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8"/>
  </p:notesMasterIdLst>
  <p:handoutMasterIdLst>
    <p:handoutMasterId r:id="rId29"/>
  </p:handoutMasterIdLst>
  <p:sldIdLst>
    <p:sldId id="450" r:id="rId5"/>
    <p:sldId id="504" r:id="rId6"/>
    <p:sldId id="585" r:id="rId7"/>
    <p:sldId id="587" r:id="rId8"/>
    <p:sldId id="588" r:id="rId9"/>
    <p:sldId id="604" r:id="rId10"/>
    <p:sldId id="589" r:id="rId11"/>
    <p:sldId id="590" r:id="rId12"/>
    <p:sldId id="591" r:id="rId13"/>
    <p:sldId id="592" r:id="rId14"/>
    <p:sldId id="594" r:id="rId15"/>
    <p:sldId id="595" r:id="rId16"/>
    <p:sldId id="586" r:id="rId17"/>
    <p:sldId id="596" r:id="rId18"/>
    <p:sldId id="601" r:id="rId19"/>
    <p:sldId id="597" r:id="rId20"/>
    <p:sldId id="598" r:id="rId21"/>
    <p:sldId id="602" r:id="rId22"/>
    <p:sldId id="599" r:id="rId23"/>
    <p:sldId id="600" r:id="rId24"/>
    <p:sldId id="605" r:id="rId25"/>
    <p:sldId id="603" r:id="rId26"/>
    <p:sldId id="525" r:id="rId27"/>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Corporate Template-Option1" id="{5BD256CB-B022-4507-A43E-222E5272B766}">
          <p14:sldIdLst>
            <p14:sldId id="450"/>
            <p14:sldId id="504"/>
            <p14:sldId id="585"/>
            <p14:sldId id="587"/>
            <p14:sldId id="588"/>
            <p14:sldId id="604"/>
            <p14:sldId id="589"/>
            <p14:sldId id="590"/>
            <p14:sldId id="591"/>
            <p14:sldId id="592"/>
            <p14:sldId id="594"/>
            <p14:sldId id="595"/>
            <p14:sldId id="586"/>
            <p14:sldId id="596"/>
            <p14:sldId id="601"/>
            <p14:sldId id="597"/>
            <p14:sldId id="598"/>
            <p14:sldId id="602"/>
            <p14:sldId id="599"/>
            <p14:sldId id="600"/>
            <p14:sldId id="605"/>
            <p14:sldId id="603"/>
            <p14:sldId id="525"/>
          </p14:sldIdLst>
        </p14:section>
      </p14:sectionLst>
    </p:ext>
    <p:ext uri="{EFAFB233-063F-42B5-8137-9DF3F51BA10A}">
      <p15:sldGuideLst xmlns:p15="http://schemas.microsoft.com/office/powerpoint/2012/main">
        <p15:guide id="2" pos="384"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CC6600"/>
    <a:srgbClr val="FF9900"/>
    <a:srgbClr val="C9DCE9"/>
    <a:srgbClr val="E1ECF3"/>
    <a:srgbClr val="EBF1F5"/>
    <a:srgbClr val="D5E3EB"/>
    <a:srgbClr val="E7F7FF"/>
    <a:srgbClr val="609672"/>
    <a:srgbClr val="F3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3" autoAdjust="0"/>
    <p:restoredTop sz="68807" autoAdjust="0"/>
  </p:normalViewPr>
  <p:slideViewPr>
    <p:cSldViewPr snapToGrid="0">
      <p:cViewPr varScale="1">
        <p:scale>
          <a:sx n="75" d="100"/>
          <a:sy n="75" d="100"/>
        </p:scale>
        <p:origin x="1024" y="184"/>
      </p:cViewPr>
      <p:guideLst>
        <p:guide pos="384"/>
        <p:guide orient="horz" pos="216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226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689A7-67E1-40D2-80C6-FED77FBC7DB5}" type="datetimeFigureOut">
              <a:rPr lang="en-US"/>
              <a:pPr>
                <a:defRPr/>
              </a:pPr>
              <a:t>6/6/18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18655D-0E62-44EA-BB77-24E9B9958774}" type="slidenum">
              <a:rPr lang="en-US"/>
              <a:pPr>
                <a:defRPr/>
              </a:pPr>
              <a:t>‹#›</a:t>
            </a:fld>
            <a:endParaRPr lang="en-US" dirty="0"/>
          </a:p>
        </p:txBody>
      </p:sp>
    </p:spTree>
    <p:extLst>
      <p:ext uri="{BB962C8B-B14F-4D97-AF65-F5344CB8AC3E}">
        <p14:creationId xmlns:p14="http://schemas.microsoft.com/office/powerpoint/2010/main" val="63169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0F5F3C3-0483-4F26-8C1F-CF3442334E6D}" type="datetimeFigureOut">
              <a:rPr lang="en-US"/>
              <a:pPr>
                <a:defRPr/>
              </a:pPr>
              <a:t>6/6/18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E37552-27B9-4AE5-9BA7-1996636E8CFC}" type="slidenum">
              <a:rPr lang="en-US"/>
              <a:pPr>
                <a:defRPr/>
              </a:pPr>
              <a:t>‹#›</a:t>
            </a:fld>
            <a:endParaRPr lang="en-US" dirty="0"/>
          </a:p>
        </p:txBody>
      </p:sp>
    </p:spTree>
    <p:extLst>
      <p:ext uri="{BB962C8B-B14F-4D97-AF65-F5344CB8AC3E}">
        <p14:creationId xmlns:p14="http://schemas.microsoft.com/office/powerpoint/2010/main" val="134495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urged members</a:t>
            </a:r>
            <a:r>
              <a:rPr lang="en-US" baseline="0" dirty="0" smtClean="0"/>
              <a:t> of HOR to join the bipartisan </a:t>
            </a:r>
            <a:r>
              <a:rPr lang="en-US" baseline="0" dirty="0" smtClean="0"/>
              <a:t>caucus.</a:t>
            </a:r>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5</a:t>
            </a:fld>
            <a:endParaRPr lang="en-US" dirty="0"/>
          </a:p>
        </p:txBody>
      </p:sp>
    </p:spTree>
    <p:extLst>
      <p:ext uri="{BB962C8B-B14F-4D97-AF65-F5344CB8AC3E}">
        <p14:creationId xmlns:p14="http://schemas.microsoft.com/office/powerpoint/2010/main" val="120033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urged members</a:t>
            </a:r>
            <a:r>
              <a:rPr lang="en-US" baseline="0" dirty="0" smtClean="0"/>
              <a:t> of HOR to join the bipartisan caucus</a:t>
            </a:r>
          </a:p>
          <a:p>
            <a:endParaRPr lang="en-US" baseline="0" dirty="0" smtClean="0"/>
          </a:p>
          <a:p>
            <a:r>
              <a:rPr lang="en-US" baseline="0" dirty="0" smtClean="0"/>
              <a:t>Steve </a:t>
            </a:r>
            <a:r>
              <a:rPr lang="en-US" baseline="0" dirty="0" err="1" smtClean="0"/>
              <a:t>Stivers</a:t>
            </a:r>
            <a:r>
              <a:rPr lang="en-US" baseline="0" dirty="0" smtClean="0"/>
              <a:t> (R-OH) 15</a:t>
            </a:r>
            <a:r>
              <a:rPr lang="en-US" baseline="30000" dirty="0" smtClean="0"/>
              <a:t>th</a:t>
            </a:r>
            <a:r>
              <a:rPr lang="en-US" baseline="0" dirty="0" smtClean="0"/>
              <a:t> district</a:t>
            </a:r>
          </a:p>
          <a:p>
            <a:r>
              <a:rPr lang="en-US" baseline="0" dirty="0" err="1" smtClean="0"/>
              <a:t>Tiberi</a:t>
            </a:r>
            <a:r>
              <a:rPr lang="en-US" baseline="0" dirty="0" smtClean="0"/>
              <a:t> (no longer)</a:t>
            </a:r>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6</a:t>
            </a:fld>
            <a:endParaRPr lang="en-US" dirty="0"/>
          </a:p>
        </p:txBody>
      </p:sp>
    </p:spTree>
    <p:extLst>
      <p:ext uri="{BB962C8B-B14F-4D97-AF65-F5344CB8AC3E}">
        <p14:creationId xmlns:p14="http://schemas.microsoft.com/office/powerpoint/2010/main" val="115153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effectLst/>
                <a:latin typeface="+mn-lt"/>
                <a:ea typeface="+mn-ea"/>
                <a:cs typeface="+mn-cs"/>
              </a:rPr>
              <a:t>HR 1318</a:t>
            </a:r>
            <a:r>
              <a:rPr lang="en-US" sz="1200" kern="1200" baseline="0" dirty="0" smtClean="0">
                <a:solidFill>
                  <a:schemeClr val="tx1"/>
                </a:solidFill>
                <a:effectLst/>
                <a:latin typeface="+mn-lt"/>
                <a:ea typeface="+mn-ea"/>
                <a:cs typeface="+mn-cs"/>
              </a:rPr>
              <a:t> Co-Sponsors</a:t>
            </a:r>
          </a:p>
          <a:p>
            <a:r>
              <a:rPr lang="en-US" sz="1200" kern="1200" baseline="0" dirty="0" smtClean="0">
                <a:solidFill>
                  <a:schemeClr val="tx1"/>
                </a:solidFill>
                <a:effectLst/>
                <a:latin typeface="+mn-lt"/>
                <a:ea typeface="+mn-ea"/>
                <a:cs typeface="+mn-cs"/>
              </a:rPr>
              <a:t>Joyce Beatty (D-OH) 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district </a:t>
            </a:r>
          </a:p>
          <a:p>
            <a:r>
              <a:rPr lang="en-US" sz="1200" kern="1200" baseline="0" dirty="0" smtClean="0">
                <a:solidFill>
                  <a:schemeClr val="tx1"/>
                </a:solidFill>
                <a:effectLst/>
                <a:latin typeface="+mn-lt"/>
                <a:ea typeface="+mn-ea"/>
                <a:cs typeface="+mn-cs"/>
              </a:rPr>
              <a:t>David Joyce (R-OH) 14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Tim Ryan (D-OH) 13</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Steve </a:t>
            </a:r>
            <a:r>
              <a:rPr lang="en-US" sz="1200" kern="1200" baseline="0" dirty="0" err="1" smtClean="0">
                <a:solidFill>
                  <a:schemeClr val="tx1"/>
                </a:solidFill>
                <a:effectLst/>
                <a:latin typeface="+mn-lt"/>
                <a:ea typeface="+mn-ea"/>
                <a:cs typeface="+mn-cs"/>
              </a:rPr>
              <a:t>Stivers</a:t>
            </a:r>
            <a:r>
              <a:rPr lang="en-US" sz="1200" kern="1200" baseline="0" dirty="0" smtClean="0">
                <a:solidFill>
                  <a:schemeClr val="tx1"/>
                </a:solidFill>
                <a:effectLst/>
                <a:latin typeface="+mn-lt"/>
                <a:ea typeface="+mn-ea"/>
                <a:cs typeface="+mn-cs"/>
              </a:rPr>
              <a:t> (R-OH) 15</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Preventing Maternal Deaths Act/Maternal Health Accountability Act </a:t>
            </a:r>
            <a:r>
              <a:rPr lang="en-US" sz="1200" kern="1200" dirty="0" smtClean="0">
                <a:solidFill>
                  <a:schemeClr val="tx1"/>
                </a:solidFill>
                <a:effectLst/>
                <a:latin typeface="+mn-lt"/>
                <a:ea typeface="+mn-ea"/>
                <a:cs typeface="+mn-cs"/>
              </a:rPr>
              <a:t>seek to expand state maternal mortality review committees (MMRC). In 33 states, MMRCs study local maternal death cases to identify strategies for how to make pregnancies safer and prevent tragic outcomes.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HR 1318 would codify the composition of an MMRC calling for it to be “multidisciplinary and diverse” and mandating that it include representatives from medical specialties providing care to pregnant and postpartum patients, including family physicians; nurses; representatives of the State maternal and child health department; social service providers or social workers; chief medical examiners; hospital or birth center facility representatives; patient advocates; and State public health officials.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legislation will authorize $7 million to support more local activities and to expand MMRC activities into all states. The following states do not have an MMRC: AL, AR, CT, DC, ID, IN, KS, KY, ME, NE, NV, ND, OR, PA, RI, SD, </a:t>
            </a:r>
            <a:r>
              <a:rPr lang="en-US" sz="1200" kern="1200" dirty="0" smtClean="0">
                <a:solidFill>
                  <a:schemeClr val="tx1"/>
                </a:solidFill>
                <a:effectLst/>
                <a:latin typeface="+mn-lt"/>
                <a:ea typeface="+mn-ea"/>
                <a:cs typeface="+mn-cs"/>
              </a:rPr>
              <a:t>WY.</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legislation would also should improve data collection activities by requiring states to adopt standardized birth and death certificates that allow for more data collection and submission to the Centers for Disease Control and Prevention. States may also establish regional MMRCs. The bills also encourage improved health disparities studies.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7</a:t>
            </a:fld>
            <a:endParaRPr lang="en-US" dirty="0"/>
          </a:p>
        </p:txBody>
      </p:sp>
    </p:spTree>
    <p:extLst>
      <p:ext uri="{BB962C8B-B14F-4D97-AF65-F5344CB8AC3E}">
        <p14:creationId xmlns:p14="http://schemas.microsoft.com/office/powerpoint/2010/main" val="174741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Financing. </a:t>
            </a:r>
            <a:r>
              <a:rPr lang="en-US" sz="1200" kern="1200" dirty="0" smtClean="0">
                <a:solidFill>
                  <a:schemeClr val="tx1"/>
                </a:solidFill>
                <a:effectLst/>
                <a:latin typeface="+mn-lt"/>
                <a:ea typeface="+mn-ea"/>
                <a:cs typeface="+mn-cs"/>
              </a:rPr>
              <a:t>The bill enhances hospitals’ ability to pay for rural residency training by establishing in Medicare a “National Per Resident Payment” (NPRP), to replace Medicare GME payment under existing law.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Caps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bill would allow growth in rural training to occur freely, without regard to caps set by CMS. Specifically, teaching hospitals would be authorized an unlimited number of FTEs for RTTs, without regard to their CMS cap. In addition, FTE time spent rotating through rural locations for a minimum of 8 weeks would not count toward a teaching hospital’s cap.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Payment to Critical Access Hospitals. </a:t>
            </a:r>
            <a:r>
              <a:rPr lang="en-US" sz="1200" kern="1200" dirty="0" smtClean="0">
                <a:solidFill>
                  <a:schemeClr val="tx1"/>
                </a:solidFill>
                <a:effectLst/>
                <a:latin typeface="+mn-lt"/>
                <a:ea typeface="+mn-ea"/>
                <a:cs typeface="+mn-cs"/>
              </a:rPr>
              <a:t>The bill equalizes GME payment for critical access hospitals (which make up 61% of all rural hospitals), using the same formula as urban hospitals. Currently, critical access hospitals are paid based on 101% of their reasonable costs, which does not include IME. Equalizing GME payment for critical-access hospitals will also incentivize urban hospitals to train more residents in rural locations as rotators. </a:t>
            </a:r>
          </a:p>
          <a:p>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8</a:t>
            </a:fld>
            <a:endParaRPr lang="en-US" dirty="0"/>
          </a:p>
        </p:txBody>
      </p:sp>
    </p:spTree>
    <p:extLst>
      <p:ext uri="{BB962C8B-B14F-4D97-AF65-F5344CB8AC3E}">
        <p14:creationId xmlns:p14="http://schemas.microsoft.com/office/powerpoint/2010/main" val="173197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Internal Revenue Service defines a HDHP as any plan with a deductible of at least $1,350 for an individual or $2,700 for a family.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Independent </a:t>
            </a:r>
            <a:r>
              <a:rPr lang="en-US" sz="1200" kern="1200" dirty="0" smtClean="0">
                <a:solidFill>
                  <a:schemeClr val="tx1"/>
                </a:solidFill>
                <a:effectLst/>
                <a:latin typeface="+mn-lt"/>
                <a:ea typeface="+mn-ea"/>
                <a:cs typeface="+mn-cs"/>
              </a:rPr>
              <a:t>of cost-sharing – meaning that the patient could receive primary care services prior to meeting their </a:t>
            </a:r>
            <a:r>
              <a:rPr lang="en-US" sz="1200" kern="1200" dirty="0" smtClean="0">
                <a:solidFill>
                  <a:schemeClr val="tx1"/>
                </a:solidFill>
                <a:effectLst/>
                <a:latin typeface="+mn-lt"/>
                <a:ea typeface="+mn-ea"/>
                <a:cs typeface="+mn-cs"/>
              </a:rPr>
              <a:t>deductible.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9</a:t>
            </a:fld>
            <a:endParaRPr lang="en-US" dirty="0"/>
          </a:p>
        </p:txBody>
      </p:sp>
    </p:spTree>
    <p:extLst>
      <p:ext uri="{BB962C8B-B14F-4D97-AF65-F5344CB8AC3E}">
        <p14:creationId xmlns:p14="http://schemas.microsoft.com/office/powerpoint/2010/main" val="152796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Expand Chronic Pain Research with the ACE Research Act (HR 5002/HR 2406) </a:t>
            </a:r>
            <a:endParaRPr lang="en-US" dirty="0" smtClean="0"/>
          </a:p>
          <a:p>
            <a:r>
              <a:rPr lang="en-US" sz="1200" kern="1200" dirty="0" smtClean="0">
                <a:solidFill>
                  <a:schemeClr val="tx1"/>
                </a:solidFill>
                <a:effectLst/>
                <a:latin typeface="+mn-lt"/>
                <a:ea typeface="+mn-ea"/>
                <a:cs typeface="+mn-cs"/>
              </a:rPr>
              <a:t>The National Institutes of Health (NIH) currently supports ongoing opioids research, but needs additional authority to expand its portfolio. The </a:t>
            </a:r>
            <a:r>
              <a:rPr lang="en-US" sz="1200" i="1" kern="1200" dirty="0" smtClean="0">
                <a:solidFill>
                  <a:schemeClr val="tx1"/>
                </a:solidFill>
                <a:effectLst/>
                <a:latin typeface="+mn-lt"/>
                <a:ea typeface="+mn-ea"/>
                <a:cs typeface="+mn-cs"/>
              </a:rPr>
              <a:t>Advancing Cutting-Edge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ACE) Research Act</a:t>
            </a:r>
            <a:r>
              <a:rPr lang="en-US" sz="1200" kern="1200" dirty="0" smtClean="0">
                <a:solidFill>
                  <a:schemeClr val="tx1"/>
                </a:solidFill>
                <a:effectLst/>
                <a:latin typeface="+mn-lt"/>
                <a:ea typeface="+mn-ea"/>
                <a:cs typeface="+mn-cs"/>
              </a:rPr>
              <a:t>, if enacted, will authorize the NIH to prioritize innovative research and study new non-addictive pain medications. The </a:t>
            </a:r>
            <a:r>
              <a:rPr lang="en-US" sz="1200" i="1" kern="1200" dirty="0" smtClean="0">
                <a:solidFill>
                  <a:schemeClr val="tx1"/>
                </a:solidFill>
                <a:effectLst/>
                <a:latin typeface="+mn-lt"/>
                <a:ea typeface="+mn-ea"/>
                <a:cs typeface="+mn-cs"/>
              </a:rPr>
              <a:t>ACE Research Act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sponsored by Reps. Debbie Dingell (D-MI) and Fred Upton (R-MI) and Sens. Lamar Alexander and Patty Murray (D-WA), was approved in the House Energy and Commerce Committee on May 9. The Senate companion bill was approved by the Senate Health, Education, Labor, and Pensions Committee on April 24 as part of the </a:t>
            </a:r>
            <a:r>
              <a:rPr lang="en-US" sz="1200" i="1" kern="1200" dirty="0" smtClean="0">
                <a:solidFill>
                  <a:schemeClr val="tx1"/>
                </a:solidFill>
                <a:effectLst/>
                <a:latin typeface="+mn-lt"/>
                <a:ea typeface="+mn-ea"/>
                <a:cs typeface="+mn-cs"/>
              </a:rPr>
              <a:t>Opioid Crisis Response Act of 2018</a:t>
            </a:r>
            <a:r>
              <a:rPr lang="en-US" sz="1200" kern="1200" dirty="0" smtClean="0">
                <a:solidFill>
                  <a:schemeClr val="tx1"/>
                </a:solidFill>
                <a:effectLst/>
                <a:latin typeface="+mn-lt"/>
                <a:ea typeface="+mn-ea"/>
                <a:cs typeface="+mn-cs"/>
              </a:rPr>
              <a:t>. </a:t>
            </a:r>
            <a:endParaRPr lang="en-US"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Improve Health Care Coordination with the CONNECTIONS Act (HR 5812) </a:t>
            </a:r>
            <a:endParaRPr lang="en-US" dirty="0" smtClean="0"/>
          </a:p>
          <a:p>
            <a:r>
              <a:rPr lang="en-US" sz="1200" kern="1200" dirty="0" smtClean="0">
                <a:solidFill>
                  <a:schemeClr val="tx1"/>
                </a:solidFill>
                <a:effectLst/>
                <a:latin typeface="+mn-lt"/>
                <a:ea typeface="+mn-ea"/>
                <a:cs typeface="+mn-cs"/>
              </a:rPr>
              <a:t>State Prescription Drug Monitoring Programs (PDMPs) collect, monitor, and analyze electronically transmitted prescribing and dispensing data submitted by pharmacies and dispensing practitioners. Ideally, real-time PDMP data is used to support efforts in abuse prevention, education, enforcement, and research. The AAFP’s policy recommends state and national partners work to improve the functionality, utility, and interoperability of PDMPs, and develop best practices for their use and implementation.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10</a:t>
            </a:fld>
            <a:endParaRPr lang="en-US" dirty="0"/>
          </a:p>
        </p:txBody>
      </p:sp>
    </p:spTree>
    <p:extLst>
      <p:ext uri="{BB962C8B-B14F-4D97-AF65-F5344CB8AC3E}">
        <p14:creationId xmlns:p14="http://schemas.microsoft.com/office/powerpoint/2010/main" val="188873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Defends </a:t>
            </a:r>
            <a:r>
              <a:rPr lang="en-US" dirty="0" smtClean="0">
                <a:sym typeface="Wingdings"/>
              </a:rPr>
              <a:t></a:t>
            </a:r>
            <a:r>
              <a:rPr lang="en-US" baseline="0" dirty="0" smtClean="0">
                <a:sym typeface="Wingdings"/>
              </a:rPr>
              <a:t> teaches,</a:t>
            </a:r>
            <a:r>
              <a:rPr lang="en-US" baseline="0" dirty="0" smtClean="0"/>
              <a:t> engages, listens, provides solutions.</a:t>
            </a:r>
          </a:p>
          <a:p>
            <a:r>
              <a:rPr lang="en-US" baseline="0" dirty="0" smtClean="0"/>
              <a:t/>
            </a:r>
            <a:br>
              <a:rPr lang="en-US" baseline="0" dirty="0" smtClean="0"/>
            </a:br>
            <a:r>
              <a:rPr lang="en-US" baseline="0" dirty="0" smtClean="0"/>
              <a:t>The goal of advocacy is two-fold: </a:t>
            </a:r>
          </a:p>
          <a:p>
            <a:pPr marL="171450" indent="-171450">
              <a:buFontTx/>
              <a:buChar char="-"/>
            </a:pPr>
            <a:r>
              <a:rPr lang="en-US" baseline="0" dirty="0" smtClean="0"/>
              <a:t>Short-term: build relationships</a:t>
            </a:r>
          </a:p>
          <a:p>
            <a:pPr marL="171450" indent="-171450">
              <a:buFontTx/>
              <a:buChar char="-"/>
            </a:pPr>
            <a:r>
              <a:rPr lang="en-US" baseline="0" dirty="0" smtClean="0"/>
              <a:t>Long-term: have your cause supported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14</a:t>
            </a:fld>
            <a:endParaRPr lang="en-US" dirty="0"/>
          </a:p>
        </p:txBody>
      </p:sp>
    </p:spTree>
    <p:extLst>
      <p:ext uri="{BB962C8B-B14F-4D97-AF65-F5344CB8AC3E}">
        <p14:creationId xmlns:p14="http://schemas.microsoft.com/office/powerpoint/2010/main" val="51757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The ask is the most important part. Put this at the beginning and make sure everything that follows supports it.</a:t>
            </a:r>
          </a:p>
          <a:p>
            <a:endParaRPr lang="en-US" baseline="0" dirty="0" smtClean="0"/>
          </a:p>
          <a:p>
            <a:r>
              <a:rPr lang="en-US" baseline="0" dirty="0" smtClean="0"/>
              <a:t>The background section gives the legislator an understanding of what the problem is, why a solution is necessary, and a reason to put this on their agenda. </a:t>
            </a:r>
          </a:p>
          <a:p>
            <a:endParaRPr lang="en-US" baseline="0" dirty="0" smtClean="0"/>
          </a:p>
          <a:p>
            <a:r>
              <a:rPr lang="en-US" baseline="0" dirty="0" smtClean="0"/>
              <a:t>Supporting arguments help strengthen the ask by giving it heart. Anecdotes from personal experience or clinical practice give legislators a story to remember, which helps promote your agenda.</a:t>
            </a:r>
          </a:p>
          <a:p>
            <a:endParaRPr lang="en-US" baseline="0" dirty="0" smtClean="0"/>
          </a:p>
          <a:p>
            <a:r>
              <a:rPr lang="en-US" baseline="0" dirty="0" smtClean="0"/>
              <a:t>Some important things to remember about one-pagers: </a:t>
            </a:r>
            <a:endParaRPr lang="en-US" dirty="0" smtClean="0"/>
          </a:p>
          <a:p>
            <a:r>
              <a:rPr lang="en-US" dirty="0" smtClean="0"/>
              <a:t>Make copies of the one-pager</a:t>
            </a:r>
          </a:p>
          <a:p>
            <a:r>
              <a:rPr lang="en-US" dirty="0" smtClean="0"/>
              <a:t>Memorize key points</a:t>
            </a:r>
          </a:p>
          <a:p>
            <a:r>
              <a:rPr lang="en-US" dirty="0" smtClean="0"/>
              <a:t>Avoid medical jargon</a:t>
            </a:r>
          </a:p>
          <a:p>
            <a:r>
              <a:rPr lang="en-US" dirty="0" smtClean="0"/>
              <a:t>Avoid uncertainty</a:t>
            </a:r>
          </a:p>
          <a:p>
            <a:r>
              <a:rPr lang="en-US" dirty="0" smtClean="0"/>
              <a:t>Make it yours</a:t>
            </a:r>
          </a:p>
          <a:p>
            <a:endParaRPr lang="en-US" dirty="0" smtClean="0"/>
          </a:p>
          <a:p>
            <a:r>
              <a:rPr lang="en-US" dirty="0" smtClean="0"/>
              <a:t>The recommendation at the top</a:t>
            </a:r>
            <a:r>
              <a:rPr lang="en-US" baseline="0" dirty="0" smtClean="0"/>
              <a:t> explicitly states what action is </a:t>
            </a:r>
            <a:r>
              <a:rPr lang="en-US" baseline="0" dirty="0" smtClean="0"/>
              <a:t>needed.</a:t>
            </a:r>
            <a:endParaRPr lang="en-US" baseline="0" dirty="0" smtClean="0"/>
          </a:p>
          <a:p>
            <a:endParaRPr lang="en-US" baseline="0" dirty="0" smtClean="0"/>
          </a:p>
          <a:p>
            <a:r>
              <a:rPr lang="en-US" baseline="0" dirty="0" smtClean="0"/>
              <a:t>The background section includes a description of the problem and provides critical context for your Ask.</a:t>
            </a:r>
          </a:p>
          <a:p>
            <a:r>
              <a:rPr lang="en-US" baseline="0" dirty="0" smtClean="0"/>
              <a:t>The rest of the one-pager is made up of the background section.</a:t>
            </a:r>
          </a:p>
          <a:p>
            <a:endParaRPr lang="en-US" baseline="0" dirty="0" smtClean="0"/>
          </a:p>
          <a:p>
            <a:r>
              <a:rPr lang="en-US" baseline="0" dirty="0" smtClean="0"/>
              <a:t>The background section provides your talking points, including the benefits of the Ask.</a:t>
            </a:r>
          </a:p>
          <a:p>
            <a:endParaRPr lang="en-US" baseline="0" dirty="0" smtClean="0"/>
          </a:p>
          <a:p>
            <a:r>
              <a:rPr lang="en-US" baseline="0" dirty="0" smtClean="0"/>
              <a:t>Add a personal touch if possible </a:t>
            </a:r>
            <a:r>
              <a:rPr lang="mr-IN" baseline="0" dirty="0" smtClean="0"/>
              <a:t>–</a:t>
            </a:r>
            <a:r>
              <a:rPr lang="en-US" baseline="0" dirty="0" smtClean="0"/>
              <a:t> to personalize the issue for your </a:t>
            </a:r>
            <a:r>
              <a:rPr lang="en-US" baseline="0" dirty="0" smtClean="0"/>
              <a:t>legislator.</a:t>
            </a:r>
            <a:endParaRPr lang="en-US" baseline="0" dirty="0" smtClean="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17</a:t>
            </a:fld>
            <a:endParaRPr lang="en-US" dirty="0"/>
          </a:p>
        </p:txBody>
      </p:sp>
    </p:spTree>
    <p:extLst>
      <p:ext uri="{BB962C8B-B14F-4D97-AF65-F5344CB8AC3E}">
        <p14:creationId xmlns:p14="http://schemas.microsoft.com/office/powerpoint/2010/main" val="109637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 the visit:</a:t>
            </a:r>
          </a:p>
          <a:p>
            <a:r>
              <a:rPr lang="en-US" dirty="0" smtClean="0"/>
              <a:t>Be clear about your ask</a:t>
            </a:r>
          </a:p>
          <a:p>
            <a:r>
              <a:rPr lang="en-US" dirty="0" smtClean="0"/>
              <a:t>Try to</a:t>
            </a:r>
            <a:r>
              <a:rPr lang="en-US" baseline="0" dirty="0" smtClean="0"/>
              <a:t> get a direct response</a:t>
            </a:r>
          </a:p>
          <a:p>
            <a:r>
              <a:rPr lang="en-US" dirty="0" smtClean="0"/>
              <a:t>Offer to be a resource</a:t>
            </a:r>
          </a:p>
          <a:p>
            <a:r>
              <a:rPr lang="en-US" dirty="0" smtClean="0"/>
              <a:t>Get staff’s direct email</a:t>
            </a:r>
          </a:p>
          <a:p>
            <a:r>
              <a:rPr lang="en-US" dirty="0" smtClean="0"/>
              <a:t>Restate your follow-up promises</a:t>
            </a:r>
          </a:p>
          <a:p>
            <a:r>
              <a:rPr lang="en-US" dirty="0" smtClean="0"/>
              <a:t>Thank</a:t>
            </a:r>
            <a:r>
              <a:rPr lang="en-US" baseline="0" dirty="0" smtClean="0"/>
              <a:t> them</a:t>
            </a:r>
            <a:endParaRPr lang="en-US" dirty="0"/>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19</a:t>
            </a:fld>
            <a:endParaRPr lang="en-US" dirty="0"/>
          </a:p>
        </p:txBody>
      </p:sp>
    </p:spTree>
    <p:extLst>
      <p:ext uri="{BB962C8B-B14F-4D97-AF65-F5344CB8AC3E}">
        <p14:creationId xmlns:p14="http://schemas.microsoft.com/office/powerpoint/2010/main" val="105762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rporate Title with Pictu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l="24751" t="17129" r="1121"/>
          <a:stretch/>
        </p:blipFill>
        <p:spPr>
          <a:xfrm>
            <a:off x="-40234" y="-1"/>
            <a:ext cx="9201630" cy="6858001"/>
          </a:xfrm>
          <a:prstGeom prst="rect">
            <a:avLst/>
          </a:prstGeom>
        </p:spPr>
      </p:pic>
      <p:sp>
        <p:nvSpPr>
          <p:cNvPr id="7" name="Title 41"/>
          <p:cNvSpPr>
            <a:spLocks noGrp="1"/>
          </p:cNvSpPr>
          <p:nvPr>
            <p:ph type="title" hasCustomPrompt="1"/>
          </p:nvPr>
        </p:nvSpPr>
        <p:spPr>
          <a:xfrm>
            <a:off x="2925090" y="3210757"/>
            <a:ext cx="3298944" cy="529204"/>
          </a:xfrm>
          <a:prstGeom prst="rect">
            <a:avLst/>
          </a:prstGeom>
        </p:spPr>
        <p:txBody>
          <a:bodyPr anchor="b">
            <a:noAutofit/>
          </a:bodyPr>
          <a:lstStyle>
            <a:lvl1pPr algn="ctr">
              <a:defRPr sz="2800" b="1">
                <a:solidFill>
                  <a:schemeClr val="bg1">
                    <a:lumMod val="95000"/>
                  </a:schemeClr>
                </a:solidFill>
                <a:latin typeface="+mj-lt"/>
              </a:defRPr>
            </a:lvl1pPr>
          </a:lstStyle>
          <a:p>
            <a:r>
              <a:rPr lang="en-US" dirty="0" smtClean="0"/>
              <a:t>Title goes here</a:t>
            </a:r>
            <a:endParaRPr lang="en-US" dirty="0"/>
          </a:p>
        </p:txBody>
      </p:sp>
      <p:sp>
        <p:nvSpPr>
          <p:cNvPr id="8" name="Rectangle 4"/>
          <p:cNvSpPr>
            <a:spLocks noGrp="1" noChangeArrowheads="1"/>
          </p:cNvSpPr>
          <p:nvPr>
            <p:ph type="subTitle" idx="1" hasCustomPrompt="1"/>
          </p:nvPr>
        </p:nvSpPr>
        <p:spPr>
          <a:xfrm>
            <a:off x="2642892" y="4127011"/>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a:solidFill>
                  <a:srgbClr val="F2F2F2"/>
                </a:solidFill>
                <a:latin typeface="+mj-lt"/>
              </a:defRPr>
            </a:lvl1pPr>
          </a:lstStyle>
          <a:p>
            <a:r>
              <a:rPr lang="en-US" dirty="0" smtClean="0"/>
              <a:t>Name of presenter</a:t>
            </a:r>
          </a:p>
          <a:p>
            <a:r>
              <a:rPr lang="en-US" dirty="0" smtClean="0"/>
              <a:t>Date</a:t>
            </a:r>
            <a:endParaRPr lang="en-US" dirty="0"/>
          </a:p>
        </p:txBody>
      </p:sp>
      <p:cxnSp>
        <p:nvCxnSpPr>
          <p:cNvPr id="10" name="Straight Connector 9"/>
          <p:cNvCxnSpPr/>
          <p:nvPr userDrawn="1"/>
        </p:nvCxnSpPr>
        <p:spPr>
          <a:xfrm>
            <a:off x="4248648" y="3990864"/>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09088" y="1685701"/>
            <a:ext cx="913945" cy="1191785"/>
          </a:xfrm>
          <a:prstGeom prst="rect">
            <a:avLst/>
          </a:prstGeom>
        </p:spPr>
      </p:pic>
      <p:pic>
        <p:nvPicPr>
          <p:cNvPr id="12" name="Picture 11" descr="OSU-WexMedCtr-1C-REV-Stacked-CMY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2155" y="6201170"/>
            <a:ext cx="854456" cy="635069"/>
          </a:xfrm>
          <a:prstGeom prst="rect">
            <a:avLst/>
          </a:prstGeom>
        </p:spPr>
      </p:pic>
    </p:spTree>
    <p:extLst>
      <p:ext uri="{BB962C8B-B14F-4D97-AF65-F5344CB8AC3E}">
        <p14:creationId xmlns:p14="http://schemas.microsoft.com/office/powerpoint/2010/main" val="239808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4"/>
          <p:cNvSpPr>
            <a:spLocks noGrp="1"/>
          </p:cNvSpPr>
          <p:nvPr>
            <p:ph type="sldNum" sz="quarter" idx="12"/>
          </p:nvPr>
        </p:nvSpPr>
        <p:spPr>
          <a:xfrm>
            <a:off x="34925" y="6620099"/>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cxnSp>
        <p:nvCxnSpPr>
          <p:cNvPr id="7" name="Straight Connector 6"/>
          <p:cNvCxnSpPr/>
          <p:nvPr userDrawn="1"/>
        </p:nvCxnSpPr>
        <p:spPr>
          <a:xfrm>
            <a:off x="4127045" y="3209461"/>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8" name="Rectangle 4"/>
          <p:cNvSpPr>
            <a:spLocks noGrp="1" noChangeArrowheads="1"/>
          </p:cNvSpPr>
          <p:nvPr>
            <p:ph type="subTitle" idx="1" hasCustomPrompt="1"/>
          </p:nvPr>
        </p:nvSpPr>
        <p:spPr>
          <a:xfrm>
            <a:off x="2490260" y="3420947"/>
            <a:ext cx="3877974" cy="321469"/>
          </a:xfrm>
          <a:prstGeom prst="rect">
            <a:avLst/>
          </a:prstGeom>
        </p:spPr>
        <p:txBody>
          <a:bodyPr>
            <a:noAutofit/>
          </a:bodyPr>
          <a:lstStyle>
            <a:lvl1pPr marL="0" indent="0" algn="ctr">
              <a:lnSpc>
                <a:spcPct val="85000"/>
              </a:lnSpc>
              <a:spcBef>
                <a:spcPct val="0"/>
              </a:spcBef>
              <a:buFont typeface="Wingdings" pitchFamily="2" charset="2"/>
              <a:buNone/>
              <a:defRPr sz="1600" i="0"/>
            </a:lvl1pPr>
          </a:lstStyle>
          <a:p>
            <a:r>
              <a:rPr lang="en-US" dirty="0" err="1" smtClean="0"/>
              <a:t>wexnermedical.osu.edu</a:t>
            </a:r>
            <a:endParaRPr lang="en-US" dirty="0"/>
          </a:p>
        </p:txBody>
      </p:sp>
      <p:pic>
        <p:nvPicPr>
          <p:cNvPr id="9" name="Picture 8"/>
          <p:cNvPicPr>
            <a:picLocks noChangeAspect="1"/>
          </p:cNvPicPr>
          <p:nvPr userDrawn="1"/>
        </p:nvPicPr>
        <p:blipFill>
          <a:blip r:embed="rId2"/>
          <a:stretch>
            <a:fillRect/>
          </a:stretch>
        </p:blipFill>
        <p:spPr>
          <a:xfrm>
            <a:off x="3273339" y="4035827"/>
            <a:ext cx="2597322" cy="365820"/>
          </a:xfrm>
          <a:prstGeom prst="rect">
            <a:avLst/>
          </a:prstGeom>
        </p:spPr>
      </p:pic>
      <p:sp>
        <p:nvSpPr>
          <p:cNvPr id="10" name="Title 41"/>
          <p:cNvSpPr>
            <a:spLocks noGrp="1"/>
          </p:cNvSpPr>
          <p:nvPr>
            <p:ph type="title" hasCustomPrompt="1"/>
          </p:nvPr>
        </p:nvSpPr>
        <p:spPr>
          <a:xfrm>
            <a:off x="780791" y="2491344"/>
            <a:ext cx="7593511" cy="412021"/>
          </a:xfrm>
          <a:prstGeom prst="rect">
            <a:avLst/>
          </a:prstGeom>
        </p:spPr>
        <p:txBody>
          <a:bodyPr anchor="b">
            <a:noAutofit/>
          </a:bodyPr>
          <a:lstStyle>
            <a:lvl1pPr algn="ctr">
              <a:defRPr sz="2800" b="1">
                <a:solidFill>
                  <a:schemeClr val="accent1"/>
                </a:solidFill>
              </a:defRPr>
            </a:lvl1pPr>
          </a:lstStyle>
          <a:p>
            <a:r>
              <a:rPr lang="en-US" dirty="0" smtClean="0"/>
              <a:t>Thank You</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44"/>
          <p:cNvSpPr>
            <a:spLocks noGrp="1"/>
          </p:cNvSpPr>
          <p:nvPr>
            <p:ph type="sldNum" sz="quarter" idx="12"/>
          </p:nvPr>
        </p:nvSpPr>
        <p:spPr>
          <a:xfrm>
            <a:off x="34925" y="6620099"/>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sp>
        <p:nvSpPr>
          <p:cNvPr id="2" name="Rectangle 1"/>
          <p:cNvSpPr/>
          <p:nvPr userDrawn="1"/>
        </p:nvSpPr>
        <p:spPr>
          <a:xfrm>
            <a:off x="6275439" y="6231194"/>
            <a:ext cx="2868561" cy="62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a:xfrm>
            <a:off x="2883781" y="4758254"/>
            <a:ext cx="3289085" cy="472426"/>
            <a:chOff x="487363" y="2840038"/>
            <a:chExt cx="8167687" cy="1173162"/>
          </a:xfrm>
        </p:grpSpPr>
        <p:sp>
          <p:nvSpPr>
            <p:cNvPr id="6"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5215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rporate Title with Picture">
    <p:spTree>
      <p:nvGrpSpPr>
        <p:cNvPr id="1" name=""/>
        <p:cNvGrpSpPr/>
        <p:nvPr/>
      </p:nvGrpSpPr>
      <p:grpSpPr>
        <a:xfrm>
          <a:off x="0" y="0"/>
          <a:ext cx="0" cy="0"/>
          <a:chOff x="0" y="0"/>
          <a:chExt cx="0" cy="0"/>
        </a:xfrm>
      </p:grpSpPr>
      <p:pic>
        <p:nvPicPr>
          <p:cNvPr id="4" name="Picture 3" descr="OSU 12-3-12 - Lab11435_e01.jpg"/>
          <p:cNvPicPr>
            <a:picLocks noChangeAspect="1"/>
          </p:cNvPicPr>
          <p:nvPr userDrawn="1"/>
        </p:nvPicPr>
        <p:blipFill rotWithShape="1">
          <a:blip r:embed="rId2" cstate="print">
            <a:extLst>
              <a:ext uri="{28A0092B-C50C-407E-A947-70E740481C1C}">
                <a14:useLocalDpi xmlns:a14="http://schemas.microsoft.com/office/drawing/2010/main"/>
              </a:ext>
            </a:extLst>
          </a:blip>
          <a:srcRect l="8987" t="5577" r="13001" b="3251"/>
          <a:stretch/>
        </p:blipFill>
        <p:spPr>
          <a:xfrm>
            <a:off x="5564038" y="401053"/>
            <a:ext cx="3138803" cy="2446421"/>
          </a:xfrm>
          <a:prstGeom prst="rect">
            <a:avLst/>
          </a:prstGeom>
        </p:spPr>
      </p:pic>
      <p:pic>
        <p:nvPicPr>
          <p:cNvPr id="6" name="Picture 5" descr="clinical staff with patient.jpg"/>
          <p:cNvPicPr>
            <a:picLocks noChangeAspect="1"/>
          </p:cNvPicPr>
          <p:nvPr userDrawn="1"/>
        </p:nvPicPr>
        <p:blipFill rotWithShape="1">
          <a:blip r:embed="rId3" cstate="print">
            <a:extLst>
              <a:ext uri="{28A0092B-C50C-407E-A947-70E740481C1C}">
                <a14:useLocalDpi xmlns:a14="http://schemas.microsoft.com/office/drawing/2010/main"/>
              </a:ext>
            </a:extLst>
          </a:blip>
          <a:srcRect l="4311" r="6429"/>
          <a:stretch/>
        </p:blipFill>
        <p:spPr>
          <a:xfrm>
            <a:off x="3161632" y="401053"/>
            <a:ext cx="2413000" cy="2448311"/>
          </a:xfrm>
          <a:prstGeom prst="rect">
            <a:avLst/>
          </a:prstGeom>
        </p:spPr>
      </p:pic>
      <p:pic>
        <p:nvPicPr>
          <p:cNvPr id="10" name="Picture 9" descr="diverse03 15people.jpg"/>
          <p:cNvPicPr>
            <a:picLocks noChangeAspect="1"/>
          </p:cNvPicPr>
          <p:nvPr userDrawn="1"/>
        </p:nvPicPr>
        <p:blipFill rotWithShape="1">
          <a:blip r:embed="rId4" cstate="screen">
            <a:extLst>
              <a:ext uri="{28A0092B-C50C-407E-A947-70E740481C1C}">
                <a14:useLocalDpi xmlns:a14="http://schemas.microsoft.com/office/drawing/2010/main"/>
              </a:ext>
            </a:extLst>
          </a:blip>
          <a:srcRect l="11579" t="4750" r="8204" b="47750"/>
          <a:stretch/>
        </p:blipFill>
        <p:spPr>
          <a:xfrm>
            <a:off x="0" y="-1"/>
            <a:ext cx="9158979" cy="3342309"/>
          </a:xfrm>
          <a:prstGeom prst="rect">
            <a:avLst/>
          </a:prstGeom>
        </p:spPr>
      </p:pic>
      <p:sp>
        <p:nvSpPr>
          <p:cNvPr id="11" name="Title 41"/>
          <p:cNvSpPr>
            <a:spLocks noGrp="1"/>
          </p:cNvSpPr>
          <p:nvPr>
            <p:ph type="title" hasCustomPrompt="1"/>
          </p:nvPr>
        </p:nvSpPr>
        <p:spPr>
          <a:xfrm>
            <a:off x="2925090" y="3995476"/>
            <a:ext cx="3298944" cy="529204"/>
          </a:xfrm>
          <a:prstGeom prst="rect">
            <a:avLst/>
          </a:prstGeom>
        </p:spPr>
        <p:txBody>
          <a:bodyPr anchor="b">
            <a:noAutofit/>
          </a:bodyPr>
          <a:lstStyle>
            <a:lvl1pPr algn="ctr">
              <a:defRPr sz="2800" b="1">
                <a:solidFill>
                  <a:schemeClr val="accent1"/>
                </a:solidFill>
                <a:latin typeface="+mj-lt"/>
              </a:defRPr>
            </a:lvl1pPr>
          </a:lstStyle>
          <a:p>
            <a:r>
              <a:rPr lang="en-US" dirty="0" smtClean="0"/>
              <a:t>Title goes here</a:t>
            </a:r>
            <a:endParaRPr lang="en-US" dirty="0"/>
          </a:p>
        </p:txBody>
      </p:sp>
      <p:sp>
        <p:nvSpPr>
          <p:cNvPr id="12" name="Rectangle 4"/>
          <p:cNvSpPr>
            <a:spLocks noGrp="1" noChangeArrowheads="1"/>
          </p:cNvSpPr>
          <p:nvPr>
            <p:ph type="subTitle" idx="1" hasCustomPrompt="1"/>
          </p:nvPr>
        </p:nvSpPr>
        <p:spPr>
          <a:xfrm>
            <a:off x="2642892" y="4911730"/>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i="1">
                <a:solidFill>
                  <a:schemeClr val="tx2"/>
                </a:solidFill>
                <a:latin typeface="+mj-lt"/>
              </a:defRPr>
            </a:lvl1pPr>
          </a:lstStyle>
          <a:p>
            <a:r>
              <a:rPr lang="en-US" dirty="0" smtClean="0"/>
              <a:t>Subtitle</a:t>
            </a:r>
            <a:endParaRPr lang="en-US" dirty="0"/>
          </a:p>
        </p:txBody>
      </p:sp>
      <p:cxnSp>
        <p:nvCxnSpPr>
          <p:cNvPr id="13" name="Straight Connector 12"/>
          <p:cNvCxnSpPr/>
          <p:nvPr userDrawn="1"/>
        </p:nvCxnSpPr>
        <p:spPr>
          <a:xfrm>
            <a:off x="4248648" y="4775583"/>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OSU-WexMedCtr-4C-Gray-Stacked-CMYK.eps"/>
          <p:cNvPicPr>
            <a:picLocks noChangeAspect="1"/>
          </p:cNvPicPr>
          <p:nvPr userDrawn="1"/>
        </p:nvPicPr>
        <p:blipFill>
          <a:blip r:embed="rId5" cstate="screen">
            <a:alphaModFix amt="60000"/>
            <a:extLst>
              <a:ext uri="{28A0092B-C50C-407E-A947-70E740481C1C}">
                <a14:useLocalDpi xmlns:a14="http://schemas.microsoft.com/office/drawing/2010/main"/>
              </a:ext>
            </a:extLst>
          </a:blip>
          <a:stretch>
            <a:fillRect/>
          </a:stretch>
        </p:blipFill>
        <p:spPr>
          <a:xfrm>
            <a:off x="8177725" y="6201673"/>
            <a:ext cx="859536" cy="589479"/>
          </a:xfrm>
          <a:prstGeom prst="rect">
            <a:avLst/>
          </a:prstGeom>
        </p:spPr>
      </p:pic>
      <p:sp>
        <p:nvSpPr>
          <p:cNvPr id="16"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spTree>
    <p:extLst>
      <p:ext uri="{BB962C8B-B14F-4D97-AF65-F5344CB8AC3E}">
        <p14:creationId xmlns:p14="http://schemas.microsoft.com/office/powerpoint/2010/main" val="239865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option 1">
    <p:spTree>
      <p:nvGrpSpPr>
        <p:cNvPr id="1" name=""/>
        <p:cNvGrpSpPr/>
        <p:nvPr/>
      </p:nvGrpSpPr>
      <p:grpSpPr>
        <a:xfrm>
          <a:off x="0" y="0"/>
          <a:ext cx="0" cy="0"/>
          <a:chOff x="0" y="0"/>
          <a:chExt cx="0" cy="0"/>
        </a:xfrm>
      </p:grpSpPr>
      <p:pic>
        <p:nvPicPr>
          <p:cNvPr id="5" name="Picture 4" descr="BlockO-RGBHEX.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6909" y="1867119"/>
            <a:ext cx="914400" cy="1197166"/>
          </a:xfrm>
          <a:prstGeom prst="rect">
            <a:avLst/>
          </a:prstGeom>
        </p:spPr>
      </p:pic>
      <p:sp>
        <p:nvSpPr>
          <p:cNvPr id="6" name="Title 41"/>
          <p:cNvSpPr>
            <a:spLocks noGrp="1"/>
          </p:cNvSpPr>
          <p:nvPr>
            <p:ph type="title" hasCustomPrompt="1"/>
          </p:nvPr>
        </p:nvSpPr>
        <p:spPr>
          <a:xfrm>
            <a:off x="2925090" y="3389423"/>
            <a:ext cx="3298944" cy="529204"/>
          </a:xfrm>
          <a:prstGeom prst="rect">
            <a:avLst/>
          </a:prstGeom>
        </p:spPr>
        <p:txBody>
          <a:bodyPr anchor="b">
            <a:noAutofit/>
          </a:bodyPr>
          <a:lstStyle>
            <a:lvl1pPr algn="ctr">
              <a:defRPr sz="2800" b="1">
                <a:solidFill>
                  <a:schemeClr val="accent1"/>
                </a:solidFill>
                <a:latin typeface="+mj-lt"/>
              </a:defRPr>
            </a:lvl1pPr>
          </a:lstStyle>
          <a:p>
            <a:r>
              <a:rPr lang="en-US" dirty="0" smtClean="0"/>
              <a:t>Title goes here</a:t>
            </a:r>
            <a:endParaRPr lang="en-US" dirty="0"/>
          </a:p>
        </p:txBody>
      </p:sp>
      <p:sp>
        <p:nvSpPr>
          <p:cNvPr id="7" name="Rectangle 4"/>
          <p:cNvSpPr>
            <a:spLocks noGrp="1" noChangeArrowheads="1"/>
          </p:cNvSpPr>
          <p:nvPr>
            <p:ph type="subTitle" idx="1" hasCustomPrompt="1"/>
          </p:nvPr>
        </p:nvSpPr>
        <p:spPr>
          <a:xfrm>
            <a:off x="2642892" y="4305677"/>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i="1">
                <a:solidFill>
                  <a:schemeClr val="tx2"/>
                </a:solidFill>
                <a:latin typeface="+mj-lt"/>
              </a:defRPr>
            </a:lvl1pPr>
          </a:lstStyle>
          <a:p>
            <a:r>
              <a:rPr lang="en-US" dirty="0" smtClean="0"/>
              <a:t>Subtitle</a:t>
            </a:r>
            <a:endParaRPr lang="en-US" dirty="0"/>
          </a:p>
        </p:txBody>
      </p:sp>
      <p:cxnSp>
        <p:nvCxnSpPr>
          <p:cNvPr id="9" name="Straight Connector 8"/>
          <p:cNvCxnSpPr/>
          <p:nvPr userDrawn="1"/>
        </p:nvCxnSpPr>
        <p:spPr>
          <a:xfrm>
            <a:off x="4248648" y="4169530"/>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210863" y="65833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1"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pic>
        <p:nvPicPr>
          <p:cNvPr id="18" name="Picture 17" descr="OSU-WexMedCtr-4C-Gray-Stacked-CMYK.eps"/>
          <p:cNvPicPr>
            <a:picLocks noChangeAspect="1"/>
          </p:cNvPicPr>
          <p:nvPr userDrawn="1"/>
        </p:nvPicPr>
        <p:blipFill>
          <a:blip r:embed="rId3" cstate="screen">
            <a:alphaModFix amt="60000"/>
            <a:extLst>
              <a:ext uri="{28A0092B-C50C-407E-A947-70E740481C1C}">
                <a14:useLocalDpi xmlns:a14="http://schemas.microsoft.com/office/drawing/2010/main"/>
              </a:ext>
            </a:extLst>
          </a:blip>
          <a:stretch>
            <a:fillRect/>
          </a:stretch>
        </p:blipFill>
        <p:spPr>
          <a:xfrm>
            <a:off x="8177725" y="6201673"/>
            <a:ext cx="859536" cy="5894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option 1">
    <p:spTree>
      <p:nvGrpSpPr>
        <p:cNvPr id="1" name=""/>
        <p:cNvGrpSpPr/>
        <p:nvPr/>
      </p:nvGrpSpPr>
      <p:grpSpPr>
        <a:xfrm>
          <a:off x="0" y="0"/>
          <a:ext cx="0" cy="0"/>
          <a:chOff x="0" y="0"/>
          <a:chExt cx="0" cy="0"/>
        </a:xfrm>
      </p:grpSpPr>
      <p:sp>
        <p:nvSpPr>
          <p:cNvPr id="4" name="Slide Number Placeholder 44"/>
          <p:cNvSpPr>
            <a:spLocks noGrp="1"/>
          </p:cNvSpPr>
          <p:nvPr>
            <p:ph type="sldNum" sz="quarter" idx="12"/>
          </p:nvPr>
        </p:nvSpPr>
        <p:spPr>
          <a:xfrm>
            <a:off x="49439" y="6583814"/>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pic>
        <p:nvPicPr>
          <p:cNvPr id="5" name="Picture 4" descr="OSUWMC_landscape_illustration-COMMUNIT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687"/>
            <a:ext cx="9144000" cy="1259313"/>
          </a:xfrm>
          <a:prstGeom prst="rect">
            <a:avLst/>
          </a:prstGeom>
        </p:spPr>
      </p:pic>
      <p:sp>
        <p:nvSpPr>
          <p:cNvPr id="6"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smtClean="0"/>
              <a:t>Title goes here</a:t>
            </a:r>
            <a:endParaRPr lang="en-US" dirty="0"/>
          </a:p>
        </p:txBody>
      </p:sp>
      <p:cxnSp>
        <p:nvCxnSpPr>
          <p:cNvPr id="7" name="Straight Connector 6"/>
          <p:cNvCxnSpPr/>
          <p:nvPr userDrawn="1"/>
        </p:nvCxnSpPr>
        <p:spPr>
          <a:xfrm>
            <a:off x="580016" y="1188324"/>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95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2-Corner leaves">
    <p:spTree>
      <p:nvGrpSpPr>
        <p:cNvPr id="1" name=""/>
        <p:cNvGrpSpPr/>
        <p:nvPr/>
      </p:nvGrpSpPr>
      <p:grpSpPr>
        <a:xfrm>
          <a:off x="0" y="0"/>
          <a:ext cx="0" cy="0"/>
          <a:chOff x="0" y="0"/>
          <a:chExt cx="0" cy="0"/>
        </a:xfrm>
      </p:grpSpPr>
      <p:sp>
        <p:nvSpPr>
          <p:cNvPr id="12" name="Rectangle 4"/>
          <p:cNvSpPr>
            <a:spLocks noGrp="1" noChangeArrowheads="1"/>
          </p:cNvSpPr>
          <p:nvPr>
            <p:ph type="subTitle" idx="1" hasCustomPrompt="1"/>
          </p:nvPr>
        </p:nvSpPr>
        <p:spPr>
          <a:xfrm>
            <a:off x="514726" y="956858"/>
            <a:ext cx="3877974"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smtClean="0"/>
              <a:t>Subtitle goes here</a:t>
            </a:r>
            <a:endParaRPr lang="en-US" dirty="0"/>
          </a:p>
        </p:txBody>
      </p:sp>
      <p:cxnSp>
        <p:nvCxnSpPr>
          <p:cNvPr id="13" name="Straight Connector 12"/>
          <p:cNvCxnSpPr/>
          <p:nvPr userDrawn="1"/>
        </p:nvCxnSpPr>
        <p:spPr>
          <a:xfrm>
            <a:off x="580016" y="15999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4"/>
          <p:cNvSpPr>
            <a:spLocks noGrp="1"/>
          </p:cNvSpPr>
          <p:nvPr>
            <p:ph sz="quarter" idx="10" hasCustomPrompt="1"/>
          </p:nvPr>
        </p:nvSpPr>
        <p:spPr>
          <a:xfrm>
            <a:off x="489186" y="2060222"/>
            <a:ext cx="8199494" cy="3805530"/>
          </a:xfrm>
          <a:prstGeom prst="rect">
            <a:avLst/>
          </a:prstGeom>
        </p:spPr>
        <p:txBody>
          <a:bodyPr vert="horz"/>
          <a:lstStyle>
            <a:lvl1pPr marL="0" indent="0">
              <a:buNone/>
              <a:defRPr sz="1200"/>
            </a:lvl1pPr>
            <a:lvl2pPr marL="457200" indent="0">
              <a:buNone/>
              <a:defRPr sz="1800"/>
            </a:lvl2pPr>
            <a:lvl3pPr>
              <a:defRPr sz="1800"/>
            </a:lvl3pPr>
            <a:lvl4pPr>
              <a:defRPr sz="1400"/>
            </a:lvl4pPr>
            <a:lvl5pPr>
              <a:defRPr sz="1400"/>
            </a:lvl5pPr>
          </a:lstStyle>
          <a:p>
            <a:pPr lvl="0"/>
            <a:r>
              <a:rPr lang="en-US" dirty="0" smtClean="0"/>
              <a:t>Body text goes here</a:t>
            </a:r>
          </a:p>
        </p:txBody>
      </p:sp>
      <p:sp>
        <p:nvSpPr>
          <p:cNvPr id="16" name="Slide Number Placeholder 5"/>
          <p:cNvSpPr txBox="1">
            <a:spLocks/>
          </p:cNvSpPr>
          <p:nvPr userDrawn="1"/>
        </p:nvSpPr>
        <p:spPr>
          <a:xfrm>
            <a:off x="-210863" y="6583363"/>
            <a:ext cx="593857" cy="274637"/>
          </a:xfrm>
          <a:prstGeom prst="rect">
            <a:avLst/>
          </a:prstGeom>
        </p:spPr>
        <p:txBody>
          <a:bodyPr/>
          <a:lstStyle>
            <a:defPPr>
              <a:defRPr lang="en-US"/>
            </a:defPPr>
            <a:lvl1pPr algn="r" rtl="0" fontAlgn="base">
              <a:spcBef>
                <a:spcPct val="0"/>
              </a:spcBef>
              <a:spcAft>
                <a:spcPct val="0"/>
              </a:spcAft>
              <a:defRPr sz="800" kern="1200">
                <a:solidFill>
                  <a:srgbClr val="66666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7"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grpSp>
        <p:nvGrpSpPr>
          <p:cNvPr id="19" name="Group 18"/>
          <p:cNvGrpSpPr>
            <a:grpSpLocks noChangeAspect="1"/>
          </p:cNvGrpSpPr>
          <p:nvPr userDrawn="1"/>
        </p:nvGrpSpPr>
        <p:grpSpPr>
          <a:xfrm>
            <a:off x="7065481" y="6467369"/>
            <a:ext cx="1947177" cy="279682"/>
            <a:chOff x="487363" y="2840038"/>
            <a:chExt cx="8167687" cy="1173162"/>
          </a:xfrm>
        </p:grpSpPr>
        <p:sp>
          <p:nvSpPr>
            <p:cNvPr id="20"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smtClean="0"/>
              <a:t>Title goes here</a:t>
            </a:r>
            <a:endParaRPr lang="en-US" dirty="0"/>
          </a:p>
        </p:txBody>
      </p:sp>
    </p:spTree>
    <p:extLst>
      <p:ext uri="{BB962C8B-B14F-4D97-AF65-F5344CB8AC3E}">
        <p14:creationId xmlns:p14="http://schemas.microsoft.com/office/powerpoint/2010/main" val="401407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option 2-corner leaves">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7065481" y="6467369"/>
            <a:ext cx="1947177" cy="279682"/>
            <a:chOff x="487363" y="2840038"/>
            <a:chExt cx="8167687" cy="1173162"/>
          </a:xfrm>
        </p:grpSpPr>
        <p:sp>
          <p:nvSpPr>
            <p:cNvPr id="7"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smtClean="0"/>
              <a:t>Title goes here</a:t>
            </a:r>
            <a:endParaRPr lang="en-US" dirty="0"/>
          </a:p>
        </p:txBody>
      </p:sp>
      <p:cxnSp>
        <p:nvCxnSpPr>
          <p:cNvPr id="12" name="Straight Connector 11"/>
          <p:cNvCxnSpPr/>
          <p:nvPr userDrawn="1"/>
        </p:nvCxnSpPr>
        <p:spPr>
          <a:xfrm>
            <a:off x="580016" y="1188324"/>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
          </p:nvPr>
        </p:nvSpPr>
        <p:spPr>
          <a:xfrm>
            <a:off x="-210863" y="65833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5"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sp>
        <p:nvSpPr>
          <p:cNvPr id="17" name="Content Placeholder 4"/>
          <p:cNvSpPr>
            <a:spLocks noGrp="1"/>
          </p:cNvSpPr>
          <p:nvPr>
            <p:ph sz="quarter" idx="10" hasCustomPrompt="1"/>
          </p:nvPr>
        </p:nvSpPr>
        <p:spPr>
          <a:xfrm>
            <a:off x="489186" y="1654443"/>
            <a:ext cx="8199494" cy="4211309"/>
          </a:xfrm>
          <a:prstGeom prst="rect">
            <a:avLst/>
          </a:prstGeom>
        </p:spPr>
        <p:txBody>
          <a:bodyPr vert="horz"/>
          <a:lstStyle>
            <a:lvl1pPr marL="0" indent="0">
              <a:buNone/>
              <a:defRPr sz="1200"/>
            </a:lvl1pPr>
            <a:lvl2pPr marL="457200" indent="0">
              <a:buNone/>
              <a:defRPr sz="1800"/>
            </a:lvl2pPr>
            <a:lvl3pPr>
              <a:defRPr sz="1800"/>
            </a:lvl3pPr>
            <a:lvl4pPr>
              <a:defRPr sz="1400"/>
            </a:lvl4pPr>
            <a:lvl5pPr>
              <a:defRPr sz="1400"/>
            </a:lvl5pPr>
          </a:lstStyle>
          <a:p>
            <a:pPr lvl="0"/>
            <a:r>
              <a:rPr lang="en-US" dirty="0" smtClean="0"/>
              <a:t>Body text goes here</a:t>
            </a:r>
          </a:p>
        </p:txBody>
      </p:sp>
    </p:spTree>
    <p:extLst>
      <p:ext uri="{BB962C8B-B14F-4D97-AF65-F5344CB8AC3E}">
        <p14:creationId xmlns:p14="http://schemas.microsoft.com/office/powerpoint/2010/main" val="82085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ption 2-Corner leav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3772995"/>
            <a:ext cx="3174775" cy="3085005"/>
          </a:xfrm>
          <a:prstGeom prst="rect">
            <a:avLst/>
          </a:prstGeom>
        </p:spPr>
      </p:pic>
      <p:sp>
        <p:nvSpPr>
          <p:cNvPr id="12" name="Rectangle 4"/>
          <p:cNvSpPr>
            <a:spLocks noGrp="1" noChangeArrowheads="1"/>
          </p:cNvSpPr>
          <p:nvPr>
            <p:ph type="subTitle" idx="1" hasCustomPrompt="1"/>
          </p:nvPr>
        </p:nvSpPr>
        <p:spPr>
          <a:xfrm>
            <a:off x="514726" y="956858"/>
            <a:ext cx="3877974"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smtClean="0"/>
              <a:t>Subtitle goes here</a:t>
            </a:r>
            <a:endParaRPr lang="en-US" dirty="0"/>
          </a:p>
        </p:txBody>
      </p:sp>
      <p:cxnSp>
        <p:nvCxnSpPr>
          <p:cNvPr id="13" name="Straight Connector 12"/>
          <p:cNvCxnSpPr/>
          <p:nvPr userDrawn="1"/>
        </p:nvCxnSpPr>
        <p:spPr>
          <a:xfrm>
            <a:off x="580016" y="15999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4"/>
          <p:cNvSpPr>
            <a:spLocks noGrp="1"/>
          </p:cNvSpPr>
          <p:nvPr>
            <p:ph sz="quarter" idx="10" hasCustomPrompt="1"/>
          </p:nvPr>
        </p:nvSpPr>
        <p:spPr>
          <a:xfrm>
            <a:off x="489186" y="2060222"/>
            <a:ext cx="8199494" cy="3805530"/>
          </a:xfrm>
          <a:prstGeom prst="rect">
            <a:avLst/>
          </a:prstGeom>
        </p:spPr>
        <p:txBody>
          <a:bodyPr vert="horz"/>
          <a:lstStyle>
            <a:lvl1pPr marL="0" indent="0">
              <a:buNone/>
              <a:defRPr sz="1200"/>
            </a:lvl1pPr>
            <a:lvl2pPr marL="457200" indent="0">
              <a:buNone/>
              <a:defRPr sz="1800"/>
            </a:lvl2pPr>
            <a:lvl3pPr>
              <a:defRPr sz="1800"/>
            </a:lvl3pPr>
            <a:lvl4pPr>
              <a:defRPr sz="1400"/>
            </a:lvl4pPr>
            <a:lvl5pPr>
              <a:defRPr sz="1400"/>
            </a:lvl5pPr>
          </a:lstStyle>
          <a:p>
            <a:pPr lvl="0"/>
            <a:r>
              <a:rPr lang="en-US" dirty="0" smtClean="0"/>
              <a:t>Body text goes here</a:t>
            </a:r>
          </a:p>
        </p:txBody>
      </p:sp>
      <p:sp>
        <p:nvSpPr>
          <p:cNvPr id="16" name="Slide Number Placeholder 5"/>
          <p:cNvSpPr txBox="1">
            <a:spLocks/>
          </p:cNvSpPr>
          <p:nvPr userDrawn="1"/>
        </p:nvSpPr>
        <p:spPr>
          <a:xfrm>
            <a:off x="-210863" y="6583363"/>
            <a:ext cx="593857" cy="274637"/>
          </a:xfrm>
          <a:prstGeom prst="rect">
            <a:avLst/>
          </a:prstGeom>
        </p:spPr>
        <p:txBody>
          <a:bodyPr/>
          <a:lstStyle>
            <a:defPPr>
              <a:defRPr lang="en-US"/>
            </a:defPPr>
            <a:lvl1pPr algn="r" rtl="0" fontAlgn="base">
              <a:spcBef>
                <a:spcPct val="0"/>
              </a:spcBef>
              <a:spcAft>
                <a:spcPct val="0"/>
              </a:spcAft>
              <a:defRPr sz="800" kern="1200">
                <a:solidFill>
                  <a:srgbClr val="66666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7"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grpSp>
        <p:nvGrpSpPr>
          <p:cNvPr id="19" name="Group 18"/>
          <p:cNvGrpSpPr>
            <a:grpSpLocks noChangeAspect="1"/>
          </p:cNvGrpSpPr>
          <p:nvPr userDrawn="1"/>
        </p:nvGrpSpPr>
        <p:grpSpPr>
          <a:xfrm>
            <a:off x="7065481" y="6467369"/>
            <a:ext cx="1947177" cy="279682"/>
            <a:chOff x="487363" y="2840038"/>
            <a:chExt cx="8167687" cy="1173162"/>
          </a:xfrm>
        </p:grpSpPr>
        <p:sp>
          <p:nvSpPr>
            <p:cNvPr id="20"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smtClean="0"/>
              <a:t>Title goes here</a:t>
            </a:r>
            <a:endParaRPr lang="en-US" dirty="0"/>
          </a:p>
        </p:txBody>
      </p:sp>
    </p:spTree>
    <p:extLst>
      <p:ext uri="{BB962C8B-B14F-4D97-AF65-F5344CB8AC3E}">
        <p14:creationId xmlns:p14="http://schemas.microsoft.com/office/powerpoint/2010/main" val="10801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option 2-corner lea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3772995"/>
            <a:ext cx="3174775" cy="3085005"/>
          </a:xfrm>
          <a:prstGeom prst="rect">
            <a:avLst/>
          </a:prstGeom>
        </p:spPr>
      </p:pic>
      <p:grpSp>
        <p:nvGrpSpPr>
          <p:cNvPr id="6" name="Group 5"/>
          <p:cNvGrpSpPr>
            <a:grpSpLocks noChangeAspect="1"/>
          </p:cNvGrpSpPr>
          <p:nvPr userDrawn="1"/>
        </p:nvGrpSpPr>
        <p:grpSpPr>
          <a:xfrm>
            <a:off x="7065481" y="6467369"/>
            <a:ext cx="1947177" cy="279682"/>
            <a:chOff x="487363" y="2840038"/>
            <a:chExt cx="8167687" cy="1173162"/>
          </a:xfrm>
        </p:grpSpPr>
        <p:sp>
          <p:nvSpPr>
            <p:cNvPr id="7"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itle 41"/>
          <p:cNvSpPr>
            <a:spLocks noGrp="1"/>
          </p:cNvSpPr>
          <p:nvPr>
            <p:ph type="title" hasCustomPrompt="1"/>
          </p:nvPr>
        </p:nvSpPr>
        <p:spPr>
          <a:xfrm>
            <a:off x="496004" y="517934"/>
            <a:ext cx="5864170" cy="412021"/>
          </a:xfrm>
          <a:prstGeom prst="rect">
            <a:avLst/>
          </a:prstGeom>
        </p:spPr>
        <p:txBody>
          <a:bodyPr anchor="b">
            <a:noAutofit/>
          </a:bodyPr>
          <a:lstStyle>
            <a:lvl1pPr algn="l">
              <a:defRPr sz="2800" b="1">
                <a:solidFill>
                  <a:schemeClr val="accent1"/>
                </a:solidFill>
              </a:defRPr>
            </a:lvl1pPr>
          </a:lstStyle>
          <a:p>
            <a:r>
              <a:rPr lang="en-US" dirty="0" smtClean="0"/>
              <a:t>Title goes here</a:t>
            </a:r>
            <a:endParaRPr lang="en-US" dirty="0"/>
          </a:p>
        </p:txBody>
      </p:sp>
      <p:cxnSp>
        <p:nvCxnSpPr>
          <p:cNvPr id="12" name="Straight Connector 11"/>
          <p:cNvCxnSpPr/>
          <p:nvPr userDrawn="1"/>
        </p:nvCxnSpPr>
        <p:spPr>
          <a:xfrm>
            <a:off x="580016" y="1188324"/>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
          </p:nvPr>
        </p:nvSpPr>
        <p:spPr>
          <a:xfrm>
            <a:off x="-210863" y="65833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5"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sp>
        <p:nvSpPr>
          <p:cNvPr id="17" name="Content Placeholder 4"/>
          <p:cNvSpPr>
            <a:spLocks noGrp="1"/>
          </p:cNvSpPr>
          <p:nvPr>
            <p:ph sz="quarter" idx="10" hasCustomPrompt="1"/>
          </p:nvPr>
        </p:nvSpPr>
        <p:spPr>
          <a:xfrm>
            <a:off x="489186" y="1654443"/>
            <a:ext cx="8199494" cy="4211309"/>
          </a:xfrm>
          <a:prstGeom prst="rect">
            <a:avLst/>
          </a:prstGeom>
        </p:spPr>
        <p:txBody>
          <a:bodyPr vert="horz"/>
          <a:lstStyle>
            <a:lvl1pPr marL="0" indent="0">
              <a:buNone/>
              <a:defRPr sz="1200"/>
            </a:lvl1pPr>
            <a:lvl2pPr marL="457200" indent="0">
              <a:buNone/>
              <a:defRPr sz="1800"/>
            </a:lvl2pPr>
            <a:lvl3pPr>
              <a:defRPr sz="1800"/>
            </a:lvl3pPr>
            <a:lvl4pPr>
              <a:defRPr sz="1400"/>
            </a:lvl4pPr>
            <a:lvl5pPr>
              <a:defRPr sz="1400"/>
            </a:lvl5pPr>
          </a:lstStyle>
          <a:p>
            <a:pPr lvl="0"/>
            <a:r>
              <a:rPr lang="en-US" dirty="0" smtClean="0"/>
              <a:t>Body text goes here</a:t>
            </a:r>
          </a:p>
        </p:txBody>
      </p:sp>
    </p:spTree>
    <p:extLst>
      <p:ext uri="{BB962C8B-B14F-4D97-AF65-F5344CB8AC3E}">
        <p14:creationId xmlns:p14="http://schemas.microsoft.com/office/powerpoint/2010/main" val="25739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option 2-corner leaves">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7065481" y="6467369"/>
            <a:ext cx="1947177" cy="279682"/>
            <a:chOff x="487363" y="2840038"/>
            <a:chExt cx="8167687" cy="1173162"/>
          </a:xfrm>
        </p:grpSpPr>
        <p:sp>
          <p:nvSpPr>
            <p:cNvPr id="7"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Slide Number Placeholder 5"/>
          <p:cNvSpPr>
            <a:spLocks noGrp="1"/>
          </p:cNvSpPr>
          <p:nvPr>
            <p:ph type="sldNum" sz="quarter" idx="4"/>
          </p:nvPr>
        </p:nvSpPr>
        <p:spPr>
          <a:xfrm>
            <a:off x="-210863" y="65833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smtClean="0">
                <a:solidFill>
                  <a:schemeClr val="accent1"/>
                </a:solidFill>
              </a:rPr>
              <a:t>  |</a:t>
            </a:r>
            <a:endParaRPr lang="en-US" dirty="0">
              <a:solidFill>
                <a:schemeClr val="accent1"/>
              </a:solidFill>
            </a:endParaRPr>
          </a:p>
        </p:txBody>
      </p:sp>
      <p:sp>
        <p:nvSpPr>
          <p:cNvPr id="15" name="Footer Placeholder 4"/>
          <p:cNvSpPr>
            <a:spLocks noGrp="1"/>
          </p:cNvSpPr>
          <p:nvPr>
            <p:ph type="ftr" sz="quarter" idx="3"/>
          </p:nvPr>
        </p:nvSpPr>
        <p:spPr>
          <a:xfrm>
            <a:off x="322522" y="6583363"/>
            <a:ext cx="5962685"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sp>
        <p:nvSpPr>
          <p:cNvPr id="16" name="Title 41"/>
          <p:cNvSpPr>
            <a:spLocks noGrp="1"/>
          </p:cNvSpPr>
          <p:nvPr>
            <p:ph type="title" hasCustomPrompt="1"/>
          </p:nvPr>
        </p:nvSpPr>
        <p:spPr>
          <a:xfrm>
            <a:off x="780791" y="2541479"/>
            <a:ext cx="7593511" cy="412021"/>
          </a:xfrm>
          <a:prstGeom prst="rect">
            <a:avLst/>
          </a:prstGeom>
        </p:spPr>
        <p:txBody>
          <a:bodyPr anchor="b">
            <a:noAutofit/>
          </a:bodyPr>
          <a:lstStyle>
            <a:lvl1pPr algn="ctr">
              <a:defRPr sz="2800" b="1">
                <a:solidFill>
                  <a:schemeClr val="accent1"/>
                </a:solidFill>
              </a:defRPr>
            </a:lvl1pPr>
          </a:lstStyle>
          <a:p>
            <a:r>
              <a:rPr lang="en-US" dirty="0" smtClean="0"/>
              <a:t>Title goes here</a:t>
            </a:r>
            <a:endParaRPr lang="en-US" dirty="0"/>
          </a:p>
        </p:txBody>
      </p:sp>
      <p:sp>
        <p:nvSpPr>
          <p:cNvPr id="18" name="Content Placeholder 4"/>
          <p:cNvSpPr>
            <a:spLocks noGrp="1"/>
          </p:cNvSpPr>
          <p:nvPr>
            <p:ph sz="quarter" idx="10" hasCustomPrompt="1"/>
          </p:nvPr>
        </p:nvSpPr>
        <p:spPr>
          <a:xfrm>
            <a:off x="773975" y="3632212"/>
            <a:ext cx="7601184" cy="1853259"/>
          </a:xfrm>
          <a:prstGeom prst="rect">
            <a:avLst/>
          </a:prstGeom>
        </p:spPr>
        <p:txBody>
          <a:bodyPr vert="horz"/>
          <a:lstStyle>
            <a:lvl1pPr marL="0" indent="0" algn="ctr">
              <a:buNone/>
              <a:defRPr sz="1200"/>
            </a:lvl1pPr>
            <a:lvl2pPr marL="457200" indent="0">
              <a:buNone/>
              <a:defRPr sz="1800"/>
            </a:lvl2pPr>
            <a:lvl3pPr>
              <a:defRPr sz="1800"/>
            </a:lvl3pPr>
            <a:lvl4pPr>
              <a:defRPr sz="1400"/>
            </a:lvl4pPr>
            <a:lvl5pPr>
              <a:defRPr sz="1400"/>
            </a:lvl5pPr>
          </a:lstStyle>
          <a:p>
            <a:pPr lvl="0"/>
            <a:r>
              <a:rPr lang="en-US" dirty="0" smtClean="0"/>
              <a:t>Body text goes here</a:t>
            </a:r>
          </a:p>
        </p:txBody>
      </p:sp>
      <p:cxnSp>
        <p:nvCxnSpPr>
          <p:cNvPr id="19" name="Straight Connector 18"/>
          <p:cNvCxnSpPr/>
          <p:nvPr userDrawn="1"/>
        </p:nvCxnSpPr>
        <p:spPr>
          <a:xfrm>
            <a:off x="4282258" y="3269407"/>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102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65853" y="6583363"/>
            <a:ext cx="5906911" cy="274637"/>
          </a:xfrm>
          <a:prstGeom prst="rect">
            <a:avLst/>
          </a:prstGeom>
        </p:spPr>
        <p:txBody>
          <a:bodyPr/>
          <a:lstStyle>
            <a:lvl1pPr>
              <a:defRPr sz="800">
                <a:solidFill>
                  <a:srgbClr val="666666"/>
                </a:solidFill>
              </a:defRPr>
            </a:lvl1pPr>
          </a:lstStyle>
          <a:p>
            <a:r>
              <a:rPr lang="en-US" dirty="0" smtClean="0"/>
              <a:t>Trade Secret, Confidential, Proprietary, Do Not Copy  |  OSU Wexner Medical Center  © 2017</a:t>
            </a:r>
            <a:endParaRPr lang="en-US" dirty="0"/>
          </a:p>
        </p:txBody>
      </p:sp>
      <p:sp>
        <p:nvSpPr>
          <p:cNvPr id="12" name="Slide Number Placeholder 5"/>
          <p:cNvSpPr>
            <a:spLocks noGrp="1"/>
          </p:cNvSpPr>
          <p:nvPr>
            <p:ph type="sldNum" sz="quarter" idx="4"/>
          </p:nvPr>
        </p:nvSpPr>
        <p:spPr>
          <a:xfrm>
            <a:off x="8532519" y="6583363"/>
            <a:ext cx="502356" cy="274637"/>
          </a:xfrm>
          <a:prstGeom prst="rect">
            <a:avLst/>
          </a:prstGeom>
        </p:spPr>
        <p:txBody>
          <a:bodyPr/>
          <a:lstStyle>
            <a:lvl1pPr algn="r">
              <a:defRPr sz="800">
                <a:solidFill>
                  <a:srgbClr val="666666"/>
                </a:solidFill>
              </a:defRPr>
            </a:lvl1pPr>
          </a:lstStyle>
          <a:p>
            <a:fld id="{7E993FB2-EC5E-684F-95B2-25F06CCD4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92" r:id="rId2"/>
    <p:sldLayoutId id="2147483739" r:id="rId3"/>
    <p:sldLayoutId id="2147483790" r:id="rId4"/>
    <p:sldLayoutId id="2147483775" r:id="rId5"/>
    <p:sldLayoutId id="2147483789" r:id="rId6"/>
    <p:sldLayoutId id="2147483800" r:id="rId7"/>
    <p:sldLayoutId id="2147483801" r:id="rId8"/>
    <p:sldLayoutId id="2147483802" r:id="rId9"/>
    <p:sldLayoutId id="2147483743" r:id="rId10"/>
    <p:sldLayoutId id="2147483786" r:id="rId11"/>
  </p:sldLayoutIdLst>
  <p:hf hdr="0" ftr="0" dt="0"/>
  <p:txStyles>
    <p:titleStyle>
      <a:lvl1pPr algn="l" rtl="0" eaLnBrk="0" fontAlgn="base" hangingPunct="0">
        <a:lnSpc>
          <a:spcPct val="85000"/>
        </a:lnSpc>
        <a:spcBef>
          <a:spcPct val="0"/>
        </a:spcBef>
        <a:spcAft>
          <a:spcPct val="0"/>
        </a:spcAft>
        <a:defRPr sz="28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Arial" panose="020B0604020202020204" pitchFamily="34" charset="0"/>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grassroots.aafp.org/aafp/billtracker?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ohioafp.org/public-policy/be-your-own-advocate/" TargetMode="External"/><Relationship Id="rId4"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hyperlink" Target="https://www.aafp.org/advocacy/involved/toolki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fm.org/Advocacy/AdvocacyCourses" TargetMode="External"/><Relationship Id="rId3" Type="http://schemas.openxmlformats.org/officeDocument/2006/relationships/hyperlink" Target="https://www.aafp.org/events/fma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0218" y="2822828"/>
            <a:ext cx="7292898" cy="1246293"/>
          </a:xfrm>
        </p:spPr>
        <p:txBody>
          <a:bodyPr/>
          <a:lstStyle/>
          <a:p>
            <a:r>
              <a:rPr lang="en-US" sz="4000" dirty="0" smtClean="0"/>
              <a:t>Family Medicine </a:t>
            </a:r>
            <a:r>
              <a:rPr lang="en-US" sz="4000" smtClean="0"/>
              <a:t>Advocacy Summit 2018 Recap</a:t>
            </a:r>
            <a:endParaRPr lang="en-US" dirty="0"/>
          </a:p>
        </p:txBody>
      </p:sp>
      <p:sp>
        <p:nvSpPr>
          <p:cNvPr id="5" name="Subtitle 4"/>
          <p:cNvSpPr>
            <a:spLocks noGrp="1" noChangeArrowheads="1"/>
          </p:cNvSpPr>
          <p:nvPr>
            <p:ph type="subTitle" idx="1"/>
          </p:nvPr>
        </p:nvSpPr>
        <p:spPr>
          <a:xfrm>
            <a:off x="2032001" y="4336984"/>
            <a:ext cx="5249332" cy="1210376"/>
          </a:xfrm>
          <a:prstGeom prst="rect">
            <a:avLst/>
          </a:prstGeom>
        </p:spPr>
        <p:txBody>
          <a:bodyPr>
            <a:noAutofit/>
          </a:bodyPr>
          <a:lstStyle>
            <a:lvl1pPr marL="0" indent="0" algn="ctr">
              <a:lnSpc>
                <a:spcPct val="120000"/>
              </a:lnSpc>
              <a:spcBef>
                <a:spcPct val="0"/>
              </a:spcBef>
              <a:buFont typeface="Wingdings" pitchFamily="2" charset="2"/>
              <a:buNone/>
              <a:defRPr sz="2000">
                <a:solidFill>
                  <a:srgbClr val="F2F2F2"/>
                </a:solidFill>
                <a:latin typeface="+mj-lt"/>
              </a:defRPr>
            </a:lvl1pPr>
          </a:lstStyle>
          <a:p>
            <a:r>
              <a:rPr lang="en-US" dirty="0" err="1" smtClean="0"/>
              <a:t>Selim</a:t>
            </a:r>
            <a:r>
              <a:rPr lang="en-US" dirty="0" smtClean="0"/>
              <a:t> Sheikh, DO</a:t>
            </a:r>
          </a:p>
          <a:p>
            <a:r>
              <a:rPr lang="en-US" dirty="0" smtClean="0"/>
              <a:t>OSUFM Didactics</a:t>
            </a:r>
          </a:p>
          <a:p>
            <a:r>
              <a:rPr lang="en-US" dirty="0" smtClean="0"/>
              <a:t>June 6, 2018</a:t>
            </a:r>
            <a:endParaRPr lang="en-US" dirty="0"/>
          </a:p>
        </p:txBody>
      </p:sp>
    </p:spTree>
    <p:extLst>
      <p:ext uri="{BB962C8B-B14F-4D97-AF65-F5344CB8AC3E}">
        <p14:creationId xmlns:p14="http://schemas.microsoft.com/office/powerpoint/2010/main" val="362325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ACE Research Act (HR 5002/S.2406)</a:t>
            </a:r>
          </a:p>
          <a:p>
            <a:pPr marL="628650" lvl="1" indent="-171450">
              <a:buFont typeface="Arial" charset="0"/>
              <a:buChar char="•"/>
            </a:pPr>
            <a:r>
              <a:rPr lang="en-US" sz="2800" dirty="0" smtClean="0"/>
              <a:t>Authorizes NIH to prioritize innovating research and study new non-addictive pain medications</a:t>
            </a:r>
          </a:p>
          <a:p>
            <a:pPr marL="171450" indent="-171450">
              <a:buFont typeface="Arial" charset="0"/>
              <a:buChar char="•"/>
            </a:pPr>
            <a:r>
              <a:rPr lang="en-US" sz="2800" dirty="0" smtClean="0"/>
              <a:t>CONNECTIONS Act (HR 5812)</a:t>
            </a:r>
          </a:p>
          <a:p>
            <a:pPr marL="628650" lvl="1" indent="-171450">
              <a:buFont typeface="Arial" charset="0"/>
              <a:buChar char="•"/>
            </a:pPr>
            <a:r>
              <a:rPr lang="en-US" sz="2800" dirty="0" smtClean="0"/>
              <a:t>Improves state prescription drug monitoring programs </a:t>
            </a:r>
            <a:r>
              <a:rPr lang="mr-IN" sz="2800" dirty="0" smtClean="0"/>
              <a:t>–</a:t>
            </a:r>
            <a:r>
              <a:rPr lang="en-US" sz="2800" dirty="0" smtClean="0"/>
              <a:t> functionality, utility, interoperability</a:t>
            </a:r>
            <a:endParaRPr lang="en-US" sz="2800" dirty="0"/>
          </a:p>
        </p:txBody>
      </p:sp>
      <p:sp>
        <p:nvSpPr>
          <p:cNvPr id="4" name="Title 3"/>
          <p:cNvSpPr>
            <a:spLocks noGrp="1"/>
          </p:cNvSpPr>
          <p:nvPr>
            <p:ph type="title"/>
          </p:nvPr>
        </p:nvSpPr>
        <p:spPr/>
        <p:txBody>
          <a:bodyPr/>
          <a:lstStyle/>
          <a:p>
            <a:r>
              <a:rPr lang="en-US" dirty="0" smtClean="0"/>
              <a:t>Support Opioid Crisis Solutions</a:t>
            </a:r>
            <a:endParaRPr lang="en-US" dirty="0"/>
          </a:p>
        </p:txBody>
      </p:sp>
    </p:spTree>
    <p:extLst>
      <p:ext uri="{BB962C8B-B14F-4D97-AF65-F5344CB8AC3E}">
        <p14:creationId xmlns:p14="http://schemas.microsoft.com/office/powerpoint/2010/main" val="69088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4216FD-6AB8-4CAA-AE87-D3440EC6B7F7}" type="slidenum">
              <a:rPr lang="en-US" smtClean="0"/>
              <a:pPr/>
              <a:t>11</a:t>
            </a:fld>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18" y="122663"/>
            <a:ext cx="3670347" cy="4893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288" y="1682067"/>
            <a:ext cx="5016689" cy="3762516"/>
          </a:xfrm>
          <a:prstGeom prst="rect">
            <a:avLst/>
          </a:prstGeom>
        </p:spPr>
      </p:pic>
    </p:spTree>
    <p:extLst>
      <p:ext uri="{BB962C8B-B14F-4D97-AF65-F5344CB8AC3E}">
        <p14:creationId xmlns:p14="http://schemas.microsoft.com/office/powerpoint/2010/main" val="1084942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4216FD-6AB8-4CAA-AE87-D3440EC6B7F7}" type="slidenum">
              <a:rPr lang="en-US" smtClean="0"/>
              <a:pPr/>
              <a:t>12</a:t>
            </a:fld>
            <a:endParaRPr lang="en-US"/>
          </a:p>
        </p:txBody>
      </p:sp>
      <p:sp>
        <p:nvSpPr>
          <p:cNvPr id="3" name="Title 2"/>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2" y="200719"/>
            <a:ext cx="3701398" cy="49351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557" y="1958925"/>
            <a:ext cx="4830992" cy="3623243"/>
          </a:xfrm>
          <a:prstGeom prst="rect">
            <a:avLst/>
          </a:prstGeom>
        </p:spPr>
      </p:pic>
    </p:spTree>
    <p:extLst>
      <p:ext uri="{BB962C8B-B14F-4D97-AF65-F5344CB8AC3E}">
        <p14:creationId xmlns:p14="http://schemas.microsoft.com/office/powerpoint/2010/main" val="345740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Medicine Advocacy 101</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4"/>
          </p:nvPr>
        </p:nvSpPr>
        <p:spPr/>
        <p:txBody>
          <a:bodyPr/>
          <a:lstStyle/>
          <a:p>
            <a:fld id="{7E993FB2-EC5E-684F-95B2-25F06CCD4945}" type="slidenum">
              <a:rPr lang="en-US" smtClean="0"/>
              <a:pPr/>
              <a:t>13</a:t>
            </a:fld>
            <a:r>
              <a:rPr lang="en-US" smtClean="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137664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457200" indent="-457200">
              <a:buClrTx/>
              <a:buFont typeface="Arial" panose="020B0604020202020204" pitchFamily="34" charset="0"/>
              <a:buChar char="•"/>
            </a:pPr>
            <a:r>
              <a:rPr lang="en-US" sz="2800" dirty="0" smtClean="0"/>
              <a:t>Advocacy is “the act or process of supporting a cause or proposal.” </a:t>
            </a:r>
            <a:r>
              <a:rPr lang="mr-IN" sz="2800" dirty="0" smtClean="0"/>
              <a:t>–</a:t>
            </a:r>
            <a:r>
              <a:rPr lang="en-US" sz="2800" dirty="0" smtClean="0"/>
              <a:t> Merriam-Webster</a:t>
            </a:r>
          </a:p>
          <a:p>
            <a:pPr marL="457200" indent="-457200">
              <a:buClrTx/>
              <a:buFont typeface="Arial" panose="020B0604020202020204" pitchFamily="34" charset="0"/>
              <a:buChar char="•"/>
            </a:pPr>
            <a:r>
              <a:rPr lang="en-US" sz="2800" dirty="0" smtClean="0"/>
              <a:t>Where can you advocate?</a:t>
            </a:r>
          </a:p>
          <a:p>
            <a:pPr marL="914400" lvl="1" indent="-457200">
              <a:buClrTx/>
              <a:buFont typeface="Arial" panose="020B0604020202020204" pitchFamily="34" charset="0"/>
              <a:buChar char="•"/>
            </a:pPr>
            <a:r>
              <a:rPr lang="en-US" sz="2800" dirty="0" smtClean="0"/>
              <a:t>Home</a:t>
            </a:r>
          </a:p>
          <a:p>
            <a:pPr marL="914400" lvl="1" indent="-457200">
              <a:buClrTx/>
              <a:buFont typeface="Arial" panose="020B0604020202020204" pitchFamily="34" charset="0"/>
              <a:buChar char="•"/>
            </a:pPr>
            <a:r>
              <a:rPr lang="en-US" sz="2800" dirty="0" smtClean="0"/>
              <a:t>Residency program/medical school</a:t>
            </a:r>
          </a:p>
          <a:p>
            <a:pPr marL="914400" lvl="1" indent="-457200">
              <a:buClrTx/>
              <a:buFont typeface="Arial" panose="020B0604020202020204" pitchFamily="34" charset="0"/>
              <a:buChar char="•"/>
            </a:pPr>
            <a:r>
              <a:rPr lang="en-US" sz="2800" dirty="0" smtClean="0"/>
              <a:t>Legislator’s local office</a:t>
            </a:r>
          </a:p>
          <a:p>
            <a:pPr marL="914400" lvl="1" indent="-457200">
              <a:buClrTx/>
              <a:buFont typeface="Arial" panose="020B0604020202020204" pitchFamily="34" charset="0"/>
              <a:buChar char="•"/>
            </a:pPr>
            <a:r>
              <a:rPr lang="en-US" sz="2800" dirty="0" smtClean="0"/>
              <a:t>State capitol</a:t>
            </a:r>
          </a:p>
          <a:p>
            <a:pPr marL="914400" lvl="1" indent="-457200">
              <a:buClrTx/>
              <a:buFont typeface="Arial" panose="020B0604020202020204" pitchFamily="34" charset="0"/>
              <a:buChar char="•"/>
            </a:pPr>
            <a:r>
              <a:rPr lang="en-US" sz="2800" dirty="0" smtClean="0"/>
              <a:t>Washington, D.C.</a:t>
            </a:r>
          </a:p>
          <a:p>
            <a:pPr marL="457200" indent="-457200">
              <a:buClrTx/>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Getting Started in Advocacy</a:t>
            </a:r>
            <a:endParaRPr lang="en-US" dirty="0"/>
          </a:p>
        </p:txBody>
      </p:sp>
    </p:spTree>
    <p:extLst>
      <p:ext uri="{BB962C8B-B14F-4D97-AF65-F5344CB8AC3E}">
        <p14:creationId xmlns:p14="http://schemas.microsoft.com/office/powerpoint/2010/main" val="16300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4" name="Title 3"/>
          <p:cNvSpPr>
            <a:spLocks noGrp="1"/>
          </p:cNvSpPr>
          <p:nvPr>
            <p:ph type="title"/>
          </p:nvPr>
        </p:nvSpPr>
        <p:spPr/>
        <p:txBody>
          <a:bodyPr/>
          <a:lstStyle/>
          <a:p>
            <a:r>
              <a:rPr lang="en-US" dirty="0" smtClean="0"/>
              <a:t>The Process of Advocacy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16306" y="2408594"/>
            <a:ext cx="8745254" cy="2702249"/>
          </a:xfrm>
          <a:prstGeom prst="rect">
            <a:avLst/>
          </a:prstGeom>
          <a:noFill/>
          <a:ln w="9525">
            <a:noFill/>
            <a:miter lim="800000"/>
            <a:headEnd/>
            <a:tailEnd/>
          </a:ln>
        </p:spPr>
      </p:pic>
    </p:spTree>
    <p:extLst>
      <p:ext uri="{BB962C8B-B14F-4D97-AF65-F5344CB8AC3E}">
        <p14:creationId xmlns:p14="http://schemas.microsoft.com/office/powerpoint/2010/main" val="64788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Gather information</a:t>
            </a:r>
          </a:p>
          <a:p>
            <a:pPr marL="171450" indent="-171450">
              <a:buFont typeface="Arial" charset="0"/>
              <a:buChar char="•"/>
            </a:pPr>
            <a:r>
              <a:rPr lang="en-US" sz="2800" dirty="0" smtClean="0"/>
              <a:t>Learn about your legislator</a:t>
            </a:r>
          </a:p>
          <a:p>
            <a:pPr marL="628650" lvl="1" indent="-171450">
              <a:buFont typeface="Arial" charset="0"/>
              <a:buChar char="•"/>
            </a:pPr>
            <a:r>
              <a:rPr lang="en-US" sz="2800" dirty="0">
                <a:hlinkClick r:id="rId2"/>
              </a:rPr>
              <a:t>https://</a:t>
            </a:r>
            <a:r>
              <a:rPr lang="en-US" sz="2800" dirty="0" smtClean="0">
                <a:hlinkClick r:id="rId2"/>
              </a:rPr>
              <a:t>grassroots.aafp.org/aafp/billtracker?2</a:t>
            </a:r>
            <a:endParaRPr lang="en-US" sz="2800" dirty="0" smtClean="0"/>
          </a:p>
          <a:p>
            <a:pPr marL="171450" indent="-171450">
              <a:buFont typeface="Arial" charset="0"/>
              <a:buChar char="•"/>
            </a:pPr>
            <a:r>
              <a:rPr lang="en-US" sz="2800" dirty="0" smtClean="0"/>
              <a:t>Determine your ask</a:t>
            </a:r>
          </a:p>
          <a:p>
            <a:pPr marL="171450" indent="-171450">
              <a:buFont typeface="Arial" charset="0"/>
              <a:buChar char="•"/>
            </a:pPr>
            <a:r>
              <a:rPr lang="en-US" sz="2800" dirty="0" smtClean="0"/>
              <a:t>Make contact</a:t>
            </a:r>
            <a:endParaRPr lang="en-US" sz="2800" dirty="0"/>
          </a:p>
          <a:p>
            <a:pPr marL="171450" indent="-171450">
              <a:buFont typeface="Arial" charset="0"/>
              <a:buChar char="•"/>
            </a:pPr>
            <a:endParaRPr lang="en-US" dirty="0"/>
          </a:p>
        </p:txBody>
      </p:sp>
      <p:sp>
        <p:nvSpPr>
          <p:cNvPr id="4" name="Title 3"/>
          <p:cNvSpPr>
            <a:spLocks noGrp="1"/>
          </p:cNvSpPr>
          <p:nvPr>
            <p:ph type="title"/>
          </p:nvPr>
        </p:nvSpPr>
        <p:spPr/>
        <p:txBody>
          <a:bodyPr/>
          <a:lstStyle/>
          <a:p>
            <a:r>
              <a:rPr lang="en-US" dirty="0" smtClean="0"/>
              <a:t>Prepare and Make Contact</a:t>
            </a:r>
            <a:endParaRPr lang="en-US" dirty="0"/>
          </a:p>
        </p:txBody>
      </p:sp>
    </p:spTree>
    <p:extLst>
      <p:ext uri="{BB962C8B-B14F-4D97-AF65-F5344CB8AC3E}">
        <p14:creationId xmlns:p14="http://schemas.microsoft.com/office/powerpoint/2010/main" val="121028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Ask</a:t>
            </a:r>
          </a:p>
          <a:p>
            <a:pPr marL="171450" indent="-171450">
              <a:buFont typeface="Arial" charset="0"/>
              <a:buChar char="•"/>
            </a:pPr>
            <a:r>
              <a:rPr lang="en-US" sz="2800" dirty="0" smtClean="0"/>
              <a:t>Background</a:t>
            </a:r>
          </a:p>
          <a:p>
            <a:pPr marL="171450" indent="-171450">
              <a:buFont typeface="Arial" charset="0"/>
              <a:buChar char="•"/>
            </a:pPr>
            <a:r>
              <a:rPr lang="en-US" sz="2800" dirty="0" smtClean="0"/>
              <a:t>Supporting arguments</a:t>
            </a:r>
          </a:p>
          <a:p>
            <a:pPr marL="171450" indent="-171450">
              <a:buFont typeface="Arial" charset="0"/>
              <a:buChar char="•"/>
            </a:pPr>
            <a:r>
              <a:rPr lang="en-US" sz="2800" dirty="0" smtClean="0"/>
              <a:t>Personal anecdotes</a:t>
            </a:r>
            <a:endParaRPr lang="en-US" sz="2800" dirty="0"/>
          </a:p>
        </p:txBody>
      </p:sp>
      <p:sp>
        <p:nvSpPr>
          <p:cNvPr id="4" name="Title 3"/>
          <p:cNvSpPr>
            <a:spLocks noGrp="1"/>
          </p:cNvSpPr>
          <p:nvPr>
            <p:ph type="title"/>
          </p:nvPr>
        </p:nvSpPr>
        <p:spPr/>
        <p:txBody>
          <a:bodyPr/>
          <a:lstStyle/>
          <a:p>
            <a:r>
              <a:rPr lang="en-US" dirty="0" smtClean="0"/>
              <a:t>The One-Pager</a:t>
            </a:r>
            <a:endParaRPr lang="en-US" dirty="0"/>
          </a:p>
        </p:txBody>
      </p:sp>
    </p:spTree>
    <p:extLst>
      <p:ext uri="{BB962C8B-B14F-4D97-AF65-F5344CB8AC3E}">
        <p14:creationId xmlns:p14="http://schemas.microsoft.com/office/powerpoint/2010/main" val="54495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496004" y="1623779"/>
            <a:ext cx="8443311" cy="4594958"/>
          </a:xfrm>
        </p:spPr>
      </p:pic>
      <p:sp>
        <p:nvSpPr>
          <p:cNvPr id="4" name="Title 3"/>
          <p:cNvSpPr>
            <a:spLocks noGrp="1"/>
          </p:cNvSpPr>
          <p:nvPr>
            <p:ph type="title"/>
          </p:nvPr>
        </p:nvSpPr>
        <p:spPr/>
        <p:txBody>
          <a:bodyPr/>
          <a:lstStyle/>
          <a:p>
            <a:r>
              <a:rPr lang="en-US" dirty="0" smtClean="0"/>
              <a:t>The One-Pager</a:t>
            </a:r>
            <a:endParaRPr lang="en-US" dirty="0"/>
          </a:p>
        </p:txBody>
      </p:sp>
    </p:spTree>
    <p:extLst>
      <p:ext uri="{BB962C8B-B14F-4D97-AF65-F5344CB8AC3E}">
        <p14:creationId xmlns:p14="http://schemas.microsoft.com/office/powerpoint/2010/main" val="1125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Use your one-pager as a set of talking points</a:t>
            </a:r>
          </a:p>
          <a:p>
            <a:pPr marL="171450" indent="-171450">
              <a:buFont typeface="Arial" charset="0"/>
              <a:buChar char="•"/>
            </a:pPr>
            <a:r>
              <a:rPr lang="en-US" sz="2800" dirty="0" smtClean="0"/>
              <a:t>Know your facts</a:t>
            </a:r>
          </a:p>
          <a:p>
            <a:pPr marL="171450" indent="-171450">
              <a:buFont typeface="Arial" charset="0"/>
              <a:buChar char="•"/>
            </a:pPr>
            <a:r>
              <a:rPr lang="en-US" sz="2800" dirty="0" smtClean="0"/>
              <a:t>Know the details of specific bills</a:t>
            </a:r>
          </a:p>
          <a:p>
            <a:pPr marL="171450" indent="-171450">
              <a:buFont typeface="Arial" charset="0"/>
              <a:buChar char="•"/>
            </a:pPr>
            <a:r>
              <a:rPr lang="en-US" sz="2800" dirty="0" smtClean="0"/>
              <a:t>Know the pros and cons of your position</a:t>
            </a:r>
          </a:p>
          <a:p>
            <a:pPr marL="171450" indent="-171450">
              <a:buFont typeface="Arial" charset="0"/>
              <a:buChar char="•"/>
            </a:pPr>
            <a:r>
              <a:rPr lang="en-US" sz="2800" dirty="0" smtClean="0"/>
              <a:t>Make it personal</a:t>
            </a:r>
          </a:p>
        </p:txBody>
      </p:sp>
      <p:sp>
        <p:nvSpPr>
          <p:cNvPr id="4" name="Title 3"/>
          <p:cNvSpPr>
            <a:spLocks noGrp="1"/>
          </p:cNvSpPr>
          <p:nvPr>
            <p:ph type="title"/>
          </p:nvPr>
        </p:nvSpPr>
        <p:spPr/>
        <p:txBody>
          <a:bodyPr/>
          <a:lstStyle/>
          <a:p>
            <a:r>
              <a:rPr lang="en-US" dirty="0" smtClean="0"/>
              <a:t>The Visit</a:t>
            </a:r>
            <a:endParaRPr lang="en-US" dirty="0"/>
          </a:p>
        </p:txBody>
      </p:sp>
    </p:spTree>
    <p:extLst>
      <p:ext uri="{BB962C8B-B14F-4D97-AF65-F5344CB8AC3E}">
        <p14:creationId xmlns:p14="http://schemas.microsoft.com/office/powerpoint/2010/main" val="158631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57200" indent="-457200">
              <a:buClrTx/>
              <a:buFont typeface="Arial" panose="020B0604020202020204" pitchFamily="34" charset="0"/>
              <a:buChar char="•"/>
            </a:pPr>
            <a:r>
              <a:rPr lang="en-US" sz="2800" dirty="0" smtClean="0"/>
              <a:t>Provide overview of issues discussed at FMAS 2018</a:t>
            </a:r>
          </a:p>
          <a:p>
            <a:pPr marL="457200" indent="-457200">
              <a:buClrTx/>
              <a:buFont typeface="Arial" panose="020B0604020202020204" pitchFamily="34" charset="0"/>
              <a:buChar char="•"/>
            </a:pPr>
            <a:r>
              <a:rPr lang="en-US" sz="2800" dirty="0" smtClean="0"/>
              <a:t>Provide an introduction to medical advocacy</a:t>
            </a:r>
          </a:p>
          <a:p>
            <a:pPr marL="457200" indent="-457200">
              <a:buClrTx/>
              <a:buFont typeface="Arial" panose="020B0604020202020204" pitchFamily="34" charset="0"/>
              <a:buChar char="•"/>
            </a:pPr>
            <a:r>
              <a:rPr lang="en-US" sz="2800" dirty="0" smtClean="0"/>
              <a:t>Provide an overview of AAFP advocacy resources</a:t>
            </a:r>
          </a:p>
        </p:txBody>
      </p:sp>
      <p:sp>
        <p:nvSpPr>
          <p:cNvPr id="5" name="Title 4"/>
          <p:cNvSpPr>
            <a:spLocks noGrp="1"/>
          </p:cNvSpPr>
          <p:nvPr>
            <p:ph type="title"/>
          </p:nvPr>
        </p:nvSpPr>
        <p:spPr>
          <a:xfrm>
            <a:off x="496003" y="517934"/>
            <a:ext cx="8189353" cy="412021"/>
          </a:xfrm>
        </p:spPr>
        <p:txBody>
          <a:bodyPr/>
          <a:lstStyle/>
          <a:p>
            <a:r>
              <a:rPr lang="en-US" dirty="0" smtClean="0"/>
              <a:t>Objectives</a:t>
            </a:r>
            <a:endParaRPr lang="en-US" dirty="0"/>
          </a:p>
        </p:txBody>
      </p:sp>
    </p:spTree>
    <p:extLst>
      <p:ext uri="{BB962C8B-B14F-4D97-AF65-F5344CB8AC3E}">
        <p14:creationId xmlns:p14="http://schemas.microsoft.com/office/powerpoint/2010/main" val="3850293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Be a resource to your legislator on health care and health system issues</a:t>
            </a:r>
          </a:p>
          <a:p>
            <a:pPr marL="171450" indent="-171450">
              <a:buFont typeface="Arial" charset="0"/>
              <a:buChar char="•"/>
            </a:pPr>
            <a:r>
              <a:rPr lang="en-US" sz="2800" dirty="0" smtClean="0"/>
              <a:t>Check in once a quarter</a:t>
            </a:r>
          </a:p>
          <a:p>
            <a:pPr marL="628650" lvl="1" indent="-171450">
              <a:buFont typeface="Arial" charset="0"/>
              <a:buChar char="•"/>
            </a:pPr>
            <a:r>
              <a:rPr lang="en-US" sz="2800" dirty="0" smtClean="0"/>
              <a:t>Share an article</a:t>
            </a:r>
          </a:p>
          <a:p>
            <a:pPr marL="628650" lvl="1" indent="-171450">
              <a:buFont typeface="Arial" charset="0"/>
              <a:buChar char="•"/>
            </a:pPr>
            <a:r>
              <a:rPr lang="en-US" sz="2800" dirty="0" smtClean="0"/>
              <a:t>Say hello at events</a:t>
            </a:r>
          </a:p>
          <a:p>
            <a:pPr marL="628650" lvl="1" indent="-171450">
              <a:buFont typeface="Arial" charset="0"/>
              <a:buChar char="•"/>
            </a:pPr>
            <a:r>
              <a:rPr lang="en-US" sz="2800" dirty="0" smtClean="0"/>
              <a:t>Call to discuss key issues</a:t>
            </a:r>
          </a:p>
          <a:p>
            <a:pPr marL="628650" lvl="1" indent="-171450">
              <a:buFont typeface="Arial" charset="0"/>
              <a:buChar char="•"/>
            </a:pPr>
            <a:r>
              <a:rPr lang="en-US" sz="2800" dirty="0" smtClean="0"/>
              <a:t>Invite your legislator/staff to your institution</a:t>
            </a:r>
            <a:endParaRPr lang="en-US" sz="2800" dirty="0"/>
          </a:p>
        </p:txBody>
      </p:sp>
      <p:sp>
        <p:nvSpPr>
          <p:cNvPr id="4" name="Title 3"/>
          <p:cNvSpPr>
            <a:spLocks noGrp="1"/>
          </p:cNvSpPr>
          <p:nvPr>
            <p:ph type="title"/>
          </p:nvPr>
        </p:nvSpPr>
        <p:spPr/>
        <p:txBody>
          <a:bodyPr/>
          <a:lstStyle/>
          <a:p>
            <a:r>
              <a:rPr lang="en-US" dirty="0" smtClean="0"/>
              <a:t>Maintaining the Relationship</a:t>
            </a:r>
            <a:endParaRPr lang="en-US" dirty="0"/>
          </a:p>
        </p:txBody>
      </p:sp>
    </p:spTree>
    <p:extLst>
      <p:ext uri="{BB962C8B-B14F-4D97-AF65-F5344CB8AC3E}">
        <p14:creationId xmlns:p14="http://schemas.microsoft.com/office/powerpoint/2010/main" val="24462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457200" indent="-457200">
              <a:buFont typeface="Arial" charset="0"/>
              <a:buChar char="•"/>
            </a:pPr>
            <a:r>
              <a:rPr lang="en-US" sz="2800" dirty="0">
                <a:hlinkClick r:id="rId2"/>
              </a:rPr>
              <a:t>https://</a:t>
            </a:r>
            <a:r>
              <a:rPr lang="en-US" sz="2800" dirty="0" smtClean="0">
                <a:hlinkClick r:id="rId2"/>
              </a:rPr>
              <a:t>www.aafp.org/advocacy/involved/toolkit.html</a:t>
            </a:r>
            <a:r>
              <a:rPr lang="en-US" sz="2800" dirty="0" smtClean="0"/>
              <a:t> </a:t>
            </a:r>
          </a:p>
          <a:p>
            <a:pPr marL="914400" lvl="1" indent="-457200">
              <a:buFont typeface="Arial" charset="0"/>
              <a:buChar char="•"/>
            </a:pPr>
            <a:r>
              <a:rPr lang="en-US" sz="2800" dirty="0" smtClean="0"/>
              <a:t>Family Medicine Action Network</a:t>
            </a:r>
          </a:p>
          <a:p>
            <a:pPr marL="914400" lvl="1" indent="-457200">
              <a:buFont typeface="Arial" charset="0"/>
              <a:buChar char="•"/>
            </a:pPr>
            <a:r>
              <a:rPr lang="en-US" sz="2800" dirty="0" smtClean="0"/>
              <a:t>Letter writing</a:t>
            </a:r>
          </a:p>
          <a:p>
            <a:pPr marL="914400" lvl="1" indent="-457200">
              <a:buFont typeface="Arial" charset="0"/>
              <a:buChar char="•"/>
            </a:pPr>
            <a:r>
              <a:rPr lang="en-US" sz="2800" dirty="0" smtClean="0"/>
              <a:t>Meet with your legislator</a:t>
            </a:r>
          </a:p>
          <a:p>
            <a:pPr marL="914400" lvl="1" indent="-457200">
              <a:buFont typeface="Arial" charset="0"/>
              <a:buChar char="•"/>
            </a:pPr>
            <a:r>
              <a:rPr lang="en-US" sz="2800" dirty="0" err="1" smtClean="0"/>
              <a:t>FamMedPAC</a:t>
            </a:r>
            <a:endParaRPr lang="en-US" sz="2800" dirty="0" smtClean="0"/>
          </a:p>
          <a:p>
            <a:pPr marL="914400" lvl="1" indent="-457200">
              <a:buFont typeface="Arial" charset="0"/>
              <a:buChar char="•"/>
            </a:pPr>
            <a:r>
              <a:rPr lang="en-US" sz="2800" dirty="0" smtClean="0"/>
              <a:t>FMAS!</a:t>
            </a:r>
          </a:p>
          <a:p>
            <a:pPr marL="914400" lvl="1" indent="-457200">
              <a:buFont typeface="Arial" charset="0"/>
              <a:buChar char="•"/>
            </a:pPr>
            <a:r>
              <a:rPr lang="en-US" sz="2800" dirty="0" smtClean="0"/>
              <a:t>In the Trenches</a:t>
            </a:r>
          </a:p>
          <a:p>
            <a:pPr marL="457200" indent="-457200">
              <a:buFont typeface="Arial" charset="0"/>
              <a:buChar char="•"/>
            </a:pPr>
            <a:r>
              <a:rPr lang="en-US" sz="2400" dirty="0">
                <a:hlinkClick r:id="rId3"/>
              </a:rPr>
              <a:t>http://www.ohioafp.org/public-policy/be-your-own-advocate</a:t>
            </a:r>
            <a:r>
              <a:rPr lang="en-US" sz="2400" dirty="0" smtClean="0">
                <a:hlinkClick r:id="rId3"/>
              </a:rPr>
              <a:t>/</a:t>
            </a:r>
            <a:r>
              <a:rPr lang="en-US" sz="2400" dirty="0" smtClean="0"/>
              <a:t> </a:t>
            </a:r>
            <a:endParaRPr lang="en-US" sz="2400" dirty="0"/>
          </a:p>
          <a:p>
            <a:pPr marL="914400" lvl="1" indent="-457200">
              <a:buFont typeface="Arial" charset="0"/>
              <a:buChar char="•"/>
            </a:pPr>
            <a:endParaRPr lang="en-US" sz="2800" dirty="0"/>
          </a:p>
        </p:txBody>
      </p:sp>
      <p:sp>
        <p:nvSpPr>
          <p:cNvPr id="4" name="Title 3"/>
          <p:cNvSpPr>
            <a:spLocks noGrp="1"/>
          </p:cNvSpPr>
          <p:nvPr>
            <p:ph type="title"/>
          </p:nvPr>
        </p:nvSpPr>
        <p:spPr/>
        <p:txBody>
          <a:bodyPr/>
          <a:lstStyle/>
          <a:p>
            <a:endParaRPr lang="en-US"/>
          </a:p>
        </p:txBody>
      </p:sp>
      <p:pic>
        <p:nvPicPr>
          <p:cNvPr id="5" name="Content Placeholder 4"/>
          <p:cNvPicPr>
            <a:picLocks noChangeAspect="1"/>
          </p:cNvPicPr>
          <p:nvPr/>
        </p:nvPicPr>
        <p:blipFill>
          <a:blip r:embed="rId4"/>
          <a:stretch>
            <a:fillRect/>
          </a:stretch>
        </p:blipFill>
        <p:spPr>
          <a:xfrm>
            <a:off x="496004" y="109907"/>
            <a:ext cx="8199438" cy="1228073"/>
          </a:xfrm>
          <a:prstGeom prst="rect">
            <a:avLst/>
          </a:prstGeom>
        </p:spPr>
      </p:pic>
    </p:spTree>
    <p:extLst>
      <p:ext uri="{BB962C8B-B14F-4D97-AF65-F5344CB8AC3E}">
        <p14:creationId xmlns:p14="http://schemas.microsoft.com/office/powerpoint/2010/main" val="64857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a:hlinkClick r:id="rId2"/>
              </a:rPr>
              <a:t>http://www.ohioafp.org/public-policy</a:t>
            </a:r>
            <a:r>
              <a:rPr lang="en-US" sz="2800" dirty="0" smtClean="0">
                <a:hlinkClick r:id="rId2"/>
              </a:rPr>
              <a:t>/ </a:t>
            </a:r>
            <a:endParaRPr lang="en-US" sz="2800" dirty="0">
              <a:hlinkClick r:id="rId2"/>
            </a:endParaRPr>
          </a:p>
          <a:p>
            <a:pPr marL="171450" indent="-171450">
              <a:buFont typeface="Arial" charset="0"/>
              <a:buChar char="•"/>
            </a:pPr>
            <a:r>
              <a:rPr lang="en-US" sz="2800" dirty="0" smtClean="0">
                <a:hlinkClick r:id="rId2"/>
              </a:rPr>
              <a:t>http</a:t>
            </a:r>
            <a:r>
              <a:rPr lang="en-US" sz="2800" dirty="0">
                <a:hlinkClick r:id="rId2"/>
              </a:rPr>
              <a:t>://www.stfm.org/Advocacy/AdvocacyCourses</a:t>
            </a:r>
            <a:r>
              <a:rPr lang="en-US" sz="2800" dirty="0"/>
              <a:t>  </a:t>
            </a:r>
            <a:endParaRPr lang="en-US" sz="2800" dirty="0" smtClean="0">
              <a:hlinkClick r:id="rId3"/>
            </a:endParaRPr>
          </a:p>
          <a:p>
            <a:pPr marL="171450" indent="-171450">
              <a:buFont typeface="Arial" charset="0"/>
              <a:buChar char="•"/>
            </a:pPr>
            <a:r>
              <a:rPr lang="en-US" sz="2800" dirty="0" smtClean="0">
                <a:hlinkClick r:id="rId3"/>
              </a:rPr>
              <a:t>https</a:t>
            </a:r>
            <a:r>
              <a:rPr lang="en-US" sz="2800" dirty="0">
                <a:hlinkClick r:id="rId3"/>
              </a:rPr>
              <a:t>://www.aafp.org/advocacy.html</a:t>
            </a:r>
          </a:p>
          <a:p>
            <a:pPr marL="171450" indent="-171450">
              <a:buFont typeface="Arial" charset="0"/>
              <a:buChar char="•"/>
            </a:pPr>
            <a:r>
              <a:rPr lang="en-US" sz="2800" dirty="0" smtClean="0">
                <a:hlinkClick r:id="rId3"/>
              </a:rPr>
              <a:t>https</a:t>
            </a:r>
            <a:r>
              <a:rPr lang="en-US" sz="2800" dirty="0">
                <a:hlinkClick r:id="rId3"/>
              </a:rPr>
              <a:t>://</a:t>
            </a:r>
            <a:r>
              <a:rPr lang="en-US" sz="2800" dirty="0" smtClean="0">
                <a:hlinkClick r:id="rId3"/>
              </a:rPr>
              <a:t>www.aafp.org/events/fmas.html</a:t>
            </a:r>
            <a:endParaRPr lang="en-US" sz="2800" dirty="0" smtClean="0"/>
          </a:p>
        </p:txBody>
      </p:sp>
      <p:sp>
        <p:nvSpPr>
          <p:cNvPr id="4" name="Title 3"/>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0417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76" y="275064"/>
            <a:ext cx="5823235" cy="462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87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Access:</a:t>
            </a:r>
          </a:p>
          <a:p>
            <a:pPr marL="628650" lvl="1" indent="-171450">
              <a:buFont typeface="Arial" charset="0"/>
              <a:buChar char="•"/>
            </a:pPr>
            <a:r>
              <a:rPr lang="en-US" sz="2800" dirty="0" smtClean="0"/>
              <a:t>Primary Care Patient Protection Act of 2018 (HR 5858)</a:t>
            </a:r>
          </a:p>
          <a:p>
            <a:pPr marL="171450" indent="-171450">
              <a:buFont typeface="Arial" charset="0"/>
              <a:buChar char="•"/>
            </a:pPr>
            <a:r>
              <a:rPr lang="en-US" sz="2800" dirty="0" smtClean="0"/>
              <a:t>Opioid Crisis:</a:t>
            </a:r>
          </a:p>
          <a:p>
            <a:pPr marL="628650" lvl="1" indent="-171450">
              <a:buFont typeface="Arial" charset="0"/>
              <a:buChar char="•"/>
            </a:pPr>
            <a:r>
              <a:rPr lang="en-US" sz="2800" dirty="0" smtClean="0"/>
              <a:t>ACE Research Act (HR 5002)</a:t>
            </a:r>
          </a:p>
          <a:p>
            <a:pPr marL="628650" lvl="1" indent="-171450">
              <a:buFont typeface="Arial" charset="0"/>
              <a:buChar char="•"/>
            </a:pPr>
            <a:r>
              <a:rPr lang="en-US" sz="2800" dirty="0" smtClean="0"/>
              <a:t>CONNECTIONS Act (HR 5812)</a:t>
            </a:r>
          </a:p>
          <a:p>
            <a:pPr marL="171450" indent="-171450">
              <a:buFont typeface="Arial" charset="0"/>
              <a:buChar char="•"/>
            </a:pPr>
            <a:r>
              <a:rPr lang="en-US" sz="2800" dirty="0" smtClean="0"/>
              <a:t>Maternal Mortality:</a:t>
            </a:r>
          </a:p>
          <a:p>
            <a:pPr marL="628650" lvl="1" indent="-171450">
              <a:buFont typeface="Arial" charset="0"/>
              <a:buChar char="•"/>
            </a:pPr>
            <a:r>
              <a:rPr lang="en-US" sz="2800" dirty="0" smtClean="0"/>
              <a:t>Preventing Maternal Deaths Act (HR 1318)</a:t>
            </a:r>
          </a:p>
          <a:p>
            <a:pPr marL="171450" indent="-171450">
              <a:buFont typeface="Arial" charset="0"/>
              <a:buChar char="•"/>
            </a:pPr>
            <a:r>
              <a:rPr lang="en-US" sz="2800" dirty="0" smtClean="0"/>
              <a:t>Congressional Primary Care Caucus  </a:t>
            </a:r>
            <a:endParaRPr lang="en-US" sz="2800" dirty="0"/>
          </a:p>
        </p:txBody>
      </p:sp>
      <p:sp>
        <p:nvSpPr>
          <p:cNvPr id="4" name="Title 3"/>
          <p:cNvSpPr>
            <a:spLocks noGrp="1"/>
          </p:cNvSpPr>
          <p:nvPr>
            <p:ph type="title"/>
          </p:nvPr>
        </p:nvSpPr>
        <p:spPr/>
        <p:txBody>
          <a:bodyPr/>
          <a:lstStyle/>
          <a:p>
            <a:r>
              <a:rPr lang="en-US" dirty="0" smtClean="0"/>
              <a:t>House of Representatives</a:t>
            </a:r>
            <a:endParaRPr lang="en-US" dirty="0"/>
          </a:p>
        </p:txBody>
      </p:sp>
    </p:spTree>
    <p:extLst>
      <p:ext uri="{BB962C8B-B14F-4D97-AF65-F5344CB8AC3E}">
        <p14:creationId xmlns:p14="http://schemas.microsoft.com/office/powerpoint/2010/main" val="6984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a:t>Access:</a:t>
            </a:r>
          </a:p>
          <a:p>
            <a:pPr marL="628650" lvl="1" indent="-171450">
              <a:buFont typeface="Arial" charset="0"/>
              <a:buChar char="•"/>
            </a:pPr>
            <a:r>
              <a:rPr lang="en-US" sz="2800" dirty="0" smtClean="0"/>
              <a:t>Rural Physician Workforce Production Act of 2018 </a:t>
            </a:r>
            <a:endParaRPr lang="en-US" sz="2800" dirty="0"/>
          </a:p>
          <a:p>
            <a:pPr marL="171450" indent="-171450">
              <a:buFont typeface="Arial" charset="0"/>
              <a:buChar char="•"/>
            </a:pPr>
            <a:r>
              <a:rPr lang="en-US" sz="2800" dirty="0"/>
              <a:t>Opioid Crisis:</a:t>
            </a:r>
          </a:p>
          <a:p>
            <a:pPr marL="628650" lvl="1" indent="-171450">
              <a:buFont typeface="Arial" charset="0"/>
              <a:buChar char="•"/>
            </a:pPr>
            <a:r>
              <a:rPr lang="en-US" sz="2800" dirty="0"/>
              <a:t>ACE Research Act </a:t>
            </a:r>
            <a:r>
              <a:rPr lang="en-US" sz="2800" dirty="0" smtClean="0"/>
              <a:t>(part of S.2406)</a:t>
            </a:r>
            <a:endParaRPr lang="en-US" sz="2800" dirty="0"/>
          </a:p>
          <a:p>
            <a:pPr marL="171450" indent="-171450">
              <a:buFont typeface="Arial" charset="0"/>
              <a:buChar char="•"/>
            </a:pPr>
            <a:r>
              <a:rPr lang="en-US" sz="2800" dirty="0"/>
              <a:t>Maternal </a:t>
            </a:r>
            <a:r>
              <a:rPr lang="en-US" sz="2800" dirty="0" smtClean="0"/>
              <a:t>Health:</a:t>
            </a:r>
            <a:endParaRPr lang="en-US" sz="2800" dirty="0"/>
          </a:p>
          <a:p>
            <a:pPr marL="628650" lvl="1" indent="-171450">
              <a:buFont typeface="Arial" charset="0"/>
              <a:buChar char="•"/>
            </a:pPr>
            <a:r>
              <a:rPr lang="en-US" sz="2800" dirty="0" smtClean="0"/>
              <a:t>Maternal Health Accountability Act (S.1112)</a:t>
            </a:r>
            <a:endParaRPr lang="en-US" sz="2800" dirty="0"/>
          </a:p>
        </p:txBody>
      </p:sp>
      <p:sp>
        <p:nvSpPr>
          <p:cNvPr id="4" name="Title 3"/>
          <p:cNvSpPr>
            <a:spLocks noGrp="1"/>
          </p:cNvSpPr>
          <p:nvPr>
            <p:ph type="title"/>
          </p:nvPr>
        </p:nvSpPr>
        <p:spPr/>
        <p:txBody>
          <a:bodyPr/>
          <a:lstStyle/>
          <a:p>
            <a:r>
              <a:rPr lang="en-US" dirty="0" smtClean="0"/>
              <a:t>Senate</a:t>
            </a:r>
            <a:endParaRPr lang="en-US" dirty="0"/>
          </a:p>
        </p:txBody>
      </p:sp>
    </p:spTree>
    <p:extLst>
      <p:ext uri="{BB962C8B-B14F-4D97-AF65-F5344CB8AC3E}">
        <p14:creationId xmlns:p14="http://schemas.microsoft.com/office/powerpoint/2010/main" val="185478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Information Congress needs to know about what primary care is and the value it creates</a:t>
            </a:r>
          </a:p>
          <a:p>
            <a:pPr marL="171450" indent="-171450">
              <a:buFont typeface="Arial" charset="0"/>
              <a:buChar char="•"/>
            </a:pPr>
            <a:r>
              <a:rPr lang="en-US" sz="2800" dirty="0" smtClean="0"/>
              <a:t>Strategies to build the primary care physician workforce and to maintain an appropriate balance between primary care and subspecialty care physicians</a:t>
            </a:r>
          </a:p>
          <a:p>
            <a:pPr marL="171450" indent="-171450">
              <a:buFont typeface="Arial" charset="0"/>
              <a:buChar char="•"/>
            </a:pPr>
            <a:r>
              <a:rPr lang="en-US" sz="2800" dirty="0" smtClean="0"/>
              <a:t>Program and policy changes the government can make to increase primary care access and training, especially in underserved communities</a:t>
            </a:r>
          </a:p>
        </p:txBody>
      </p:sp>
      <p:sp>
        <p:nvSpPr>
          <p:cNvPr id="4" name="Title 3"/>
          <p:cNvSpPr>
            <a:spLocks noGrp="1"/>
          </p:cNvSpPr>
          <p:nvPr>
            <p:ph type="title"/>
          </p:nvPr>
        </p:nvSpPr>
        <p:spPr/>
        <p:txBody>
          <a:bodyPr/>
          <a:lstStyle/>
          <a:p>
            <a:r>
              <a:rPr lang="en-US" dirty="0" smtClean="0"/>
              <a:t>Congressional Primary Care Caucus</a:t>
            </a:r>
            <a:endParaRPr lang="en-US" dirty="0"/>
          </a:p>
        </p:txBody>
      </p:sp>
    </p:spTree>
    <p:extLst>
      <p:ext uri="{BB962C8B-B14F-4D97-AF65-F5344CB8AC3E}">
        <p14:creationId xmlns:p14="http://schemas.microsoft.com/office/powerpoint/2010/main" val="62265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Reforms needed to the GME program to support the education and training of primary care physicians</a:t>
            </a:r>
          </a:p>
          <a:p>
            <a:pPr marL="171450" indent="-171450">
              <a:buFont typeface="Arial" charset="0"/>
              <a:buChar char="•"/>
            </a:pPr>
            <a:r>
              <a:rPr lang="en-US" sz="2800" dirty="0" smtClean="0"/>
              <a:t>Policy changes to improve telehealth services in the primary care setting</a:t>
            </a:r>
          </a:p>
          <a:p>
            <a:pPr marL="171450" indent="-171450">
              <a:buFont typeface="Arial" charset="0"/>
              <a:buChar char="•"/>
            </a:pPr>
            <a:r>
              <a:rPr lang="en-US" sz="2800" dirty="0" smtClean="0"/>
              <a:t>Steps for the government to harmonize QI efforts among different payers</a:t>
            </a:r>
            <a:endParaRPr lang="en-US" sz="2800" dirty="0"/>
          </a:p>
        </p:txBody>
      </p:sp>
      <p:sp>
        <p:nvSpPr>
          <p:cNvPr id="4" name="Title 3"/>
          <p:cNvSpPr>
            <a:spLocks noGrp="1"/>
          </p:cNvSpPr>
          <p:nvPr>
            <p:ph type="title"/>
          </p:nvPr>
        </p:nvSpPr>
        <p:spPr/>
        <p:txBody>
          <a:bodyPr/>
          <a:lstStyle/>
          <a:p>
            <a:r>
              <a:rPr lang="en-US" dirty="0" smtClean="0"/>
              <a:t>Congressional Primary Care Caucus</a:t>
            </a:r>
            <a:endParaRPr lang="en-US" dirty="0"/>
          </a:p>
        </p:txBody>
      </p:sp>
    </p:spTree>
    <p:extLst>
      <p:ext uri="{BB962C8B-B14F-4D97-AF65-F5344CB8AC3E}">
        <p14:creationId xmlns:p14="http://schemas.microsoft.com/office/powerpoint/2010/main" val="110632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Preventing Maternal Deaths Act (HR 1318)/Maternal Health Accountability Act (S.1112)</a:t>
            </a:r>
          </a:p>
          <a:p>
            <a:pPr marL="171450" indent="-171450">
              <a:buFont typeface="Arial" charset="0"/>
              <a:buChar char="•"/>
            </a:pPr>
            <a:r>
              <a:rPr lang="en-US" sz="2800" dirty="0" smtClean="0"/>
              <a:t>To enhance data collection and improve our nation’s understanding about the causes of pregnancy-related death</a:t>
            </a:r>
          </a:p>
          <a:p>
            <a:pPr marL="628650" lvl="1" indent="-171450">
              <a:buFont typeface="Arial" charset="0"/>
              <a:buChar char="•"/>
            </a:pPr>
            <a:r>
              <a:rPr lang="en-US" sz="2800" dirty="0" smtClean="0"/>
              <a:t>State-based maternal mortality data collection</a:t>
            </a:r>
          </a:p>
          <a:p>
            <a:pPr marL="628650" lvl="1" indent="-171450">
              <a:buFont typeface="Arial" charset="0"/>
              <a:buChar char="•"/>
            </a:pPr>
            <a:r>
              <a:rPr lang="en-US" sz="2800" dirty="0" smtClean="0"/>
              <a:t>Inclusion of family physicians, nurses, SW, medical examiners</a:t>
            </a:r>
            <a:r>
              <a:rPr lang="mr-IN" sz="2800" dirty="0" smtClean="0"/>
              <a:t>…</a:t>
            </a:r>
            <a:endParaRPr lang="en-US" sz="2800" dirty="0" smtClean="0"/>
          </a:p>
          <a:p>
            <a:pPr marL="628650" lvl="1" indent="-171450">
              <a:buFont typeface="Arial" charset="0"/>
              <a:buChar char="•"/>
            </a:pPr>
            <a:r>
              <a:rPr lang="en-US" sz="2800" dirty="0" smtClean="0"/>
              <a:t>$7 million</a:t>
            </a:r>
            <a:endParaRPr lang="en-US" sz="2800" dirty="0"/>
          </a:p>
        </p:txBody>
      </p:sp>
      <p:sp>
        <p:nvSpPr>
          <p:cNvPr id="4" name="Title 3"/>
          <p:cNvSpPr>
            <a:spLocks noGrp="1"/>
          </p:cNvSpPr>
          <p:nvPr>
            <p:ph type="title"/>
          </p:nvPr>
        </p:nvSpPr>
        <p:spPr/>
        <p:txBody>
          <a:bodyPr/>
          <a:lstStyle/>
          <a:p>
            <a:r>
              <a:rPr lang="en-US" dirty="0" smtClean="0"/>
              <a:t>Improve Maternal Mortality</a:t>
            </a:r>
            <a:endParaRPr lang="en-US" dirty="0"/>
          </a:p>
        </p:txBody>
      </p:sp>
    </p:spTree>
    <p:extLst>
      <p:ext uri="{BB962C8B-B14F-4D97-AF65-F5344CB8AC3E}">
        <p14:creationId xmlns:p14="http://schemas.microsoft.com/office/powerpoint/2010/main" val="25918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Draft Senate bill: Rural Physician Workforce Production Act of 2018</a:t>
            </a:r>
          </a:p>
          <a:p>
            <a:pPr marL="171450" indent="-171450">
              <a:buFont typeface="Arial" charset="0"/>
              <a:buChar char="•"/>
            </a:pPr>
            <a:r>
              <a:rPr lang="en-US" sz="2800" dirty="0" smtClean="0"/>
              <a:t>Financing</a:t>
            </a:r>
          </a:p>
          <a:p>
            <a:pPr marL="628650" lvl="1" indent="-171450">
              <a:buFont typeface="Arial" charset="0"/>
              <a:buChar char="•"/>
            </a:pPr>
            <a:r>
              <a:rPr lang="en-US" sz="2800" dirty="0" smtClean="0"/>
              <a:t>“National Per Resident Payment” in Medicare </a:t>
            </a:r>
          </a:p>
          <a:p>
            <a:pPr marL="171450" indent="-171450">
              <a:buFont typeface="Arial" charset="0"/>
              <a:buChar char="•"/>
            </a:pPr>
            <a:r>
              <a:rPr lang="en-US" sz="2800" dirty="0" smtClean="0"/>
              <a:t>Caps</a:t>
            </a:r>
          </a:p>
          <a:p>
            <a:pPr marL="628650" lvl="1" indent="-171450">
              <a:buFont typeface="Arial" charset="0"/>
              <a:buChar char="•"/>
            </a:pPr>
            <a:r>
              <a:rPr lang="en-US" sz="2800" dirty="0" smtClean="0"/>
              <a:t>Exception for rural training</a:t>
            </a:r>
          </a:p>
          <a:p>
            <a:pPr marL="171450" indent="-171450">
              <a:buFont typeface="Arial" charset="0"/>
              <a:buChar char="•"/>
            </a:pPr>
            <a:r>
              <a:rPr lang="en-US" sz="2800" dirty="0" smtClean="0"/>
              <a:t>Payment to critical access hospitals</a:t>
            </a:r>
          </a:p>
          <a:p>
            <a:pPr marL="628650" lvl="1" indent="-171450">
              <a:buFont typeface="Arial" charset="0"/>
              <a:buChar char="•"/>
            </a:pPr>
            <a:r>
              <a:rPr lang="en-US" sz="2800" dirty="0" smtClean="0"/>
              <a:t>Equalizes GME payment</a:t>
            </a:r>
            <a:endParaRPr lang="en-US" sz="2800" dirty="0"/>
          </a:p>
        </p:txBody>
      </p:sp>
      <p:sp>
        <p:nvSpPr>
          <p:cNvPr id="4" name="Title 3"/>
          <p:cNvSpPr>
            <a:spLocks noGrp="1"/>
          </p:cNvSpPr>
          <p:nvPr>
            <p:ph type="title"/>
          </p:nvPr>
        </p:nvSpPr>
        <p:spPr/>
        <p:txBody>
          <a:bodyPr/>
          <a:lstStyle/>
          <a:p>
            <a:r>
              <a:rPr lang="en-US" dirty="0" smtClean="0"/>
              <a:t>Rural Graduate Medical Education Innovation</a:t>
            </a:r>
            <a:endParaRPr lang="en-US" dirty="0"/>
          </a:p>
        </p:txBody>
      </p:sp>
    </p:spTree>
    <p:extLst>
      <p:ext uri="{BB962C8B-B14F-4D97-AF65-F5344CB8AC3E}">
        <p14:creationId xmlns:p14="http://schemas.microsoft.com/office/powerpoint/2010/main" val="96972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quarter" idx="10"/>
          </p:nvPr>
        </p:nvSpPr>
        <p:spPr/>
        <p:txBody>
          <a:bodyPr/>
          <a:lstStyle/>
          <a:p>
            <a:pPr marL="171450" indent="-171450">
              <a:buFont typeface="Arial" charset="0"/>
              <a:buChar char="•"/>
            </a:pPr>
            <a:r>
              <a:rPr lang="en-US" sz="2800" dirty="0" smtClean="0"/>
              <a:t>Primary Care Patient Protection Act of 2018 (HR 5858)</a:t>
            </a:r>
          </a:p>
          <a:p>
            <a:pPr marL="171450" indent="-171450">
              <a:buFont typeface="Arial" charset="0"/>
              <a:buChar char="•"/>
            </a:pPr>
            <a:r>
              <a:rPr lang="en-US" sz="2800" dirty="0" smtClean="0"/>
              <a:t>HDHP = deductible of at least $1350 for individual or $2700 for family</a:t>
            </a:r>
          </a:p>
          <a:p>
            <a:pPr marL="171450" indent="-171450">
              <a:buFont typeface="Arial" charset="0"/>
              <a:buChar char="•"/>
            </a:pPr>
            <a:r>
              <a:rPr lang="en-US" sz="2800" dirty="0" smtClean="0"/>
              <a:t>Modifies the Health Savings Account law to include up to two primary care visits in any high deductible health plan for no cost sharing</a:t>
            </a:r>
            <a:endParaRPr lang="en-US" sz="2800" dirty="0"/>
          </a:p>
        </p:txBody>
      </p:sp>
      <p:sp>
        <p:nvSpPr>
          <p:cNvPr id="4" name="Title 3"/>
          <p:cNvSpPr>
            <a:spLocks noGrp="1"/>
          </p:cNvSpPr>
          <p:nvPr>
            <p:ph type="title"/>
          </p:nvPr>
        </p:nvSpPr>
        <p:spPr/>
        <p:txBody>
          <a:bodyPr/>
          <a:lstStyle/>
          <a:p>
            <a:r>
              <a:rPr lang="en-US" dirty="0" smtClean="0"/>
              <a:t>Standard Primary Care Benefit in High Deductible Health Plans</a:t>
            </a:r>
            <a:endParaRPr lang="en-US" dirty="0"/>
          </a:p>
        </p:txBody>
      </p:sp>
    </p:spTree>
    <p:extLst>
      <p:ext uri="{BB962C8B-B14F-4D97-AF65-F5344CB8AC3E}">
        <p14:creationId xmlns:p14="http://schemas.microsoft.com/office/powerpoint/2010/main" val="971194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57&quot;&gt;&lt;property id=&quot;20148&quot; value=&quot;5&quot;/&gt;&lt;property id=&quot;20300&quot; value=&quot;Slide 1 - &amp;quot;The Ohio State University&amp;#x0D;&amp;#x0A;College of Medicine&amp;quot;&quot;/&gt;&lt;property id=&quot;20307&quot; value=&quot;256&quot;/&gt;&lt;/object&gt;&lt;object type=&quot;3&quot; unique_id=&quot;11758&quot;&gt;&lt;property id=&quot;20148&quot; value=&quot;5&quot;/&gt;&lt;property id=&quot;20300&quot; value=&quot;Slide 2 - &amp;quot;Outline&amp;quot;&quot;/&gt;&lt;property id=&quot;20307&quot; value=&quot;257&quot;/&gt;&lt;/object&gt;&lt;object type=&quot;3&quot; unique_id=&quot;11759&quot;&gt;&lt;property id=&quot;20148&quot; value=&quot;5&quot;/&gt;&lt;property id=&quot;20300&quot; value=&quot;Slide 3 - &amp;quot;College of Medicine&amp;quot;&quot;/&gt;&lt;property id=&quot;20307&quot; value=&quot;258&quot;/&gt;&lt;/object&gt;&lt;object type=&quot;3&quot; unique_id=&quot;11760&quot;&gt;&lt;property id=&quot;20148&quot; value=&quot;5&quot;/&gt;&lt;property id=&quot;20300&quot; value=&quot;Slide 4 - &amp;quot;College of Medicine&amp;quot;&quot;/&gt;&lt;property id=&quot;20307&quot; value=&quot;259&quot;/&gt;&lt;/object&gt;&lt;object type=&quot;3&quot; unique_id=&quot;11761&quot;&gt;&lt;property id=&quot;20148&quot; value=&quot;5&quot;/&gt;&lt;property id=&quot;20300&quot; value=&quot;Slide 5 - &amp;quot;Curricular Components&amp;quot;&quot;/&gt;&lt;property id=&quot;20307&quot; value=&quot;260&quot;/&gt;&lt;/object&gt;&lt;object type=&quot;3&quot; unique_id=&quot;11762&quot;&gt;&lt;property id=&quot;20148&quot; value=&quot;5&quot;/&gt;&lt;property id=&quot;20300&quot; value=&quot;Slide 6 - &amp;quot;Anatomy&amp;quot;&quot;/&gt;&lt;property id=&quot;20307&quot; value=&quot;261&quot;/&gt;&lt;/object&gt;&lt;object type=&quot;3&quot; unique_id=&quot;11763&quot;&gt;&lt;property id=&quot;20148&quot; value=&quot;5&quot;/&gt;&lt;property id=&quot;20300&quot; value=&quot;Slide 7 - &amp;quot;Integrated Pathway&amp;quot;&quot;/&gt;&lt;property id=&quot;20307&quot; value=&quot;262&quot;/&gt;&lt;/object&gt;&lt;object type=&quot;3&quot; unique_id=&quot;11764&quot;&gt;&lt;property id=&quot;20148&quot; value=&quot;5&quot;/&gt;&lt;property id=&quot;20300&quot; value=&quot;Slide 8 - &amp;quot;Independent Study Pathway&amp;quot;&quot;/&gt;&lt;property id=&quot;20307&quot; value=&quot;263&quot;/&gt;&lt;/object&gt;&lt;object type=&quot;3&quot; unique_id=&quot;11765&quot;&gt;&lt;property id=&quot;20148&quot; value=&quot;5&quot;/&gt;&lt;property id=&quot;20300&quot; value=&quot;Slide 9 - &amp;quot;Clinical Assessment &amp;amp; Problem Solving  (CAPS)&amp;quot;&quot;/&gt;&lt;property id=&quot;20307&quot; value=&quot;264&quot;/&gt;&lt;/object&gt;&lt;object type=&quot;3&quot; unique_id=&quot;11766&quot;&gt;&lt;property id=&quot;20148&quot; value=&quot;5&quot;/&gt;&lt;property id=&quot;20300&quot; value=&quot;Slide 10 - &amp;quot;CAPS continued&amp;quot;&quot;/&gt;&lt;property id=&quot;20307&quot; value=&quot;265&quot;/&gt;&lt;/object&gt;&lt;object type=&quot;3&quot; unique_id=&quot;11767&quot;&gt;&lt;property id=&quot;20148&quot; value=&quot;5&quot;/&gt;&lt;property id=&quot;20300&quot; value=&quot;Slide 11 - &amp;quot;Service Learning&amp;quot;&quot;/&gt;&lt;property id=&quot;20307&quot; value=&quot;266&quot;/&gt;&lt;/object&gt;&lt;object type=&quot;3&quot; unique_id=&quot;11768&quot;&gt;&lt;property id=&quot;20148&quot; value=&quot;5&quot;/&gt;&lt;property id=&quot;20300&quot; value=&quot;Slide 12 - &amp;quot;Opportunities&amp;quot;&quot;/&gt;&lt;property id=&quot;20307&quot; value=&quot;267&quot;/&gt;&lt;/object&gt;&lt;object type=&quot;3&quot; unique_id=&quot;11769&quot;&gt;&lt;property id=&quot;20148&quot; value=&quot;5&quot;/&gt;&lt;property id=&quot;20300&quot; value=&quot;Slide 13 - &amp;quot;Student Wellness&amp;quot;&quot;/&gt;&lt;property id=&quot;20307&quot; value=&quot;268&quot;/&gt;&lt;/object&gt;&lt;object type=&quot;3&quot; unique_id=&quot;11770&quot;&gt;&lt;property id=&quot;20148&quot; value=&quot;5&quot;/&gt;&lt;property id=&quot;20300&quot; value=&quot;Slide 14 - &amp;quot;Med 3 Year&amp;quot;&quot;/&gt;&lt;property id=&quot;20307&quot; value=&quot;269&quot;/&gt;&lt;/object&gt;&lt;object type=&quot;3&quot; unique_id=&quot;11771&quot;&gt;&lt;property id=&quot;20148&quot; value=&quot;5&quot;/&gt;&lt;property id=&quot;20300&quot; value=&quot;Slide 15 - &amp;quot;Hospital Locations&amp;quot;&quot;/&gt;&lt;property id=&quot;20307&quot; value=&quot;270&quot;/&gt;&lt;/object&gt;&lt;object type=&quot;3&quot; unique_id=&quot;11772&quot;&gt;&lt;property id=&quot;20148&quot; value=&quot;5&quot;/&gt;&lt;property id=&quot;20300&quot; value=&quot;Slide 16&quot;/&gt;&lt;property id=&quot;20307&quot; value=&quot;271&quot;/&gt;&lt;/object&gt;&lt;object type=&quot;3&quot; unique_id=&quot;11773&quot;&gt;&lt;property id=&quot;20148&quot; value=&quot;5&quot;/&gt;&lt;property id=&quot;20300&quot; value=&quot;Slide 17&quot;/&gt;&lt;property id=&quot;20307&quot; value=&quot;272&quot;/&gt;&lt;/object&gt;&lt;object type=&quot;3&quot; unique_id=&quot;11775&quot;&gt;&lt;property id=&quot;20148&quot; value=&quot;5&quot;/&gt;&lt;property id=&quot;20300&quot; value=&quot;Slide 19 - &amp;quot;Med&amp;#x0D;&amp;#x0A;4 Year&amp;quot;&quot;/&gt;&lt;property id=&quot;20307&quot; value=&quot;274&quot;/&gt;&lt;/object&gt;&lt;object type=&quot;3&quot; unique_id=&quot;11776&quot;&gt;&lt;property id=&quot;20148&quot; value=&quot;5&quot;/&gt;&lt;property id=&quot;20300&quot; value=&quot;Slide 20 - &amp;quot;2009 Residency MATCH&amp;quot;&quot;/&gt;&lt;property id=&quot;20307&quot; value=&quot;275&quot;/&gt;&lt;/object&gt;&lt;object type=&quot;3&quot; unique_id=&quot;11777&quot;&gt;&lt;property id=&quot;20148&quot; value=&quot;5&quot;/&gt;&lt;property id=&quot;20300&quot; value=&quot;Slide 21 - &amp;quot;2009 PGY-1 Specialty Distribution&amp;quot;&quot;/&gt;&lt;property id=&quot;20307&quot; value=&quot;276&quot;/&gt;&lt;/object&gt;&lt;object type=&quot;3&quot; unique_id=&quot;11778&quot;&gt;&lt;property id=&quot;20148&quot; value=&quot;5&quot;/&gt;&lt;property id=&quot;20300&quot; value=&quot;Slide 22 - &amp;quot;USMLE&amp;quot;&quot;/&gt;&lt;property id=&quot;20307&quot; value=&quot;277&quot;/&gt;&lt;/object&gt;&lt;object type=&quot;3&quot; unique_id=&quot;11779&quot;&gt;&lt;property id=&quot;20148&quot; value=&quot;5&quot;/&gt;&lt;property id=&quot;20300&quot; value=&quot;Slide 23 - &amp;quot;Key Initiatives&amp;quot;&quot;/&gt;&lt;property id=&quot;20307&quot; value=&quot;278&quot;/&gt;&lt;/object&gt;&lt;object type=&quot;3&quot; unique_id=&quot;11780&quot;&gt;&lt;property id=&quot;20148&quot; value=&quot;5&quot;/&gt;&lt;property id=&quot;20300&quot; value=&quot;Slide 24 - &amp;quot;Signature Programs&amp;quot;&quot;/&gt;&lt;property id=&quot;20307&quot; value=&quot;279&quot;/&gt;&lt;/object&gt;&lt;object type=&quot;3&quot; unique_id=&quot;11781&quot;&gt;&lt;property id=&quot;20148&quot; value=&quot;5&quot;/&gt;&lt;property id=&quot;20300&quot; value=&quot;Slide 25 - &amp;quot;The Ohio State University&amp;quot;&quot;/&gt;&lt;property id=&quot;20307&quot; value=&quot;280&quot;/&gt;&lt;/object&gt;&lt;object type=&quot;3&quot; unique_id=&quot;11782&quot;&gt;&lt;property id=&quot;20148&quot; value=&quot;5&quot;/&gt;&lt;property id=&quot;20300&quot; value=&quot;Slide 26 - &amp;quot;Columbus, Ohio&amp;quot;&quot;/&gt;&lt;property id=&quot;20307&quot; value=&quot;281&quot;/&gt;&lt;/object&gt;&lt;object type=&quot;3&quot; unique_id=&quot;11783&quot;&gt;&lt;property id=&quot;20148&quot; value=&quot;5&quot;/&gt;&lt;property id=&quot;20300&quot; value=&quot;Slide 27 - &amp;quot;http://medicine.osu.edu&amp;quot;&quot;/&gt;&lt;property id=&quot;20307&quot; value=&quot;282&quot;/&gt;&lt;/object&gt;&lt;object type=&quot;3&quot; unique_id=&quot;11784&quot;&gt;&lt;property id=&quot;20148&quot; value=&quot;5&quot;/&gt;&lt;property id=&quot;20300&quot; value=&quot;Slide 28&quot;/&gt;&lt;property id=&quot;20307&quot; value=&quot;283&quot;/&gt;&lt;/object&gt;&lt;object type=&quot;3&quot; unique_id=&quot;12607&quot;&gt;&lt;property id=&quot;20148&quot; value=&quot;5&quot;/&gt;&lt;property id=&quot;20300&quot; value=&quot;Slide 18 - &amp;quot;ProjectONE: Creating the Future of Medicine&amp;quot;&quot;/&gt;&lt;property id=&quot;20307&quot; value=&quot;284&quot;/&gt;&lt;/object&gt;&lt;/object&gt;&lt;/object&gt;&lt;/database&gt;"/>
  <p:tag name="SECTOMILLISECCONVERTED" val="1"/>
</p:tagLst>
</file>

<file path=ppt/theme/theme1.xml><?xml version="1.0" encoding="utf-8"?>
<a:theme xmlns:a="http://schemas.openxmlformats.org/drawingml/2006/main" name="2016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9990401DE874BA94FAA5CA5B76D50" ma:contentTypeVersion="4" ma:contentTypeDescription="Create a new document." ma:contentTypeScope="" ma:versionID="6a157f34b63246403a6ef267b8ba03a6">
  <xsd:schema xmlns:xsd="http://www.w3.org/2001/XMLSchema" xmlns:xs="http://www.w3.org/2001/XMLSchema" xmlns:p="http://schemas.microsoft.com/office/2006/metadata/properties" xmlns:ns2="2789d12c-9c7d-485e-80e7-093e7df1ec59" targetNamespace="http://schemas.microsoft.com/office/2006/metadata/properties" ma:root="true" ma:fieldsID="a08d532b56261e8f8907bf15313fda98" ns2:_="">
    <xsd:import namespace="2789d12c-9c7d-485e-80e7-093e7df1ec59"/>
    <xsd:element name="properties">
      <xsd:complexType>
        <xsd:sequence>
          <xsd:element name="documentManagement">
            <xsd:complexType>
              <xsd:all>
                <xsd:element ref="ns2:Thumbnail" minOccurs="0"/>
                <xsd:element ref="ns2:Preview" minOccurs="0"/>
                <xsd:element ref="ns2:Data_x0020_Classification"/>
                <xsd:element ref="ns2:Security_x0020_Disclaim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9d12c-9c7d-485e-80e7-093e7df1ec59"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Preview" ma:index="9" nillable="true" ma:displayName="Preview" ma:format="Hyperlink"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Data_x0020_Classification" ma:index="10" ma:displayName="Data Classification" ma:default="Limited Access" ma:format="Dropdown" ma:internalName="Data_x0020_Classification">
      <xsd:simpleType>
        <xsd:restriction base="dms:Choice">
          <xsd:enumeration value="Public"/>
          <xsd:enumeration value="Limited Access"/>
        </xsd:restriction>
      </xsd:simpleType>
    </xsd:element>
    <xsd:element name="Security_x0020_Disclaimer" ma:index="11" ma:displayName="Security Disclaimer" ma:description="This document does not contain Personal Health Information (PHI) or other restricted data." ma:format="Dropdown" ma:internalName="Security_x0020_Disclaimer">
      <xsd:simpleType>
        <xsd:restriction base="dms:Choice">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view xmlns="2789d12c-9c7d-485e-80e7-093e7df1ec59">
      <Url xsi:nil="true"/>
      <Description xsi:nil="true"/>
    </Preview>
    <Data_x0020_Classification xmlns="2789d12c-9c7d-485e-80e7-093e7df1ec59">Public</Data_x0020_Classification>
    <Thumbnail xmlns="2789d12c-9c7d-485e-80e7-093e7df1ec59">
      <Url xsi:nil="true"/>
      <Description xsi:nil="true"/>
    </Thumbnail>
    <Security_x0020_Disclaimer xmlns="2789d12c-9c7d-485e-80e7-093e7df1ec59">Yes</Security_x0020_Disclaim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F091C-6778-4E4B-8E5C-E6C3B117C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9d12c-9c7d-485e-80e7-093e7df1e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8654AF-24B5-4AB3-A05E-0EE021F1D4ED}">
  <ds:schemaRefs>
    <ds:schemaRef ds:uri="http://purl.org/dc/terms/"/>
    <ds:schemaRef ds:uri="http://schemas.microsoft.com/office/2006/documentManagement/types"/>
    <ds:schemaRef ds:uri="http://purl.org/dc/elements/1.1/"/>
    <ds:schemaRef ds:uri="2789d12c-9c7d-485e-80e7-093e7df1ec59"/>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9FF59D0-4948-462B-8291-A055A7F78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60022</TotalTime>
  <Words>1583</Words>
  <Application>Microsoft Macintosh PowerPoint</Application>
  <PresentationFormat>On-screen Show (4:3)</PresentationFormat>
  <Paragraphs>178</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Mangal</vt:lpstr>
      <vt:lpstr>Wingdings</vt:lpstr>
      <vt:lpstr>2016 OSUWMC Template</vt:lpstr>
      <vt:lpstr>Family Medicine Advocacy Summit 2018 Recap</vt:lpstr>
      <vt:lpstr>Objectives</vt:lpstr>
      <vt:lpstr>House of Representatives</vt:lpstr>
      <vt:lpstr>Senate</vt:lpstr>
      <vt:lpstr>Congressional Primary Care Caucus</vt:lpstr>
      <vt:lpstr>Congressional Primary Care Caucus</vt:lpstr>
      <vt:lpstr>Improve Maternal Mortality</vt:lpstr>
      <vt:lpstr>Rural Graduate Medical Education Innovation</vt:lpstr>
      <vt:lpstr>Standard Primary Care Benefit in High Deductible Health Plans</vt:lpstr>
      <vt:lpstr>Support Opioid Crisis Solutions</vt:lpstr>
      <vt:lpstr>PowerPoint Presentation</vt:lpstr>
      <vt:lpstr>PowerPoint Presentation</vt:lpstr>
      <vt:lpstr>Family Medicine Advocacy 101</vt:lpstr>
      <vt:lpstr>Getting Started in Advocacy</vt:lpstr>
      <vt:lpstr>The Process of Advocacy</vt:lpstr>
      <vt:lpstr>Prepare and Make Contact</vt:lpstr>
      <vt:lpstr>The One-Pager</vt:lpstr>
      <vt:lpstr>The One-Pager</vt:lpstr>
      <vt:lpstr>The Visit</vt:lpstr>
      <vt:lpstr>Maintaining the Relationship</vt:lpstr>
      <vt:lpstr>PowerPoint Presentation</vt:lpstr>
      <vt:lpstr>References</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2017_OSUWMC STANDARD Presentation Template</dc:title>
  <dc:creator>ClarityPresentations</dc:creator>
  <cp:lastModifiedBy>swsheikh1</cp:lastModifiedBy>
  <cp:revision>908</cp:revision>
  <dcterms:created xsi:type="dcterms:W3CDTF">2010-06-18T15:19:42Z</dcterms:created>
  <dcterms:modified xsi:type="dcterms:W3CDTF">2018-06-07T02:43:05Z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0x01010009B9990401DE874BA94FAA5CA5B76D50</vt:lpwstr>
  </property>
</Properties>
</file>