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25"/>
  </p:notesMasterIdLst>
  <p:sldIdLst>
    <p:sldId id="256" r:id="rId2"/>
    <p:sldId id="269" r:id="rId3"/>
    <p:sldId id="258" r:id="rId4"/>
    <p:sldId id="364" r:id="rId5"/>
    <p:sldId id="367" r:id="rId6"/>
    <p:sldId id="366" r:id="rId7"/>
    <p:sldId id="365" r:id="rId8"/>
    <p:sldId id="380" r:id="rId9"/>
    <p:sldId id="368" r:id="rId10"/>
    <p:sldId id="369" r:id="rId11"/>
    <p:sldId id="370" r:id="rId12"/>
    <p:sldId id="371" r:id="rId13"/>
    <p:sldId id="374" r:id="rId14"/>
    <p:sldId id="363" r:id="rId15"/>
    <p:sldId id="361" r:id="rId16"/>
    <p:sldId id="372" r:id="rId17"/>
    <p:sldId id="362" r:id="rId18"/>
    <p:sldId id="373" r:id="rId19"/>
    <p:sldId id="375" r:id="rId20"/>
    <p:sldId id="376" r:id="rId21"/>
    <p:sldId id="377" r:id="rId22"/>
    <p:sldId id="378" r:id="rId23"/>
    <p:sldId id="37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CB095-3216-475E-8E7B-354D8BE6A5B8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8E5E5-A917-4CDB-862C-CE4BCBA4C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0819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 out one pagers from</a:t>
            </a:r>
            <a:r>
              <a:rPr lang="en-US" baseline="0" dirty="0" smtClean="0"/>
              <a:t> conference to audience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8E5E5-A917-4CDB-862C-CE4BCBA4CC6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made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8E5E5-A917-4CDB-862C-CE4BCBA4CC6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Address one pagers handed out for 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8E5E5-A917-4CDB-862C-CE4BCBA4CC6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Address one pagers handed out for 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8E5E5-A917-4CDB-862C-CE4BCBA4CC6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Address one pagers handed out for 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8E5E5-A917-4CDB-862C-CE4BCBA4CC6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Address one pagers handed out for 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8E5E5-A917-4CDB-862C-CE4BCBA4CC6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45A2-D3A5-8741-8A24-AE477F9C4796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350D-A014-7E42-80EF-1075A76F1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840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45A2-D3A5-8741-8A24-AE477F9C4796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350D-A014-7E42-80EF-1075A76F1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358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45A2-D3A5-8741-8A24-AE477F9C4796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350D-A014-7E42-80EF-1075A76F1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0122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45A2-D3A5-8741-8A24-AE477F9C4796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350D-A014-7E42-80EF-1075A76F1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34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45A2-D3A5-8741-8A24-AE477F9C4796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350D-A014-7E42-80EF-1075A76F1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100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45A2-D3A5-8741-8A24-AE477F9C4796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350D-A014-7E42-80EF-1075A76F1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1501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45A2-D3A5-8741-8A24-AE477F9C4796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350D-A014-7E42-80EF-1075A76F1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730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45A2-D3A5-8741-8A24-AE477F9C4796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350D-A014-7E42-80EF-1075A76F1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383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45A2-D3A5-8741-8A24-AE477F9C4796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350D-A014-7E42-80EF-1075A76F1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857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45A2-D3A5-8741-8A24-AE477F9C4796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350D-A014-7E42-80EF-1075A76F1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421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45A2-D3A5-8741-8A24-AE477F9C4796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350D-A014-7E42-80EF-1075A76F1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2071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F45A2-D3A5-8741-8A24-AE477F9C4796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4350D-A014-7E42-80EF-1075A76F1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87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MH_Title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JMH_TitleSlid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3" y="10633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35865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venir Black"/>
                <a:cs typeface="Avenir Black"/>
              </a:rPr>
              <a:t>Family Medicine Advocacy Summit</a:t>
            </a:r>
            <a:endParaRPr lang="en-US" sz="3200" dirty="0">
              <a:solidFill>
                <a:schemeClr val="bg1"/>
              </a:solidFill>
              <a:latin typeface="Avenir Black"/>
              <a:cs typeface="Avenir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2028"/>
            <a:ext cx="6400800" cy="1906772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venir Book"/>
                <a:cs typeface="Avenir Book"/>
              </a:rPr>
              <a:t>Mylanie</a:t>
            </a:r>
            <a:r>
              <a:rPr lang="en-US" sz="2800" dirty="0" smtClean="0">
                <a:solidFill>
                  <a:schemeClr val="bg1"/>
                </a:solidFill>
                <a:latin typeface="Avenir Book"/>
                <a:cs typeface="Avenir Book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venir Book"/>
                <a:cs typeface="Avenir Book"/>
              </a:rPr>
              <a:t>Facelo</a:t>
            </a:r>
            <a:r>
              <a:rPr lang="en-US" sz="2800" dirty="0" smtClean="0">
                <a:solidFill>
                  <a:schemeClr val="bg1"/>
                </a:solidFill>
                <a:latin typeface="Avenir Book"/>
                <a:cs typeface="Avenir Book"/>
              </a:rPr>
              <a:t>, DO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venir Book"/>
                <a:cs typeface="Avenir Book"/>
              </a:rPr>
              <a:t>JMH </a:t>
            </a:r>
            <a:r>
              <a:rPr lang="en-US" sz="2800" dirty="0" smtClean="0">
                <a:solidFill>
                  <a:schemeClr val="bg1"/>
                </a:solidFill>
                <a:latin typeface="Avenir Book"/>
                <a:cs typeface="Avenir Book"/>
              </a:rPr>
              <a:t>FM Resident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venir Book"/>
                <a:cs typeface="Avenir Book"/>
              </a:rPr>
              <a:t>6/14/17</a:t>
            </a:r>
            <a:endParaRPr lang="en-US" sz="2800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6996" y="664535"/>
            <a:ext cx="3742660" cy="187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129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MH_Blank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03306"/>
            <a:ext cx="8484781" cy="85106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venir Black"/>
              </a:rPr>
              <a:t>AAFP Family Medicine Advocacy Summit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4372"/>
            <a:ext cx="8229600" cy="4371791"/>
          </a:xfrm>
        </p:spPr>
        <p:txBody>
          <a:bodyPr>
            <a:normAutofit/>
          </a:bodyPr>
          <a:lstStyle/>
          <a:p>
            <a:r>
              <a:rPr lang="en-US" dirty="0" smtClean="0"/>
              <a:t>Getting started</a:t>
            </a:r>
          </a:p>
          <a:p>
            <a:pPr lvl="1"/>
            <a:r>
              <a:rPr lang="en-US" dirty="0" smtClean="0"/>
              <a:t>Introduction to Advocacy</a:t>
            </a:r>
          </a:p>
          <a:p>
            <a:pPr lvl="2"/>
            <a:r>
              <a:rPr lang="en-US" dirty="0" smtClean="0"/>
              <a:t>Different reasons people started</a:t>
            </a:r>
          </a:p>
          <a:p>
            <a:pPr lvl="2"/>
            <a:r>
              <a:rPr lang="en-US" dirty="0" smtClean="0"/>
              <a:t>Where can you be an advocate</a:t>
            </a:r>
          </a:p>
          <a:p>
            <a:pPr lvl="3"/>
            <a:r>
              <a:rPr lang="en-US" dirty="0" smtClean="0"/>
              <a:t>At </a:t>
            </a:r>
            <a:r>
              <a:rPr lang="en-US" dirty="0" smtClean="0"/>
              <a:t>home via email, phone, letters, </a:t>
            </a:r>
            <a:r>
              <a:rPr lang="en-US" dirty="0" smtClean="0"/>
              <a:t>fax</a:t>
            </a:r>
          </a:p>
          <a:p>
            <a:pPr lvl="3"/>
            <a:r>
              <a:rPr lang="en-US" dirty="0" smtClean="0"/>
              <a:t>Residency </a:t>
            </a:r>
            <a:r>
              <a:rPr lang="en-US" dirty="0" smtClean="0"/>
              <a:t>program/Medical </a:t>
            </a:r>
            <a:r>
              <a:rPr lang="en-US" dirty="0" smtClean="0"/>
              <a:t>school</a:t>
            </a:r>
          </a:p>
          <a:p>
            <a:pPr lvl="3"/>
            <a:r>
              <a:rPr lang="en-US" dirty="0" smtClean="0"/>
              <a:t>Local </a:t>
            </a:r>
            <a:r>
              <a:rPr lang="en-US" dirty="0" smtClean="0"/>
              <a:t>legislatures </a:t>
            </a:r>
            <a:r>
              <a:rPr lang="en-US" dirty="0" smtClean="0"/>
              <a:t>office</a:t>
            </a:r>
          </a:p>
          <a:p>
            <a:pPr lvl="3"/>
            <a:r>
              <a:rPr lang="en-US" dirty="0" smtClean="0"/>
              <a:t>State capitol</a:t>
            </a:r>
          </a:p>
          <a:p>
            <a:pPr lvl="3"/>
            <a:r>
              <a:rPr lang="en-US" dirty="0" smtClean="0"/>
              <a:t>Washington</a:t>
            </a:r>
            <a:r>
              <a:rPr lang="en-US" dirty="0" smtClean="0"/>
              <a:t>, </a:t>
            </a:r>
            <a:r>
              <a:rPr lang="en-US" dirty="0" smtClean="0"/>
              <a:t>DC</a:t>
            </a:r>
          </a:p>
          <a:p>
            <a:pPr lvl="2"/>
            <a:r>
              <a:rPr lang="en-US" dirty="0" smtClean="0"/>
              <a:t>Key people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0317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MH_Blank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03306"/>
            <a:ext cx="8484781" cy="85106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venir Black"/>
              </a:rPr>
              <a:t>AAFP Family Medicine Advocacy Summit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4372"/>
            <a:ext cx="8229600" cy="437179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Prepare and Make Contact</a:t>
            </a:r>
          </a:p>
          <a:p>
            <a:pPr lvl="1"/>
            <a:r>
              <a:rPr lang="en-US" dirty="0" smtClean="0"/>
              <a:t>AAFP contact</a:t>
            </a:r>
          </a:p>
          <a:p>
            <a:pPr lvl="2"/>
            <a:r>
              <a:rPr lang="en-US" dirty="0" smtClean="0"/>
              <a:t>Help organize </a:t>
            </a:r>
          </a:p>
          <a:p>
            <a:pPr lvl="2"/>
            <a:r>
              <a:rPr lang="en-US" dirty="0" smtClean="0"/>
              <a:t>Provided contact with others in the State</a:t>
            </a:r>
          </a:p>
          <a:p>
            <a:pPr lvl="2"/>
            <a:r>
              <a:rPr lang="en-US" dirty="0" smtClean="0"/>
              <a:t>Encouraged contact</a:t>
            </a:r>
          </a:p>
          <a:p>
            <a:pPr lvl="3"/>
            <a:r>
              <a:rPr lang="en-US" dirty="0" smtClean="0"/>
              <a:t>Senators</a:t>
            </a:r>
          </a:p>
          <a:p>
            <a:pPr lvl="3"/>
            <a:r>
              <a:rPr lang="en-US" dirty="0" smtClean="0"/>
              <a:t>Representatives</a:t>
            </a:r>
          </a:p>
          <a:p>
            <a:pPr lvl="3"/>
            <a:r>
              <a:rPr lang="en-US" dirty="0" smtClean="0"/>
              <a:t>Staff</a:t>
            </a:r>
          </a:p>
          <a:p>
            <a:pPr lvl="2"/>
            <a:r>
              <a:rPr lang="en-US" dirty="0" smtClean="0"/>
              <a:t>How to contact</a:t>
            </a:r>
            <a:endParaRPr lang="en-US" dirty="0" smtClean="0"/>
          </a:p>
          <a:p>
            <a:pPr lvl="3"/>
            <a:r>
              <a:rPr lang="en-US" dirty="0" smtClean="0"/>
              <a:t>Visit</a:t>
            </a:r>
          </a:p>
          <a:p>
            <a:pPr lvl="3"/>
            <a:r>
              <a:rPr lang="en-US" dirty="0" smtClean="0"/>
              <a:t>Email</a:t>
            </a:r>
          </a:p>
          <a:p>
            <a:pPr lvl="3"/>
            <a:r>
              <a:rPr lang="en-US" dirty="0" smtClean="0"/>
              <a:t>Call</a:t>
            </a:r>
          </a:p>
        </p:txBody>
      </p:sp>
    </p:spTree>
    <p:extLst>
      <p:ext uri="{BB962C8B-B14F-4D97-AF65-F5344CB8AC3E}">
        <p14:creationId xmlns:p14="http://schemas.microsoft.com/office/powerpoint/2010/main" xmlns="" val="20317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MH_BlankSlid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03306"/>
            <a:ext cx="8484781" cy="85106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venir Black"/>
              </a:rPr>
              <a:t>AAFP Family Medicine Advocacy Summit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4372"/>
            <a:ext cx="8229600" cy="4371791"/>
          </a:xfrm>
        </p:spPr>
        <p:txBody>
          <a:bodyPr>
            <a:normAutofit/>
          </a:bodyPr>
          <a:lstStyle/>
          <a:p>
            <a:r>
              <a:rPr lang="en-US" dirty="0" smtClean="0"/>
              <a:t>The one pager</a:t>
            </a:r>
          </a:p>
          <a:p>
            <a:pPr lvl="1"/>
            <a:r>
              <a:rPr lang="en-US" dirty="0" smtClean="0"/>
              <a:t>Consist of</a:t>
            </a:r>
          </a:p>
          <a:p>
            <a:pPr lvl="2"/>
            <a:r>
              <a:rPr lang="en-US" dirty="0" smtClean="0"/>
              <a:t>Ask</a:t>
            </a:r>
          </a:p>
          <a:p>
            <a:pPr lvl="2"/>
            <a:r>
              <a:rPr lang="en-US" dirty="0" smtClean="0"/>
              <a:t>Background</a:t>
            </a:r>
          </a:p>
          <a:p>
            <a:pPr lvl="2"/>
            <a:r>
              <a:rPr lang="en-US" dirty="0" smtClean="0"/>
              <a:t>Supporting arguments</a:t>
            </a:r>
          </a:p>
          <a:p>
            <a:pPr lvl="2"/>
            <a:r>
              <a:rPr lang="en-US" dirty="0" smtClean="0"/>
              <a:t>Personal anecdotes </a:t>
            </a:r>
          </a:p>
        </p:txBody>
      </p:sp>
    </p:spTree>
    <p:extLst>
      <p:ext uri="{BB962C8B-B14F-4D97-AF65-F5344CB8AC3E}">
        <p14:creationId xmlns:p14="http://schemas.microsoft.com/office/powerpoint/2010/main" xmlns="" val="20317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MH_Section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2934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venir Black"/>
                <a:cs typeface="Avenir Black"/>
              </a:rPr>
              <a:t>The Visit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87585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MH_BlankSlid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03306"/>
            <a:ext cx="8484781" cy="851066"/>
          </a:xfrm>
        </p:spPr>
        <p:txBody>
          <a:bodyPr>
            <a:noAutofit/>
          </a:bodyPr>
          <a:lstStyle/>
          <a:p>
            <a:endParaRPr lang="en-US" sz="3600" dirty="0"/>
          </a:p>
        </p:txBody>
      </p:sp>
      <p:pic>
        <p:nvPicPr>
          <p:cNvPr id="6146" name="Picture 2" descr="C:\Users\Mylanie\AppData\Local\Microsoft\Windows\Temporary Internet Files\Content.IE5\QFTZWR1J\IMG_76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4901" y="1999561"/>
            <a:ext cx="5332164" cy="3999123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17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MH_Blank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03306"/>
            <a:ext cx="8484781" cy="85106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venir Black"/>
              </a:rPr>
              <a:t>AFMRD Winners </a:t>
            </a:r>
            <a:endParaRPr lang="en-US" sz="3600" dirty="0"/>
          </a:p>
        </p:txBody>
      </p:sp>
      <p:pic>
        <p:nvPicPr>
          <p:cNvPr id="8194" name="Picture 2" descr="C:\Users\Mylanie\AppData\Local\Microsoft\Windows\Temporary Internet Files\Content.IE5\9GJJZ2IV\IMG_764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17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MH_Blank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03306"/>
            <a:ext cx="8484781" cy="85106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venir Black"/>
              </a:rPr>
              <a:t>AAFP Family Medicine Advocacy Summit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4372"/>
            <a:ext cx="8229600" cy="437179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Conference </a:t>
            </a:r>
          </a:p>
          <a:p>
            <a:pPr lvl="1"/>
            <a:r>
              <a:rPr lang="en-US" dirty="0" smtClean="0"/>
              <a:t>Dinner Night before for winners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day</a:t>
            </a:r>
          </a:p>
          <a:p>
            <a:pPr lvl="2"/>
            <a:r>
              <a:rPr lang="en-US" dirty="0" smtClean="0"/>
              <a:t>More education on the different topics (more than listed)</a:t>
            </a:r>
          </a:p>
          <a:p>
            <a:pPr lvl="3"/>
            <a:r>
              <a:rPr lang="en-US" dirty="0" smtClean="0"/>
              <a:t>Health Care Reform</a:t>
            </a:r>
          </a:p>
          <a:p>
            <a:pPr lvl="3"/>
            <a:r>
              <a:rPr lang="en-US" dirty="0" smtClean="0"/>
              <a:t>Teaching Health Centers</a:t>
            </a:r>
          </a:p>
          <a:p>
            <a:pPr lvl="3"/>
            <a:r>
              <a:rPr lang="en-US" dirty="0" smtClean="0"/>
              <a:t>Breakout sessions- lobbying 201</a:t>
            </a:r>
          </a:p>
          <a:p>
            <a:pPr lvl="2"/>
            <a:r>
              <a:rPr lang="en-US" dirty="0" smtClean="0"/>
              <a:t>Practice for the next </a:t>
            </a:r>
            <a:r>
              <a:rPr lang="en-US" dirty="0" smtClean="0"/>
              <a:t>day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day</a:t>
            </a:r>
          </a:p>
          <a:p>
            <a:pPr lvl="2"/>
            <a:r>
              <a:rPr lang="en-US" dirty="0" smtClean="0"/>
              <a:t>Lobby</a:t>
            </a:r>
          </a:p>
        </p:txBody>
      </p:sp>
    </p:spTree>
    <p:extLst>
      <p:ext uri="{BB962C8B-B14F-4D97-AF65-F5344CB8AC3E}">
        <p14:creationId xmlns:p14="http://schemas.microsoft.com/office/powerpoint/2010/main" xmlns="" val="20317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MH_Blank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03306"/>
            <a:ext cx="8484781" cy="851066"/>
          </a:xfrm>
        </p:spPr>
        <p:txBody>
          <a:bodyPr>
            <a:noAutofit/>
          </a:bodyPr>
          <a:lstStyle/>
          <a:p>
            <a:r>
              <a:rPr lang="en-US" sz="3600" dirty="0" smtClean="0"/>
              <a:t>State Capitol</a:t>
            </a:r>
            <a:endParaRPr lang="en-US" sz="3600" dirty="0"/>
          </a:p>
        </p:txBody>
      </p:sp>
      <p:pic>
        <p:nvPicPr>
          <p:cNvPr id="7170" name="Picture 2" descr="C:\Users\Mylanie\AppData\Local\Microsoft\Windows\Temporary Internet Files\Content.IE5\UHK1S5HM\IMG_769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17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MH_BlankSlid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03306"/>
            <a:ext cx="8484781" cy="85106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venir Black"/>
              </a:rPr>
              <a:t>AAFP Family Medicine Advocacy Summit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4372"/>
            <a:ext cx="8229600" cy="4371791"/>
          </a:xfrm>
        </p:spPr>
        <p:txBody>
          <a:bodyPr>
            <a:normAutofit/>
          </a:bodyPr>
          <a:lstStyle/>
          <a:p>
            <a:r>
              <a:rPr lang="en-US" dirty="0" smtClean="0"/>
              <a:t>Visit Summary</a:t>
            </a:r>
          </a:p>
          <a:p>
            <a:pPr lvl="1"/>
            <a:r>
              <a:rPr lang="en-US" dirty="0" smtClean="0"/>
              <a:t>Discussed</a:t>
            </a:r>
          </a:p>
          <a:p>
            <a:pPr lvl="2"/>
            <a:r>
              <a:rPr lang="en-US" dirty="0" smtClean="0"/>
              <a:t>Healthcare Coverage Gains</a:t>
            </a:r>
          </a:p>
          <a:p>
            <a:pPr lvl="2"/>
            <a:r>
              <a:rPr lang="en-US" dirty="0" smtClean="0"/>
              <a:t>Teaching Health Centers</a:t>
            </a:r>
          </a:p>
          <a:p>
            <a:pPr lvl="2"/>
            <a:r>
              <a:rPr lang="en-US" dirty="0" smtClean="0"/>
              <a:t>Public Health and Research Priorities</a:t>
            </a:r>
          </a:p>
          <a:p>
            <a:pPr lvl="2"/>
            <a:r>
              <a:rPr lang="en-US" dirty="0" smtClean="0"/>
              <a:t>Congressional Primary Care Caucus</a:t>
            </a:r>
          </a:p>
        </p:txBody>
      </p:sp>
    </p:spTree>
    <p:extLst>
      <p:ext uri="{BB962C8B-B14F-4D97-AF65-F5344CB8AC3E}">
        <p14:creationId xmlns:p14="http://schemas.microsoft.com/office/powerpoint/2010/main" xmlns="" val="20317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MH_Section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2934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venir Black"/>
              </a:rPr>
              <a:t>Post Conference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87585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MH_Section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2934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venir Black"/>
                <a:cs typeface="Avenir Black"/>
              </a:rPr>
              <a:t>Background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87585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MH_BlankSlid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03306"/>
            <a:ext cx="8484781" cy="85106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venir Black"/>
              </a:rPr>
              <a:t>AAFP Family Medicine Advocacy Summit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4372"/>
            <a:ext cx="8229600" cy="4371791"/>
          </a:xfrm>
        </p:spPr>
        <p:txBody>
          <a:bodyPr>
            <a:normAutofit/>
          </a:bodyPr>
          <a:lstStyle/>
          <a:p>
            <a:r>
              <a:rPr lang="en-US" dirty="0" smtClean="0"/>
              <a:t>Maintain relationships</a:t>
            </a:r>
          </a:p>
          <a:p>
            <a:pPr lvl="1"/>
            <a:r>
              <a:rPr lang="en-US" dirty="0" smtClean="0"/>
              <a:t>Provide cards</a:t>
            </a:r>
          </a:p>
          <a:p>
            <a:pPr lvl="1"/>
            <a:r>
              <a:rPr lang="en-US" dirty="0" smtClean="0"/>
              <a:t>Email</a:t>
            </a:r>
          </a:p>
          <a:p>
            <a:pPr lvl="1"/>
            <a:r>
              <a:rPr lang="en-US" dirty="0" smtClean="0"/>
              <a:t>Provide updates and more </a:t>
            </a:r>
            <a:r>
              <a:rPr lang="en-US" dirty="0" smtClean="0"/>
              <a:t>information</a:t>
            </a:r>
          </a:p>
          <a:p>
            <a:r>
              <a:rPr lang="en-US" dirty="0" smtClean="0"/>
              <a:t>Share with others</a:t>
            </a:r>
          </a:p>
        </p:txBody>
      </p:sp>
    </p:spTree>
    <p:extLst>
      <p:ext uri="{BB962C8B-B14F-4D97-AF65-F5344CB8AC3E}">
        <p14:creationId xmlns:p14="http://schemas.microsoft.com/office/powerpoint/2010/main" xmlns="" val="20317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MH_BlankSlid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03306"/>
            <a:ext cx="8484781" cy="85106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venir Black"/>
              </a:rPr>
              <a:t>AAFP Family Medicine Advocacy Summit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4372"/>
            <a:ext cx="8229600" cy="4371791"/>
          </a:xfrm>
        </p:spPr>
        <p:txBody>
          <a:bodyPr>
            <a:normAutofit/>
          </a:bodyPr>
          <a:lstStyle/>
          <a:p>
            <a:r>
              <a:rPr lang="en-US" dirty="0" smtClean="0"/>
              <a:t>Questions????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0317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MH_BlankSlid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03306"/>
            <a:ext cx="8484781" cy="85106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venir Black"/>
              </a:rPr>
              <a:t>AAFP Family Medicine Advocacy Summit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4372"/>
            <a:ext cx="8229600" cy="4371791"/>
          </a:xfrm>
        </p:spPr>
        <p:txBody>
          <a:bodyPr>
            <a:normAutofit/>
          </a:bodyPr>
          <a:lstStyle/>
          <a:p>
            <a:r>
              <a:rPr lang="en-US" dirty="0" smtClean="0"/>
              <a:t>Resources and how to get involved</a:t>
            </a:r>
          </a:p>
          <a:p>
            <a:pPr lvl="1"/>
            <a:r>
              <a:rPr lang="en-US" dirty="0" smtClean="0"/>
              <a:t>AAFP: www.aafp.org</a:t>
            </a:r>
          </a:p>
          <a:p>
            <a:pPr lvl="1"/>
            <a:r>
              <a:rPr lang="en-US" dirty="0" smtClean="0"/>
              <a:t>AFMRD: www.afmrd.org</a:t>
            </a:r>
          </a:p>
          <a:p>
            <a:pPr lvl="1"/>
            <a:r>
              <a:rPr lang="en-US" dirty="0" smtClean="0"/>
              <a:t>STFM: www.stfm.org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0317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MH_Blank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03306"/>
            <a:ext cx="8484781" cy="851066"/>
          </a:xfrm>
        </p:spPr>
        <p:txBody>
          <a:bodyPr>
            <a:noAutofit/>
          </a:bodyPr>
          <a:lstStyle/>
          <a:p>
            <a:endParaRPr lang="en-US" sz="3600" dirty="0"/>
          </a:p>
        </p:txBody>
      </p:sp>
      <p:pic>
        <p:nvPicPr>
          <p:cNvPr id="9218" name="Picture 2" descr="C:\Users\Mylanie\AppData\Local\Microsoft\Windows\Temporary Internet Files\Content.IE5\9P4BOL6X\IMG_76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5161" y="903306"/>
            <a:ext cx="3809082" cy="5078776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17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MH_Blank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03306"/>
            <a:ext cx="8484781" cy="85106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venir Black"/>
              </a:rPr>
              <a:t>AAFP Family Medicine Advocacy Summit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4372"/>
            <a:ext cx="8229600" cy="437179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A</a:t>
            </a:r>
            <a:r>
              <a:rPr lang="en-US" dirty="0" smtClean="0"/>
              <a:t>nnual 2 day advocacy-centered event/conference in Washington, D.C hosted by AAFP </a:t>
            </a:r>
            <a:r>
              <a:rPr lang="en-US" dirty="0" smtClean="0"/>
              <a:t>with the </a:t>
            </a:r>
            <a:r>
              <a:rPr lang="en-US" dirty="0" smtClean="0"/>
              <a:t>intent:</a:t>
            </a:r>
          </a:p>
          <a:p>
            <a:pPr lvl="2"/>
            <a:r>
              <a:rPr lang="en-US" dirty="0" smtClean="0"/>
              <a:t> to empower </a:t>
            </a:r>
            <a:r>
              <a:rPr lang="en-US" dirty="0" smtClean="0"/>
              <a:t>members with the most up-to-date information on our most important </a:t>
            </a:r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GOAL:</a:t>
            </a:r>
          </a:p>
          <a:p>
            <a:pPr lvl="2"/>
            <a:r>
              <a:rPr lang="en-US" dirty="0" smtClean="0"/>
              <a:t>to </a:t>
            </a:r>
            <a:r>
              <a:rPr lang="en-US" dirty="0" smtClean="0"/>
              <a:t>better understand federal and state </a:t>
            </a:r>
            <a:r>
              <a:rPr lang="en-US" dirty="0" smtClean="0"/>
              <a:t>advocacy</a:t>
            </a:r>
          </a:p>
          <a:p>
            <a:pPr lvl="2"/>
            <a:r>
              <a:rPr lang="en-US" dirty="0" smtClean="0"/>
              <a:t>learn </a:t>
            </a:r>
            <a:r>
              <a:rPr lang="en-US" dirty="0" smtClean="0"/>
              <a:t>about the current priorities for family </a:t>
            </a:r>
            <a:r>
              <a:rPr lang="en-US" dirty="0" smtClean="0"/>
              <a:t>medicine</a:t>
            </a:r>
          </a:p>
          <a:p>
            <a:pPr lvl="2"/>
            <a:r>
              <a:rPr lang="en-US" dirty="0" smtClean="0"/>
              <a:t>receive </a:t>
            </a:r>
            <a:r>
              <a:rPr lang="en-US" dirty="0" smtClean="0"/>
              <a:t>practical, hands-on experience with the legislative </a:t>
            </a:r>
            <a:r>
              <a:rPr lang="en-US" dirty="0" smtClean="0"/>
              <a:t>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17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MH_Blank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03306"/>
            <a:ext cx="8484781" cy="85106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venir Black"/>
              </a:rPr>
              <a:t>AAFP Family Medicine Advocacy Summit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4372"/>
            <a:ext cx="8229600" cy="4371791"/>
          </a:xfrm>
        </p:spPr>
        <p:txBody>
          <a:bodyPr>
            <a:normAutofit/>
          </a:bodyPr>
          <a:lstStyle/>
          <a:p>
            <a:r>
              <a:rPr lang="en-US" dirty="0" smtClean="0"/>
              <a:t>Ways to go to this conference as resident</a:t>
            </a:r>
          </a:p>
          <a:p>
            <a:pPr lvl="1"/>
            <a:r>
              <a:rPr lang="en-US" dirty="0" smtClean="0"/>
              <a:t>American Academy of Family Physicians </a:t>
            </a:r>
            <a:r>
              <a:rPr lang="en-US" dirty="0" smtClean="0"/>
              <a:t>(</a:t>
            </a:r>
            <a:r>
              <a:rPr lang="en-US" dirty="0" smtClean="0"/>
              <a:t>AAFP 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Routine</a:t>
            </a:r>
          </a:p>
          <a:p>
            <a:pPr lvl="2"/>
            <a:r>
              <a:rPr lang="en-US" dirty="0" smtClean="0"/>
              <a:t>Scholarship</a:t>
            </a:r>
          </a:p>
          <a:p>
            <a:pPr lvl="3"/>
            <a:r>
              <a:rPr lang="en-US" dirty="0" smtClean="0"/>
              <a:t>4 Residents</a:t>
            </a:r>
          </a:p>
          <a:p>
            <a:pPr lvl="1"/>
            <a:r>
              <a:rPr lang="en-US" dirty="0" smtClean="0"/>
              <a:t>Association of Family Medicine Residency Directors (AFMRD)</a:t>
            </a:r>
          </a:p>
          <a:p>
            <a:pPr lvl="2"/>
            <a:r>
              <a:rPr lang="en-US" dirty="0" smtClean="0"/>
              <a:t>Scholarship</a:t>
            </a:r>
          </a:p>
          <a:p>
            <a:pPr lvl="3"/>
            <a:r>
              <a:rPr lang="en-US" dirty="0" smtClean="0"/>
              <a:t>10 Residents</a:t>
            </a:r>
          </a:p>
        </p:txBody>
      </p:sp>
    </p:spTree>
    <p:extLst>
      <p:ext uri="{BB962C8B-B14F-4D97-AF65-F5344CB8AC3E}">
        <p14:creationId xmlns:p14="http://schemas.microsoft.com/office/powerpoint/2010/main" xmlns="" val="20317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MH_Blank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03306"/>
            <a:ext cx="8484781" cy="85106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venir Black"/>
              </a:rPr>
              <a:t>AAFP Family Medicine Advocacy Summit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4372"/>
            <a:ext cx="8229600" cy="437179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My Why</a:t>
            </a:r>
          </a:p>
          <a:p>
            <a:pPr lvl="1"/>
            <a:r>
              <a:rPr lang="en-US" dirty="0" smtClean="0"/>
              <a:t>Background advocacy</a:t>
            </a:r>
          </a:p>
          <a:p>
            <a:pPr lvl="2"/>
            <a:r>
              <a:rPr lang="en-US" dirty="0" smtClean="0"/>
              <a:t>Introduction</a:t>
            </a:r>
          </a:p>
          <a:p>
            <a:pPr lvl="2"/>
            <a:r>
              <a:rPr lang="en-US" dirty="0" smtClean="0"/>
              <a:t>State level</a:t>
            </a:r>
          </a:p>
          <a:p>
            <a:pPr lvl="1"/>
            <a:r>
              <a:rPr lang="en-US" dirty="0" smtClean="0"/>
              <a:t>To learn how to advocate in DC</a:t>
            </a:r>
          </a:p>
          <a:p>
            <a:pPr lvl="1"/>
            <a:r>
              <a:rPr lang="en-US" dirty="0" smtClean="0"/>
              <a:t>Professional reason</a:t>
            </a:r>
          </a:p>
          <a:p>
            <a:pPr lvl="2"/>
            <a:r>
              <a:rPr lang="en-US" dirty="0" smtClean="0"/>
              <a:t>Patients</a:t>
            </a:r>
          </a:p>
          <a:p>
            <a:pPr lvl="2"/>
            <a:r>
              <a:rPr lang="en-US" dirty="0" smtClean="0"/>
              <a:t>Profession</a:t>
            </a:r>
          </a:p>
          <a:p>
            <a:pPr lvl="1"/>
            <a:r>
              <a:rPr lang="en-US" dirty="0" smtClean="0"/>
              <a:t>Personal reason</a:t>
            </a:r>
          </a:p>
        </p:txBody>
      </p:sp>
    </p:spTree>
    <p:extLst>
      <p:ext uri="{BB962C8B-B14F-4D97-AF65-F5344CB8AC3E}">
        <p14:creationId xmlns:p14="http://schemas.microsoft.com/office/powerpoint/2010/main" xmlns="" val="20317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MH_Section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2934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venir Black"/>
                <a:cs typeface="Avenir Black"/>
              </a:rPr>
              <a:t>Preparation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87585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MH_Blank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03306"/>
            <a:ext cx="8484781" cy="85106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venir Black"/>
              </a:rPr>
              <a:t>AAFP Family Medicine Advocacy Summit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4372"/>
            <a:ext cx="8229600" cy="4371791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Email received with instructions of opportunity</a:t>
            </a:r>
            <a:endParaRPr lang="en-US" dirty="0" smtClean="0"/>
          </a:p>
          <a:p>
            <a:pPr lvl="1"/>
            <a:r>
              <a:rPr lang="en-US" dirty="0" smtClean="0"/>
              <a:t>Website for application</a:t>
            </a:r>
          </a:p>
          <a:p>
            <a:pPr lvl="1"/>
            <a:r>
              <a:rPr lang="en-US" dirty="0" smtClean="0"/>
              <a:t>Letter of recommendation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0317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MH_Blank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03306"/>
            <a:ext cx="8484781" cy="85106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venir Black"/>
              </a:rPr>
              <a:t>AAFP Family Medicine Advocacy Summit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4372"/>
            <a:ext cx="8229600" cy="4371791"/>
          </a:xfrm>
        </p:spPr>
        <p:txBody>
          <a:bodyPr>
            <a:normAutofit/>
          </a:bodyPr>
          <a:lstStyle/>
          <a:p>
            <a:r>
              <a:rPr lang="en-US" dirty="0" smtClean="0"/>
              <a:t>As AFMRD Winner</a:t>
            </a:r>
          </a:p>
          <a:p>
            <a:pPr lvl="1"/>
            <a:r>
              <a:rPr lang="en-US" dirty="0" smtClean="0"/>
              <a:t>Email received with instructions</a:t>
            </a:r>
          </a:p>
          <a:p>
            <a:pPr lvl="2"/>
            <a:r>
              <a:rPr lang="en-US" dirty="0" smtClean="0"/>
              <a:t>Registration</a:t>
            </a:r>
          </a:p>
          <a:p>
            <a:pPr lvl="2"/>
            <a:r>
              <a:rPr lang="en-US" dirty="0" smtClean="0"/>
              <a:t>Lodging</a:t>
            </a:r>
          </a:p>
          <a:p>
            <a:pPr lvl="2"/>
            <a:r>
              <a:rPr lang="en-US" dirty="0" smtClean="0"/>
              <a:t>Travel arrangements and time frame</a:t>
            </a:r>
          </a:p>
          <a:p>
            <a:pPr lvl="2"/>
            <a:r>
              <a:rPr lang="en-US" dirty="0" smtClean="0"/>
              <a:t>AFMRD Dinner for winners</a:t>
            </a:r>
          </a:p>
          <a:p>
            <a:pPr lvl="2"/>
            <a:r>
              <a:rPr lang="en-US" dirty="0" smtClean="0"/>
              <a:t>Advocacy Course</a:t>
            </a:r>
          </a:p>
          <a:p>
            <a:pPr lvl="2"/>
            <a:r>
              <a:rPr lang="en-US" dirty="0" smtClean="0"/>
              <a:t>Essay or Presentation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0317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MH_Blank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03306"/>
            <a:ext cx="8484781" cy="85106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venir Black"/>
              </a:rPr>
              <a:t>AAFP Family Medicine Advocacy Summit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4372"/>
            <a:ext cx="8229600" cy="4371791"/>
          </a:xfrm>
        </p:spPr>
        <p:txBody>
          <a:bodyPr>
            <a:normAutofit/>
          </a:bodyPr>
          <a:lstStyle/>
          <a:p>
            <a:r>
              <a:rPr lang="en-US" dirty="0" smtClean="0"/>
              <a:t>Advocacy Course</a:t>
            </a:r>
          </a:p>
          <a:p>
            <a:pPr lvl="1"/>
            <a:r>
              <a:rPr lang="en-US" dirty="0" smtClean="0"/>
              <a:t>Society of Teachers of Family Medicine (STFM)</a:t>
            </a:r>
          </a:p>
          <a:p>
            <a:pPr lvl="2"/>
            <a:r>
              <a:rPr lang="en-US" dirty="0" smtClean="0"/>
              <a:t>5 online modules</a:t>
            </a:r>
          </a:p>
          <a:p>
            <a:pPr lvl="3"/>
            <a:r>
              <a:rPr lang="en-US" dirty="0" smtClean="0"/>
              <a:t>Getting started</a:t>
            </a:r>
          </a:p>
          <a:p>
            <a:pPr lvl="3"/>
            <a:r>
              <a:rPr lang="en-US" dirty="0" smtClean="0"/>
              <a:t>Prepare and make contact</a:t>
            </a:r>
          </a:p>
          <a:p>
            <a:pPr lvl="3"/>
            <a:r>
              <a:rPr lang="en-US" dirty="0" smtClean="0"/>
              <a:t>The one pager</a:t>
            </a:r>
          </a:p>
          <a:p>
            <a:pPr lvl="3"/>
            <a:r>
              <a:rPr lang="en-US" dirty="0" smtClean="0"/>
              <a:t>The visit</a:t>
            </a:r>
          </a:p>
          <a:p>
            <a:pPr lvl="3"/>
            <a:r>
              <a:rPr lang="en-US" dirty="0" smtClean="0"/>
              <a:t>Maintaining the relationship</a:t>
            </a:r>
          </a:p>
        </p:txBody>
      </p:sp>
    </p:spTree>
    <p:extLst>
      <p:ext uri="{BB962C8B-B14F-4D97-AF65-F5344CB8AC3E}">
        <p14:creationId xmlns:p14="http://schemas.microsoft.com/office/powerpoint/2010/main" xmlns="" val="20317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42535</TotalTime>
  <Words>474</Words>
  <Application>Microsoft Office PowerPoint</Application>
  <PresentationFormat>On-screen Show (4:3)</PresentationFormat>
  <Paragraphs>135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Family Medicine Advocacy Summit</vt:lpstr>
      <vt:lpstr>Background</vt:lpstr>
      <vt:lpstr>AAFP Family Medicine Advocacy Summit</vt:lpstr>
      <vt:lpstr>AAFP Family Medicine Advocacy Summit</vt:lpstr>
      <vt:lpstr>AAFP Family Medicine Advocacy Summit</vt:lpstr>
      <vt:lpstr>Preparation</vt:lpstr>
      <vt:lpstr>AAFP Family Medicine Advocacy Summit</vt:lpstr>
      <vt:lpstr>AAFP Family Medicine Advocacy Summit</vt:lpstr>
      <vt:lpstr>AAFP Family Medicine Advocacy Summit</vt:lpstr>
      <vt:lpstr>AAFP Family Medicine Advocacy Summit</vt:lpstr>
      <vt:lpstr>AAFP Family Medicine Advocacy Summit</vt:lpstr>
      <vt:lpstr>AAFP Family Medicine Advocacy Summit</vt:lpstr>
      <vt:lpstr>The Visit</vt:lpstr>
      <vt:lpstr>Slide 14</vt:lpstr>
      <vt:lpstr>AFMRD Winners </vt:lpstr>
      <vt:lpstr>AAFP Family Medicine Advocacy Summit</vt:lpstr>
      <vt:lpstr>State Capitol</vt:lpstr>
      <vt:lpstr>AAFP Family Medicine Advocacy Summit</vt:lpstr>
      <vt:lpstr>Post Conference</vt:lpstr>
      <vt:lpstr>AAFP Family Medicine Advocacy Summit</vt:lpstr>
      <vt:lpstr>AAFP Family Medicine Advocacy Summit</vt:lpstr>
      <vt:lpstr>AAFP Family Medicine Advocacy Summit</vt:lpstr>
      <vt:lpstr>Slide 23</vt:lpstr>
    </vt:vector>
  </TitlesOfParts>
  <Company>AcrobatAnt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Chance Walentiny</dc:creator>
  <cp:lastModifiedBy>Mylanie</cp:lastModifiedBy>
  <cp:revision>308</cp:revision>
  <dcterms:created xsi:type="dcterms:W3CDTF">2015-04-09T16:35:09Z</dcterms:created>
  <dcterms:modified xsi:type="dcterms:W3CDTF">2017-06-14T10:47:13Z</dcterms:modified>
</cp:coreProperties>
</file>