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1" r:id="rId4"/>
    <p:sldId id="262" r:id="rId5"/>
    <p:sldId id="263" r:id="rId6"/>
    <p:sldId id="264" r:id="rId7"/>
    <p:sldId id="265" r:id="rId8"/>
    <p:sldId id="266" r:id="rId9"/>
    <p:sldId id="267" r:id="rId10"/>
    <p:sldId id="260"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2" autoAdjust="0"/>
    <p:restoredTop sz="76778" autoAdjust="0"/>
  </p:normalViewPr>
  <p:slideViewPr>
    <p:cSldViewPr snapToGrid="0">
      <p:cViewPr varScale="1">
        <p:scale>
          <a:sx n="89" d="100"/>
          <a:sy n="89" d="100"/>
        </p:scale>
        <p:origin x="-118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E26BF-61FA-4F6E-BEDB-6E875CA8EB8F}" type="datetimeFigureOut">
              <a:rPr lang="en-US" smtClean="0"/>
              <a:t>5/30/2017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8371E-0DA2-4C74-A50A-0E89F6AEA3B7}" type="slidenum">
              <a:rPr lang="en-US" smtClean="0"/>
              <a:t>‹#›</a:t>
            </a:fld>
            <a:endParaRPr lang="en-US"/>
          </a:p>
        </p:txBody>
      </p:sp>
    </p:spTree>
    <p:extLst>
      <p:ext uri="{BB962C8B-B14F-4D97-AF65-F5344CB8AC3E}">
        <p14:creationId xmlns:p14="http://schemas.microsoft.com/office/powerpoint/2010/main" val="205552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1</a:t>
            </a:fld>
            <a:endParaRPr lang="en-US"/>
          </a:p>
        </p:txBody>
      </p:sp>
    </p:spTree>
    <p:extLst>
      <p:ext uri="{BB962C8B-B14F-4D97-AF65-F5344CB8AC3E}">
        <p14:creationId xmlns:p14="http://schemas.microsoft.com/office/powerpoint/2010/main" val="3334817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a:t>
            </a:r>
            <a:r>
              <a:rPr lang="en-US" baseline="0" dirty="0" smtClean="0"/>
              <a:t> donate to organizations that support your cause</a:t>
            </a:r>
          </a:p>
          <a:p>
            <a:r>
              <a:rPr lang="en-US" baseline="0" dirty="0" smtClean="0"/>
              <a:t>Able to provide funding for lobbying and organizational support. </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10</a:t>
            </a:fld>
            <a:endParaRPr lang="en-US"/>
          </a:p>
        </p:txBody>
      </p:sp>
    </p:spTree>
    <p:extLst>
      <p:ext uri="{BB962C8B-B14F-4D97-AF65-F5344CB8AC3E}">
        <p14:creationId xmlns:p14="http://schemas.microsoft.com/office/powerpoint/2010/main" val="325828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a:t>
            </a:r>
            <a:r>
              <a:rPr lang="en-US" dirty="0" err="1" smtClean="0"/>
              <a:t>Merrium</a:t>
            </a:r>
            <a:r>
              <a:rPr lang="en-US" dirty="0" smtClean="0"/>
              <a:t> Webster: Advocacy definition: "the act or process of supporting a cause or proposal" (1). </a:t>
            </a:r>
          </a:p>
          <a:p>
            <a:r>
              <a:rPr lang="en-US" dirty="0" smtClean="0"/>
              <a:t>Helps support our patients and communities-helps vulnerable</a:t>
            </a:r>
            <a:r>
              <a:rPr lang="en-US" baseline="0" dirty="0" smtClean="0"/>
              <a:t> populations have a voice. Advocate for policy that helps access to high quality health care. </a:t>
            </a:r>
            <a:endParaRPr lang="en-US" dirty="0" smtClean="0"/>
          </a:p>
          <a:p>
            <a:endParaRPr lang="en-US" dirty="0" smtClean="0"/>
          </a:p>
          <a:p>
            <a:r>
              <a:rPr lang="en-US" dirty="0" smtClean="0"/>
              <a:t>The Patient Care number three milestone: Partners with the patient, Family, and community to improve health through disease prevention and health promotion. Level five is attained when a "physician integrates practice and community data to improve population health and partners with the community to improve population health "(2). </a:t>
            </a:r>
          </a:p>
          <a:p>
            <a:endParaRPr lang="en-US" dirty="0" smtClean="0"/>
          </a:p>
          <a:p>
            <a:r>
              <a:rPr lang="en-US" dirty="0" smtClean="0"/>
              <a:t>SBP-3 Milestones Advocates for individual and community Health</a:t>
            </a:r>
          </a:p>
          <a:p>
            <a:r>
              <a:rPr lang="en-US" dirty="0" smtClean="0"/>
              <a:t>-level 4 notes "collaborates with other practices, public health, and community based organizations to educate the public, guide policies and implement and evaluate community initiatives. Seeks to improve the health care system in which he or she practices."</a:t>
            </a:r>
          </a:p>
          <a:p>
            <a:r>
              <a:rPr lang="en-US" dirty="0" smtClean="0"/>
              <a:t>-Level 5 notes " Role-models </a:t>
            </a:r>
            <a:r>
              <a:rPr lang="en-US" dirty="0" err="1" smtClean="0"/>
              <a:t>pactice</a:t>
            </a:r>
            <a:r>
              <a:rPr lang="en-US" dirty="0" smtClean="0"/>
              <a:t> involvement in community education and policy change to improve the health of patients and communities“ (2).</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2</a:t>
            </a:fld>
            <a:endParaRPr lang="en-US"/>
          </a:p>
        </p:txBody>
      </p:sp>
    </p:spTree>
    <p:extLst>
      <p:ext uri="{BB962C8B-B14F-4D97-AF65-F5344CB8AC3E}">
        <p14:creationId xmlns:p14="http://schemas.microsoft.com/office/powerpoint/2010/main" val="835452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understand the policy that affects our practice. The AAFP has a website that helps with staying informed on the issues relating to healthcare, public </a:t>
            </a:r>
            <a:r>
              <a:rPr lang="en-US" dirty="0" err="1" smtClean="0"/>
              <a:t>ehalth</a:t>
            </a:r>
            <a:r>
              <a:rPr lang="en-US" dirty="0" smtClean="0"/>
              <a:t>, research, </a:t>
            </a:r>
            <a:r>
              <a:rPr lang="en-US" dirty="0" err="1" smtClean="0"/>
              <a:t>etc</a:t>
            </a:r>
            <a:r>
              <a:rPr lang="en-US" dirty="0" smtClean="0"/>
              <a:t> which can be found on http://www.aafp.org/advocacy.html (3). </a:t>
            </a:r>
          </a:p>
          <a:p>
            <a:r>
              <a:rPr lang="en-US" dirty="0" smtClean="0"/>
              <a:t>AAFP</a:t>
            </a:r>
            <a:r>
              <a:rPr lang="en-US" baseline="0" dirty="0" smtClean="0"/>
              <a:t> has a congressional bill tracker that lets you see the current legislation that affects primary care. ARMA and </a:t>
            </a:r>
            <a:r>
              <a:rPr lang="en-US" baseline="0" dirty="0" err="1" smtClean="0"/>
              <a:t>AzAFP</a:t>
            </a:r>
            <a:r>
              <a:rPr lang="en-US" baseline="0" dirty="0" smtClean="0"/>
              <a:t> has legislative updates. </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3</a:t>
            </a:fld>
            <a:endParaRPr lang="en-US"/>
          </a:p>
        </p:txBody>
      </p:sp>
    </p:spTree>
    <p:extLst>
      <p:ext uri="{BB962C8B-B14F-4D97-AF65-F5344CB8AC3E}">
        <p14:creationId xmlns:p14="http://schemas.microsoft.com/office/powerpoint/2010/main" val="218153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advocate means to act. This means</a:t>
            </a:r>
            <a:r>
              <a:rPr lang="en-US" baseline="0" dirty="0" smtClean="0"/>
              <a:t> helping inform and changing policy on the local, state and national levels</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4</a:t>
            </a:fld>
            <a:endParaRPr lang="en-US"/>
          </a:p>
        </p:txBody>
      </p:sp>
    </p:spTree>
    <p:extLst>
      <p:ext uri="{BB962C8B-B14F-4D97-AF65-F5344CB8AC3E}">
        <p14:creationId xmlns:p14="http://schemas.microsoft.com/office/powerpoint/2010/main" val="212014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on a local level involves local community involvement. This</a:t>
            </a:r>
            <a:r>
              <a:rPr lang="en-US" baseline="0" dirty="0" smtClean="0"/>
              <a:t> could be through your own healthcare system through the clinic or the hospital. </a:t>
            </a:r>
          </a:p>
          <a:p>
            <a:r>
              <a:rPr lang="en-US" baseline="0" dirty="0" smtClean="0"/>
              <a:t>There could be local policy that affects patients and their health.</a:t>
            </a:r>
          </a:p>
        </p:txBody>
      </p:sp>
      <p:sp>
        <p:nvSpPr>
          <p:cNvPr id="4" name="Slide Number Placeholder 3"/>
          <p:cNvSpPr>
            <a:spLocks noGrp="1"/>
          </p:cNvSpPr>
          <p:nvPr>
            <p:ph type="sldNum" sz="quarter" idx="10"/>
          </p:nvPr>
        </p:nvSpPr>
        <p:spPr/>
        <p:txBody>
          <a:bodyPr/>
          <a:lstStyle/>
          <a:p>
            <a:fld id="{E3C8371E-0DA2-4C74-A50A-0E89F6AEA3B7}" type="slidenum">
              <a:rPr lang="en-US" smtClean="0"/>
              <a:t>5</a:t>
            </a:fld>
            <a:endParaRPr lang="en-US"/>
          </a:p>
        </p:txBody>
      </p:sp>
    </p:spTree>
    <p:extLst>
      <p:ext uri="{BB962C8B-B14F-4D97-AF65-F5344CB8AC3E}">
        <p14:creationId xmlns:p14="http://schemas.microsoft.com/office/powerpoint/2010/main" val="384991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at the state level is multifaceted. It means joining some local organizations such as ARMA and the </a:t>
            </a:r>
            <a:r>
              <a:rPr lang="en-US" dirty="0" err="1" smtClean="0"/>
              <a:t>AzAFP</a:t>
            </a:r>
            <a:r>
              <a:rPr lang="en-US" dirty="0" smtClean="0"/>
              <a:t>. It means going to the state capital to speak on healthcare</a:t>
            </a:r>
            <a:r>
              <a:rPr lang="en-US" baseline="0" dirty="0" smtClean="0"/>
              <a:t> issues, meeting and building relationships with state level representatives. </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6</a:t>
            </a:fld>
            <a:endParaRPr lang="en-US"/>
          </a:p>
        </p:txBody>
      </p:sp>
    </p:spTree>
    <p:extLst>
      <p:ext uri="{BB962C8B-B14F-4D97-AF65-F5344CB8AC3E}">
        <p14:creationId xmlns:p14="http://schemas.microsoft.com/office/powerpoint/2010/main" val="3070858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on a national level is</a:t>
            </a:r>
            <a:r>
              <a:rPr lang="en-US" baseline="0" dirty="0" smtClean="0"/>
              <a:t> very similar to action on a state level. It means supporting national research organizations, and meeting and forming relationships with congressmen/women and senators. </a:t>
            </a:r>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7</a:t>
            </a:fld>
            <a:endParaRPr lang="en-US"/>
          </a:p>
        </p:txBody>
      </p:sp>
    </p:spTree>
    <p:extLst>
      <p:ext uri="{BB962C8B-B14F-4D97-AF65-F5344CB8AC3E}">
        <p14:creationId xmlns:p14="http://schemas.microsoft.com/office/powerpoint/2010/main" val="134370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there are so many ways to advocate for our</a:t>
            </a:r>
            <a:r>
              <a:rPr lang="en-US" baseline="0" dirty="0" smtClean="0"/>
              <a:t> patients and healthcare policy. </a:t>
            </a:r>
          </a:p>
          <a:p>
            <a:r>
              <a:rPr lang="en-US" baseline="0" dirty="0" smtClean="0"/>
              <a:t>On social media: </a:t>
            </a:r>
            <a:r>
              <a:rPr lang="en-US" baseline="0" dirty="0" err="1" smtClean="0"/>
              <a:t>facebook</a:t>
            </a:r>
            <a:r>
              <a:rPr lang="en-US" baseline="0" dirty="0" smtClean="0"/>
              <a:t>, twitter, Instagram. This could be used both to inform the community, but also to engage and inspire others in to action!</a:t>
            </a:r>
          </a:p>
          <a:p>
            <a:r>
              <a:rPr lang="en-US" baseline="0" dirty="0" smtClean="0"/>
              <a:t>Op-ed submissions: on issues regarding healthcare</a:t>
            </a:r>
          </a:p>
          <a:p>
            <a:r>
              <a:rPr lang="en-US" baseline="0" dirty="0" smtClean="0"/>
              <a:t>It could mean going out into the community and protesting on certain issues</a:t>
            </a:r>
          </a:p>
          <a:p>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8</a:t>
            </a:fld>
            <a:endParaRPr lang="en-US"/>
          </a:p>
        </p:txBody>
      </p:sp>
    </p:spTree>
    <p:extLst>
      <p:ext uri="{BB962C8B-B14F-4D97-AF65-F5344CB8AC3E}">
        <p14:creationId xmlns:p14="http://schemas.microsoft.com/office/powerpoint/2010/main" val="270009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could engage other residents in your program or collaborate with residents from other programs to form a cohort of advocates. </a:t>
            </a:r>
            <a:endParaRPr lang="en-US" dirty="0" smtClean="0"/>
          </a:p>
          <a:p>
            <a:endParaRPr lang="en-US" dirty="0"/>
          </a:p>
        </p:txBody>
      </p:sp>
      <p:sp>
        <p:nvSpPr>
          <p:cNvPr id="4" name="Slide Number Placeholder 3"/>
          <p:cNvSpPr>
            <a:spLocks noGrp="1"/>
          </p:cNvSpPr>
          <p:nvPr>
            <p:ph type="sldNum" sz="quarter" idx="10"/>
          </p:nvPr>
        </p:nvSpPr>
        <p:spPr/>
        <p:txBody>
          <a:bodyPr/>
          <a:lstStyle/>
          <a:p>
            <a:fld id="{E3C8371E-0DA2-4C74-A50A-0E89F6AEA3B7}" type="slidenum">
              <a:rPr lang="en-US" smtClean="0"/>
              <a:t>9</a:t>
            </a:fld>
            <a:endParaRPr lang="en-US"/>
          </a:p>
        </p:txBody>
      </p:sp>
    </p:spTree>
    <p:extLst>
      <p:ext uri="{BB962C8B-B14F-4D97-AF65-F5344CB8AC3E}">
        <p14:creationId xmlns:p14="http://schemas.microsoft.com/office/powerpoint/2010/main" val="274733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313BD-3EC5-44BD-BC71-ED531743A878}"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226133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313BD-3EC5-44BD-BC71-ED531743A878}"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393421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313BD-3EC5-44BD-BC71-ED531743A878}"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292441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313BD-3EC5-44BD-BC71-ED531743A878}"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59260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313BD-3EC5-44BD-BC71-ED531743A878}"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83768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313BD-3EC5-44BD-BC71-ED531743A878}"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412405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313BD-3EC5-44BD-BC71-ED531743A878}" type="datetimeFigureOut">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319364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313BD-3EC5-44BD-BC71-ED531743A878}" type="datetimeFigureOut">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154386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313BD-3EC5-44BD-BC71-ED531743A878}" type="datetimeFigureOut">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282128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313BD-3EC5-44BD-BC71-ED531743A878}"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232625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313BD-3EC5-44BD-BC71-ED531743A878}"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168BA-1932-4D13-8315-B8C9FDA1DF12}" type="slidenum">
              <a:rPr lang="en-US" smtClean="0"/>
              <a:t>‹#›</a:t>
            </a:fld>
            <a:endParaRPr lang="en-US"/>
          </a:p>
        </p:txBody>
      </p:sp>
    </p:spTree>
    <p:extLst>
      <p:ext uri="{BB962C8B-B14F-4D97-AF65-F5344CB8AC3E}">
        <p14:creationId xmlns:p14="http://schemas.microsoft.com/office/powerpoint/2010/main" val="133872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313BD-3EC5-44BD-BC71-ED531743A878}" type="datetimeFigureOut">
              <a:rPr lang="en-US" smtClean="0"/>
              <a:t>5/30/2017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168BA-1932-4D13-8315-B8C9FDA1DF12}" type="slidenum">
              <a:rPr lang="en-US" smtClean="0"/>
              <a:t>‹#›</a:t>
            </a:fld>
            <a:endParaRPr lang="en-US"/>
          </a:p>
        </p:txBody>
      </p:sp>
    </p:spTree>
    <p:extLst>
      <p:ext uri="{BB962C8B-B14F-4D97-AF65-F5344CB8AC3E}">
        <p14:creationId xmlns:p14="http://schemas.microsoft.com/office/powerpoint/2010/main" val="1135692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afp.org/advocacy.html" TargetMode="External"/><Relationship Id="rId2" Type="http://schemas.openxmlformats.org/officeDocument/2006/relationships/hyperlink" Target="https://www.merriam-webster.com/dictionary/advoca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Advocacy in Arizona</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For Residents and Beyond</a:t>
            </a:r>
          </a:p>
          <a:p>
            <a:endParaRPr lang="en-US" dirty="0"/>
          </a:p>
          <a:p>
            <a:r>
              <a:rPr lang="en-US" dirty="0" smtClean="0"/>
              <a:t>Joanna </a:t>
            </a:r>
            <a:r>
              <a:rPr lang="en-US" dirty="0" err="1" smtClean="0"/>
              <a:t>Campodonico</a:t>
            </a:r>
            <a:r>
              <a:rPr lang="en-US" dirty="0" smtClean="0"/>
              <a:t> MD MPH</a:t>
            </a:r>
          </a:p>
          <a:p>
            <a:r>
              <a:rPr lang="en-US" dirty="0" smtClean="0"/>
              <a:t>University of Arizona College of Medicine Phoenix</a:t>
            </a:r>
          </a:p>
          <a:p>
            <a:r>
              <a:rPr lang="en-US" dirty="0" smtClean="0"/>
              <a:t>Family Medicine Resident PGY2</a:t>
            </a:r>
          </a:p>
          <a:p>
            <a:r>
              <a:rPr lang="en-US" dirty="0" smtClean="0"/>
              <a:t>AMFRD presentation Submission</a:t>
            </a:r>
            <a:endParaRPr lang="en-US" dirty="0"/>
          </a:p>
        </p:txBody>
      </p:sp>
    </p:spTree>
    <p:extLst>
      <p:ext uri="{BB962C8B-B14F-4D97-AF65-F5344CB8AC3E}">
        <p14:creationId xmlns:p14="http://schemas.microsoft.com/office/powerpoint/2010/main" val="1130268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Donation-</a:t>
            </a:r>
            <a:endParaRPr lang="en-US" dirty="0"/>
          </a:p>
        </p:txBody>
      </p:sp>
      <p:sp>
        <p:nvSpPr>
          <p:cNvPr id="3" name="Content Placeholder 2"/>
          <p:cNvSpPr>
            <a:spLocks noGrp="1"/>
          </p:cNvSpPr>
          <p:nvPr>
            <p:ph idx="1"/>
          </p:nvPr>
        </p:nvSpPr>
        <p:spPr/>
        <p:txBody>
          <a:bodyPr/>
          <a:lstStyle/>
          <a:p>
            <a:r>
              <a:rPr lang="en-US" dirty="0" smtClean="0"/>
              <a:t>Donation- to support organizations that support causes to promote healthcare. </a:t>
            </a:r>
          </a:p>
          <a:p>
            <a:r>
              <a:rPr lang="en-US" dirty="0" smtClean="0"/>
              <a:t>Local-there are local organizations and NGOs that need support</a:t>
            </a:r>
          </a:p>
          <a:p>
            <a:r>
              <a:rPr lang="en-US" dirty="0" smtClean="0"/>
              <a:t>State level-</a:t>
            </a:r>
            <a:r>
              <a:rPr lang="en-US" dirty="0" err="1" smtClean="0"/>
              <a:t>AzAFP</a:t>
            </a:r>
            <a:endParaRPr lang="en-US" dirty="0" smtClean="0"/>
          </a:p>
          <a:p>
            <a:r>
              <a:rPr lang="en-US" dirty="0" smtClean="0"/>
              <a:t>National level- AAFP, AHRQ, CDC, etc.</a:t>
            </a:r>
            <a:endParaRPr lang="en-US" dirty="0"/>
          </a:p>
        </p:txBody>
      </p:sp>
    </p:spTree>
    <p:extLst>
      <p:ext uri="{BB962C8B-B14F-4D97-AF65-F5344CB8AC3E}">
        <p14:creationId xmlns:p14="http://schemas.microsoft.com/office/powerpoint/2010/main" val="951070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Merriam-Webster. Advocate definition. Retrieved from </a:t>
            </a:r>
            <a:r>
              <a:rPr lang="en-US" dirty="0" smtClean="0">
                <a:hlinkClick r:id="rId2"/>
              </a:rPr>
              <a:t>https://www.merriam-webster.com/dictionary/advocate</a:t>
            </a:r>
            <a:r>
              <a:rPr lang="en-US" dirty="0" smtClean="0"/>
              <a:t>.</a:t>
            </a:r>
          </a:p>
          <a:p>
            <a:pPr marL="514350" indent="-514350">
              <a:buAutoNum type="arabicPeriod"/>
            </a:pPr>
            <a:r>
              <a:rPr lang="en-US" dirty="0" smtClean="0"/>
              <a:t>Accreditation Council for Graduate Medical Education and the American Board of Family Medicine initiated the Family Milestone project. Family Medicine Milestone Project. Retrieved from https://www.acgme.org/Portals/0/PDFs/Milestones/FamilyMedicineMilestones.pdf. </a:t>
            </a:r>
          </a:p>
          <a:p>
            <a:pPr marL="514350" indent="-514350">
              <a:buAutoNum type="arabicPeriod"/>
            </a:pPr>
            <a:r>
              <a:rPr lang="en-US" dirty="0" smtClean="0">
                <a:hlinkClick r:id="rId3"/>
              </a:rPr>
              <a:t>http://www.aafp.org/advocacy.html</a:t>
            </a:r>
            <a:endParaRPr lang="en-US" dirty="0" smtClean="0"/>
          </a:p>
          <a:p>
            <a:pPr marL="514350" indent="-514350">
              <a:buAutoNum type="arabicPeriod"/>
            </a:pPr>
            <a:r>
              <a:rPr lang="en-US" dirty="0" smtClean="0"/>
              <a:t>http://grassroots.aafp.org/aafp/billtracker?0</a:t>
            </a:r>
            <a:endParaRPr lang="en-US" dirty="0"/>
          </a:p>
        </p:txBody>
      </p:sp>
    </p:spTree>
    <p:extLst>
      <p:ext uri="{BB962C8B-B14F-4D97-AF65-F5344CB8AC3E}">
        <p14:creationId xmlns:p14="http://schemas.microsoft.com/office/powerpoint/2010/main" val="74299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p:txBody>
          <a:bodyPr>
            <a:normAutofit/>
          </a:bodyPr>
          <a:lstStyle/>
          <a:p>
            <a:r>
              <a:rPr lang="en-US" dirty="0" smtClean="0"/>
              <a:t>What is advocacy?</a:t>
            </a:r>
          </a:p>
          <a:p>
            <a:r>
              <a:rPr lang="en-US" dirty="0" smtClean="0"/>
              <a:t>Why it matters</a:t>
            </a:r>
          </a:p>
          <a:p>
            <a:pPr lvl="1"/>
            <a:r>
              <a:rPr lang="en-US" dirty="0" smtClean="0"/>
              <a:t>Helps support our patients and communities</a:t>
            </a:r>
          </a:p>
          <a:p>
            <a:pPr lvl="1"/>
            <a:r>
              <a:rPr lang="en-US" dirty="0" smtClean="0"/>
              <a:t>Improve access to high quality comprehensive continuous healthcare</a:t>
            </a:r>
          </a:p>
          <a:p>
            <a:pPr lvl="1"/>
            <a:r>
              <a:rPr lang="en-US" dirty="0" smtClean="0"/>
              <a:t>It is a part of the Job of a family medicine physician to advocate for their patients</a:t>
            </a:r>
          </a:p>
        </p:txBody>
      </p:sp>
    </p:spTree>
    <p:extLst>
      <p:ext uri="{BB962C8B-B14F-4D97-AF65-F5344CB8AC3E}">
        <p14:creationId xmlns:p14="http://schemas.microsoft.com/office/powerpoint/2010/main" val="1362773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informed</a:t>
            </a:r>
            <a:endParaRPr lang="en-US" dirty="0"/>
          </a:p>
        </p:txBody>
      </p:sp>
      <p:sp>
        <p:nvSpPr>
          <p:cNvPr id="3" name="Content Placeholder 2"/>
          <p:cNvSpPr>
            <a:spLocks noGrp="1"/>
          </p:cNvSpPr>
          <p:nvPr>
            <p:ph idx="1"/>
          </p:nvPr>
        </p:nvSpPr>
        <p:spPr/>
        <p:txBody>
          <a:bodyPr/>
          <a:lstStyle/>
          <a:p>
            <a:r>
              <a:rPr lang="en-US" dirty="0" smtClean="0"/>
              <a:t>In order to advocate it is imperative to stay in formed on the issues relating to family medicine:</a:t>
            </a:r>
            <a:endParaRPr lang="en-US" dirty="0"/>
          </a:p>
          <a:p>
            <a:r>
              <a:rPr lang="en-US" dirty="0" smtClean="0"/>
              <a:t>Healthcare issues</a:t>
            </a:r>
          </a:p>
          <a:p>
            <a:r>
              <a:rPr lang="en-US" dirty="0" smtClean="0"/>
              <a:t>Public health</a:t>
            </a:r>
          </a:p>
          <a:p>
            <a:r>
              <a:rPr lang="en-US" dirty="0" smtClean="0"/>
              <a:t>Research </a:t>
            </a:r>
          </a:p>
          <a:p>
            <a:endParaRPr lang="en-US" dirty="0" smtClean="0"/>
          </a:p>
          <a:p>
            <a:r>
              <a:rPr lang="en-US" dirty="0" smtClean="0"/>
              <a:t>It is helpful to sign up for legislative updates through the AAFP and others websites (4).</a:t>
            </a:r>
          </a:p>
          <a:p>
            <a:endParaRPr lang="en-US" dirty="0" smtClean="0"/>
          </a:p>
          <a:p>
            <a:endParaRPr lang="en-US" dirty="0"/>
          </a:p>
        </p:txBody>
      </p:sp>
    </p:spTree>
    <p:extLst>
      <p:ext uri="{BB962C8B-B14F-4D97-AF65-F5344CB8AC3E}">
        <p14:creationId xmlns:p14="http://schemas.microsoft.com/office/powerpoint/2010/main" val="261227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t>
            </a:r>
            <a:endParaRPr lang="en-US" dirty="0"/>
          </a:p>
        </p:txBody>
      </p:sp>
      <p:sp>
        <p:nvSpPr>
          <p:cNvPr id="3" name="Content Placeholder 2"/>
          <p:cNvSpPr>
            <a:spLocks noGrp="1"/>
          </p:cNvSpPr>
          <p:nvPr>
            <p:ph idx="1"/>
          </p:nvPr>
        </p:nvSpPr>
        <p:spPr/>
        <p:txBody>
          <a:bodyPr/>
          <a:lstStyle/>
          <a:p>
            <a:r>
              <a:rPr lang="en-US" dirty="0" smtClean="0"/>
              <a:t>Local</a:t>
            </a:r>
          </a:p>
          <a:p>
            <a:r>
              <a:rPr lang="en-US" dirty="0" smtClean="0"/>
              <a:t>State</a:t>
            </a:r>
          </a:p>
          <a:p>
            <a:r>
              <a:rPr lang="en-US" dirty="0" smtClean="0"/>
              <a:t>National</a:t>
            </a:r>
            <a:endParaRPr lang="en-US" dirty="0"/>
          </a:p>
        </p:txBody>
      </p:sp>
    </p:spTree>
    <p:extLst>
      <p:ext uri="{BB962C8B-B14F-4D97-AF65-F5344CB8AC3E}">
        <p14:creationId xmlns:p14="http://schemas.microsoft.com/office/powerpoint/2010/main" val="1845436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–local level</a:t>
            </a:r>
            <a:endParaRPr lang="en-US" dirty="0"/>
          </a:p>
        </p:txBody>
      </p:sp>
      <p:sp>
        <p:nvSpPr>
          <p:cNvPr id="3" name="Content Placeholder 2"/>
          <p:cNvSpPr>
            <a:spLocks noGrp="1"/>
          </p:cNvSpPr>
          <p:nvPr>
            <p:ph idx="1"/>
          </p:nvPr>
        </p:nvSpPr>
        <p:spPr/>
        <p:txBody>
          <a:bodyPr/>
          <a:lstStyle/>
          <a:p>
            <a:r>
              <a:rPr lang="en-US" dirty="0" smtClean="0"/>
              <a:t>Quality improvement within one’s own healthcare delivery system</a:t>
            </a:r>
          </a:p>
          <a:p>
            <a:r>
              <a:rPr lang="en-US" dirty="0" smtClean="0"/>
              <a:t>Policy on a municipal level</a:t>
            </a:r>
          </a:p>
        </p:txBody>
      </p:sp>
    </p:spTree>
    <p:extLst>
      <p:ext uri="{BB962C8B-B14F-4D97-AF65-F5344CB8AC3E}">
        <p14:creationId xmlns:p14="http://schemas.microsoft.com/office/powerpoint/2010/main" val="2776180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Action-State level </a:t>
            </a:r>
            <a:endParaRPr lang="en-US" dirty="0"/>
          </a:p>
        </p:txBody>
      </p:sp>
      <p:sp>
        <p:nvSpPr>
          <p:cNvPr id="3" name="Content Placeholder 2"/>
          <p:cNvSpPr>
            <a:spLocks noGrp="1"/>
          </p:cNvSpPr>
          <p:nvPr>
            <p:ph idx="1"/>
          </p:nvPr>
        </p:nvSpPr>
        <p:spPr/>
        <p:txBody>
          <a:bodyPr/>
          <a:lstStyle/>
          <a:p>
            <a:r>
              <a:rPr lang="en-US" dirty="0" smtClean="0"/>
              <a:t>Joining with your state level organizations to advocate for policy that furthers family medicine and healthcare delivery</a:t>
            </a:r>
          </a:p>
          <a:p>
            <a:pPr lvl="1"/>
            <a:r>
              <a:rPr lang="en-US" dirty="0" err="1" smtClean="0"/>
              <a:t>AzAFP</a:t>
            </a:r>
            <a:endParaRPr lang="en-US" dirty="0" smtClean="0"/>
          </a:p>
          <a:p>
            <a:pPr lvl="1"/>
            <a:r>
              <a:rPr lang="en-US" dirty="0" smtClean="0"/>
              <a:t>Arizona Medical Association</a:t>
            </a:r>
          </a:p>
          <a:p>
            <a:pPr lvl="1"/>
            <a:r>
              <a:rPr lang="en-US" dirty="0" smtClean="0"/>
              <a:t>Going to the capital to speak on issues relating to healthcare</a:t>
            </a:r>
          </a:p>
          <a:p>
            <a:pPr lvl="1"/>
            <a:r>
              <a:rPr lang="en-US" dirty="0" smtClean="0"/>
              <a:t>Calling, writing or meeting/lobbying with members of the Arizona house of representatives and the senate to inform them on healthcare issues</a:t>
            </a:r>
          </a:p>
          <a:p>
            <a:pPr lvl="1"/>
            <a:r>
              <a:rPr lang="en-US" dirty="0" smtClean="0"/>
              <a:t>Creating relationships with state level representatives to help inform and advocate for healthcare policy</a:t>
            </a:r>
          </a:p>
        </p:txBody>
      </p:sp>
    </p:spTree>
    <p:extLst>
      <p:ext uri="{BB962C8B-B14F-4D97-AF65-F5344CB8AC3E}">
        <p14:creationId xmlns:p14="http://schemas.microsoft.com/office/powerpoint/2010/main" val="16961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Action-National level</a:t>
            </a:r>
            <a:endParaRPr lang="en-US" dirty="0"/>
          </a:p>
        </p:txBody>
      </p:sp>
      <p:sp>
        <p:nvSpPr>
          <p:cNvPr id="3" name="Content Placeholder 2"/>
          <p:cNvSpPr>
            <a:spLocks noGrp="1"/>
          </p:cNvSpPr>
          <p:nvPr>
            <p:ph idx="1"/>
          </p:nvPr>
        </p:nvSpPr>
        <p:spPr/>
        <p:txBody>
          <a:bodyPr/>
          <a:lstStyle/>
          <a:p>
            <a:r>
              <a:rPr lang="en-US" dirty="0" smtClean="0"/>
              <a:t>Joining national level organizations for advocacy</a:t>
            </a:r>
          </a:p>
          <a:p>
            <a:r>
              <a:rPr lang="en-US" dirty="0" smtClean="0"/>
              <a:t>Attend advocacy conferences</a:t>
            </a:r>
          </a:p>
          <a:p>
            <a:r>
              <a:rPr lang="en-US" dirty="0" smtClean="0"/>
              <a:t>Write, call or lobby with your congressmen/women and senators in Washington to help inform and advocate for healthcare policy</a:t>
            </a:r>
          </a:p>
          <a:p>
            <a:r>
              <a:rPr lang="en-US" dirty="0" smtClean="0"/>
              <a:t>Create and sustain relationships with those aforementioned representatives to help inform policy.</a:t>
            </a:r>
          </a:p>
          <a:p>
            <a:r>
              <a:rPr lang="en-US" dirty="0" smtClean="0"/>
              <a:t>Support Research organizations.</a:t>
            </a:r>
            <a:endParaRPr lang="en-US" dirty="0"/>
          </a:p>
        </p:txBody>
      </p:sp>
    </p:spTree>
    <p:extLst>
      <p:ext uri="{BB962C8B-B14F-4D97-AF65-F5344CB8AC3E}">
        <p14:creationId xmlns:p14="http://schemas.microsoft.com/office/powerpoint/2010/main" val="1597526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Action areas</a:t>
            </a:r>
            <a:endParaRPr lang="en-US" dirty="0"/>
          </a:p>
        </p:txBody>
      </p:sp>
      <p:sp>
        <p:nvSpPr>
          <p:cNvPr id="3" name="Content Placeholder 2"/>
          <p:cNvSpPr>
            <a:spLocks noGrp="1"/>
          </p:cNvSpPr>
          <p:nvPr>
            <p:ph idx="1"/>
          </p:nvPr>
        </p:nvSpPr>
        <p:spPr/>
        <p:txBody>
          <a:bodyPr/>
          <a:lstStyle/>
          <a:p>
            <a:r>
              <a:rPr lang="en-US" dirty="0" smtClean="0"/>
              <a:t>Social media</a:t>
            </a:r>
          </a:p>
          <a:p>
            <a:r>
              <a:rPr lang="en-US" dirty="0" smtClean="0"/>
              <a:t>Op-Ed submissions</a:t>
            </a:r>
          </a:p>
          <a:p>
            <a:r>
              <a:rPr lang="en-US" dirty="0" smtClean="0"/>
              <a:t>Exercising your first amendment rights-protesting</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701529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 leader in the community</a:t>
            </a:r>
            <a:endParaRPr lang="en-US" dirty="0"/>
          </a:p>
        </p:txBody>
      </p:sp>
      <p:sp>
        <p:nvSpPr>
          <p:cNvPr id="3" name="Content Placeholder 2"/>
          <p:cNvSpPr>
            <a:spLocks noGrp="1"/>
          </p:cNvSpPr>
          <p:nvPr>
            <p:ph idx="1"/>
          </p:nvPr>
        </p:nvSpPr>
        <p:spPr/>
        <p:txBody>
          <a:bodyPr/>
          <a:lstStyle/>
          <a:p>
            <a:r>
              <a:rPr lang="en-US" dirty="0" smtClean="0"/>
              <a:t>Once you are informed and advocating it is important to engage the community.</a:t>
            </a:r>
          </a:p>
          <a:p>
            <a:r>
              <a:rPr lang="en-US" dirty="0" smtClean="0"/>
              <a:t>This could be through your residency program and other community organizations. </a:t>
            </a:r>
          </a:p>
          <a:p>
            <a:r>
              <a:rPr lang="en-US" dirty="0" smtClean="0"/>
              <a:t>Run for positions of leadership in organizations that practice advocacy.</a:t>
            </a:r>
            <a:endParaRPr lang="en-US" dirty="0"/>
          </a:p>
        </p:txBody>
      </p:sp>
    </p:spTree>
    <p:extLst>
      <p:ext uri="{BB962C8B-B14F-4D97-AF65-F5344CB8AC3E}">
        <p14:creationId xmlns:p14="http://schemas.microsoft.com/office/powerpoint/2010/main" val="2722371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885</Words>
  <Application>Microsoft Office PowerPoint</Application>
  <PresentationFormat>Custom</PresentationFormat>
  <Paragraphs>91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Advocacy in Arizona</vt:lpstr>
      <vt:lpstr>Advocacy</vt:lpstr>
      <vt:lpstr>Staying informed</vt:lpstr>
      <vt:lpstr>Action</vt:lpstr>
      <vt:lpstr>Action –local level</vt:lpstr>
      <vt:lpstr>Action-State level </vt:lpstr>
      <vt:lpstr>Action-National level</vt:lpstr>
      <vt:lpstr>Other Action areas</vt:lpstr>
      <vt:lpstr>Be a leader in the community</vt:lpstr>
      <vt:lpstr>Donation-</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dc:title>
  <dc:creator>Joanna Campodonico</dc:creator>
  <cp:lastModifiedBy>Vickie Greenwood</cp:lastModifiedBy>
  <cp:revision>11</cp:revision>
  <dcterms:created xsi:type="dcterms:W3CDTF">2017-05-27T14:01:35Z</dcterms:created>
  <dcterms:modified xsi:type="dcterms:W3CDTF">2017-05-30T15:27:04Z</dcterms:modified>
</cp:coreProperties>
</file>