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312" r:id="rId2"/>
    <p:sldId id="257" r:id="rId3"/>
    <p:sldId id="311" r:id="rId4"/>
    <p:sldId id="271" r:id="rId5"/>
    <p:sldId id="286" r:id="rId6"/>
    <p:sldId id="310" r:id="rId7"/>
    <p:sldId id="305" r:id="rId8"/>
    <p:sldId id="308" r:id="rId9"/>
    <p:sldId id="309" r:id="rId10"/>
  </p:sldIdLst>
  <p:sldSz cx="14630400" cy="8229600"/>
  <p:notesSz cx="7010400" cy="92964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BDB"/>
    <a:srgbClr val="DCE3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711" autoAdjust="0"/>
  </p:normalViewPr>
  <p:slideViewPr>
    <p:cSldViewPr snapToGrid="0" snapToObjects="1">
      <p:cViewPr varScale="1">
        <p:scale>
          <a:sx n="92" d="100"/>
          <a:sy n="92" d="100"/>
        </p:scale>
        <p:origin x="-888" y="-108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820381-502C-4634-A1B0-CD2D119E1A9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69B9-1C2D-454B-BC10-416C34E3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6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E0A8F0-B3C8-4168-A982-F319E28F232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0C9EC7-34CC-413E-B5A6-F89A76BE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4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398FF9-D2BF-49E5-9A4E-96EFC1B0B65F}" type="slidenum">
              <a:rPr lang="en-US" altLang="en-US" sz="1200" smtClean="0">
                <a:solidFill>
                  <a:srgbClr val="000000"/>
                </a:solidFill>
              </a:rPr>
              <a:pPr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9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5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9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3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8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7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5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1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2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1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4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/>
            <a:fld id="{445F0BF6-CA4F-B34B-AE16-82D757146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97280"/>
              <a:t>4/3/2017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/>
            <a:fld id="{81369E41-A7A3-5848-903C-3D27B35E47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9728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7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EPAs to Develop Resident Learning Plans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AFMRD EPA TASK FORCE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40" y="4897120"/>
            <a:ext cx="332232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2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As a result of this presentation participants will:</a:t>
            </a:r>
          </a:p>
          <a:p>
            <a:pPr lvl="1"/>
            <a:r>
              <a:rPr lang="en-US" sz="4000" dirty="0"/>
              <a:t>Understand how Entrustable Professional Activities can aid in developing individual resident learning </a:t>
            </a:r>
            <a:r>
              <a:rPr lang="en-US" sz="4000" dirty="0" smtClean="0"/>
              <a:t>plans.</a:t>
            </a:r>
            <a:endParaRPr lang="en-US" sz="4000" dirty="0"/>
          </a:p>
          <a:p>
            <a:pPr lvl="1"/>
            <a:r>
              <a:rPr lang="en-US" sz="4000" dirty="0"/>
              <a:t>Utilize EPAs and related mapping documents to facilitate remediation for residents.</a:t>
            </a:r>
          </a:p>
          <a:p>
            <a:pPr lvl="1"/>
            <a:r>
              <a:rPr lang="en-US" sz="4000" dirty="0"/>
              <a:t>Utilize EPAs and related mapping documents to develop aspirational learning plans for the high-performing </a:t>
            </a:r>
            <a:r>
              <a:rPr lang="en-US" sz="4000" dirty="0" smtClean="0"/>
              <a:t>resident.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" y="7616657"/>
            <a:ext cx="495114" cy="438150"/>
          </a:xfrm>
        </p:spPr>
        <p:txBody>
          <a:bodyPr/>
          <a:lstStyle/>
          <a:p>
            <a:pPr algn="l"/>
            <a:fld id="{61A985FF-C048-4108-85B2-DDCBAF7BDF75}" type="slidenum">
              <a:rPr lang="en-US" smtClean="0">
                <a:solidFill>
                  <a:schemeClr val="bg1"/>
                </a:solidFill>
              </a:rPr>
              <a:pPr algn="l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5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EPA?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20" dirty="0"/>
              <a:t>A task or responsibility ENTRUSTED to unsupervised execution by a trainee once sufficient specific competence is </a:t>
            </a:r>
            <a:r>
              <a:rPr lang="en-US" sz="4320" dirty="0" smtClean="0"/>
              <a:t>obtained.</a:t>
            </a:r>
            <a:endParaRPr lang="en-US" sz="4320" dirty="0"/>
          </a:p>
          <a:p>
            <a:r>
              <a:rPr lang="en-US" sz="4320" dirty="0"/>
              <a:t>Independently </a:t>
            </a:r>
            <a:r>
              <a:rPr lang="en-US" sz="4320" u="sng" dirty="0"/>
              <a:t>executable, observable, and </a:t>
            </a:r>
            <a:r>
              <a:rPr lang="en-US" sz="4320" u="sng" dirty="0" smtClean="0"/>
              <a:t>measurable.</a:t>
            </a:r>
            <a:endParaRPr lang="en-US" sz="4320" u="sng" dirty="0"/>
          </a:p>
          <a:p>
            <a:r>
              <a:rPr lang="en-US" sz="4320" dirty="0"/>
              <a:t>Written to describe activities that Family Physicians will perform when they are in independent </a:t>
            </a:r>
            <a:r>
              <a:rPr lang="en-US" sz="4320" dirty="0" smtClean="0"/>
              <a:t>practice.</a:t>
            </a:r>
            <a:endParaRPr lang="en-US" sz="4320" dirty="0"/>
          </a:p>
        </p:txBody>
      </p:sp>
    </p:spTree>
    <p:extLst>
      <p:ext uri="{BB962C8B-B14F-4D97-AF65-F5344CB8AC3E}">
        <p14:creationId xmlns:p14="http://schemas.microsoft.com/office/powerpoint/2010/main" val="151692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9040" y="2537461"/>
            <a:ext cx="6995160" cy="4507230"/>
          </a:xfrm>
        </p:spPr>
      </p:pic>
      <p:sp>
        <p:nvSpPr>
          <p:cNvPr id="5" name="Oval 4"/>
          <p:cNvSpPr/>
          <p:nvPr/>
        </p:nvSpPr>
        <p:spPr>
          <a:xfrm>
            <a:off x="3611880" y="2366010"/>
            <a:ext cx="600076" cy="342900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2188846" y="1251586"/>
            <a:ext cx="1560194" cy="1028700"/>
          </a:xfrm>
          <a:prstGeom prst="wedgeRoundRectCallout">
            <a:avLst>
              <a:gd name="adj1" fmla="val -43605"/>
              <a:gd name="adj2" fmla="val 7812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846" y="1508760"/>
            <a:ext cx="1423034" cy="5909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20" dirty="0">
                <a:solidFill>
                  <a:prstClr val="black"/>
                </a:solidFill>
                <a:latin typeface="Calibri" panose="020F0502020204030204"/>
              </a:rPr>
              <a:t>General</a:t>
            </a:r>
          </a:p>
          <a:p>
            <a:pPr>
              <a:defRPr/>
            </a:pPr>
            <a:r>
              <a:rPr lang="en-US" sz="1620" dirty="0">
                <a:solidFill>
                  <a:prstClr val="black"/>
                </a:solidFill>
                <a:latin typeface="Calibri" panose="020F0502020204030204"/>
              </a:rPr>
              <a:t>Competency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10824" y="2366009"/>
            <a:ext cx="5038892" cy="525781"/>
          </a:xfrm>
          <a:prstGeom prst="round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5004436" y="1219201"/>
            <a:ext cx="1985010" cy="872490"/>
          </a:xfrm>
          <a:prstGeom prst="wedgeRoundRectCallout">
            <a:avLst>
              <a:gd name="adj1" fmla="val -46197"/>
              <a:gd name="adj2" fmla="val 800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8726" y="1434466"/>
            <a:ext cx="1950720" cy="3416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20" dirty="0" err="1">
                <a:solidFill>
                  <a:prstClr val="black"/>
                </a:solidFill>
                <a:latin typeface="Calibri" panose="020F0502020204030204"/>
              </a:rPr>
              <a:t>Subcompetency</a:t>
            </a:r>
            <a:endParaRPr lang="en-US" sz="162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57576" y="3192781"/>
            <a:ext cx="7560944" cy="335661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 flipH="1">
            <a:off x="9751696" y="1407796"/>
            <a:ext cx="1985010" cy="872490"/>
          </a:xfrm>
          <a:prstGeom prst="wedgeRoundRectCallout">
            <a:avLst>
              <a:gd name="adj1" fmla="val -1273"/>
              <a:gd name="adj2" fmla="val 146898"/>
              <a:gd name="adj3" fmla="val 16667"/>
            </a:avLst>
          </a:prstGeom>
          <a:solidFill>
            <a:srgbClr val="FF2600">
              <a:alpha val="23922"/>
            </a:srgbClr>
          </a:solidFill>
          <a:ln w="50800">
            <a:solidFill>
              <a:srgbClr val="FF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51696" y="1407796"/>
            <a:ext cx="2280284" cy="8402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20">
                <a:solidFill>
                  <a:prstClr val="black"/>
                </a:solidFill>
                <a:latin typeface="Calibri" panose="020F0502020204030204"/>
              </a:rPr>
              <a:t>Developmental progression or set of MILESTONES</a:t>
            </a:r>
          </a:p>
        </p:txBody>
      </p:sp>
      <p:sp>
        <p:nvSpPr>
          <p:cNvPr id="15" name="Rounded Rectangular Callout 14"/>
          <p:cNvSpPr/>
          <p:nvPr/>
        </p:nvSpPr>
        <p:spPr>
          <a:xfrm flipH="1">
            <a:off x="10026016" y="4354831"/>
            <a:ext cx="1985010" cy="872490"/>
          </a:xfrm>
          <a:prstGeom prst="wedgeRoundRectCallout">
            <a:avLst>
              <a:gd name="adj1" fmla="val 73026"/>
              <a:gd name="adj2" fmla="val 1036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086726" y="3192781"/>
            <a:ext cx="1443990" cy="335661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81260" y="4461510"/>
            <a:ext cx="1950720" cy="3416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20" dirty="0">
                <a:solidFill>
                  <a:prstClr val="black"/>
                </a:solidFill>
                <a:latin typeface="Calibri" panose="020F0502020204030204"/>
              </a:rPr>
              <a:t>Milestone Level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646421" y="4871086"/>
            <a:ext cx="1443990" cy="821054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 flipH="1">
            <a:off x="2966086" y="3992881"/>
            <a:ext cx="1985010" cy="872490"/>
          </a:xfrm>
          <a:prstGeom prst="wedgeRoundRectCallout">
            <a:avLst>
              <a:gd name="adj1" fmla="val -82482"/>
              <a:gd name="adj2" fmla="val 1292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3230" y="4133851"/>
            <a:ext cx="1950720" cy="5909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20" dirty="0">
                <a:solidFill>
                  <a:prstClr val="black"/>
                </a:solidFill>
                <a:latin typeface="Calibri" panose="020F0502020204030204"/>
              </a:rPr>
              <a:t>Milestone Description</a:t>
            </a:r>
          </a:p>
        </p:txBody>
      </p:sp>
    </p:spTree>
    <p:extLst>
      <p:ext uri="{BB962C8B-B14F-4D97-AF65-F5344CB8AC3E}">
        <p14:creationId xmlns:p14="http://schemas.microsoft.com/office/powerpoint/2010/main" val="342899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181687" y="194750"/>
            <a:ext cx="11085489" cy="663379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Entrustment Mapped to Subcompetency</a:t>
            </a:r>
          </a:p>
        </p:txBody>
      </p:sp>
      <p:pic>
        <p:nvPicPr>
          <p:cNvPr id="48131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287" y="1041009"/>
            <a:ext cx="14123962" cy="5514535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42534" y="6555545"/>
            <a:ext cx="13026683" cy="723901"/>
          </a:xfrm>
          <a:prstGeom prst="rect">
            <a:avLst/>
          </a:prstGeom>
        </p:spPr>
        <p:txBody>
          <a:bodyPr lIns="82296" tIns="41148" rIns="82296" bIns="41148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>
                <a:solidFill>
                  <a:prstClr val="black"/>
                </a:solidFill>
              </a:rPr>
              <a:t>Achievement </a:t>
            </a:r>
            <a:r>
              <a:rPr lang="en-US" sz="2400" dirty="0" smtClean="0">
                <a:solidFill>
                  <a:prstClr val="black"/>
                </a:solidFill>
              </a:rPr>
              <a:t>entrustment </a:t>
            </a:r>
            <a:r>
              <a:rPr lang="en-US" sz="2400" dirty="0">
                <a:solidFill>
                  <a:prstClr val="black"/>
                </a:solidFill>
              </a:rPr>
              <a:t>will back fill to subcompetencies</a:t>
            </a:r>
          </a:p>
        </p:txBody>
      </p:sp>
    </p:spTree>
    <p:extLst>
      <p:ext uri="{BB962C8B-B14F-4D97-AF65-F5344CB8AC3E}">
        <p14:creationId xmlns:p14="http://schemas.microsoft.com/office/powerpoint/2010/main" val="191163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EPAs in Learning Plans?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EPAs describe performance of clinical </a:t>
            </a:r>
            <a:r>
              <a:rPr lang="en-US" sz="4400" dirty="0" smtClean="0"/>
              <a:t>activities.</a:t>
            </a:r>
            <a:endParaRPr lang="en-US" sz="4400" dirty="0"/>
          </a:p>
          <a:p>
            <a:r>
              <a:rPr lang="en-US" sz="4400" dirty="0"/>
              <a:t>Matches language used by some outside </a:t>
            </a:r>
            <a:r>
              <a:rPr lang="en-US" sz="4400" dirty="0" smtClean="0"/>
              <a:t>evaluators.</a:t>
            </a:r>
            <a:endParaRPr lang="en-US" sz="4400" dirty="0"/>
          </a:p>
          <a:p>
            <a:r>
              <a:rPr lang="en-US" sz="4400" dirty="0"/>
              <a:t>Matches language used by some learners as they plan for future </a:t>
            </a:r>
            <a:r>
              <a:rPr lang="en-US" sz="4400" dirty="0" smtClean="0"/>
              <a:t>practice.</a:t>
            </a:r>
            <a:endParaRPr lang="en-US" sz="4400" dirty="0"/>
          </a:p>
          <a:p>
            <a:r>
              <a:rPr lang="en-US" sz="4400" dirty="0"/>
              <a:t>Can be a useful bridge between the language of competency domains and activities </a:t>
            </a:r>
            <a:r>
              <a:rPr lang="en-US" sz="4400" dirty="0" smtClean="0"/>
              <a:t>performed.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85FF-C048-4108-85B2-DDCBAF7BDF7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0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Plan Development:</a:t>
            </a:r>
            <a:br>
              <a:rPr lang="en-US" dirty="0"/>
            </a:br>
            <a:r>
              <a:rPr lang="en-US" dirty="0"/>
              <a:t>Residents Requiring Remediation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2400300"/>
            <a:ext cx="12618720" cy="5012056"/>
          </a:xfrm>
        </p:spPr>
        <p:txBody>
          <a:bodyPr>
            <a:normAutofit/>
          </a:bodyPr>
          <a:lstStyle/>
          <a:p>
            <a:r>
              <a:rPr lang="en-US" sz="4000" dirty="0"/>
              <a:t>Residents struggling with a particular subcompetency frequently fail to recognize the necessity for competence in that specific skill.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You can now “reverse map” from that subcompetency to the EPAs they will be unable to perform due to that lack of competence.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85FF-C048-4108-85B2-DDCBAF7BDF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0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Plan Development:</a:t>
            </a:r>
            <a:br>
              <a:rPr lang="en-US" dirty="0"/>
            </a:br>
            <a:r>
              <a:rPr lang="en-US" dirty="0"/>
              <a:t>Residents Requiring Remediation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028826"/>
            <a:ext cx="13437154" cy="5144860"/>
          </a:xfrm>
        </p:spPr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/>
              <a:t>Preceptors - particularly non-academics – may be more likely to talk entrustment rather than </a:t>
            </a:r>
            <a:r>
              <a:rPr lang="en-US" sz="4000" dirty="0" smtClean="0"/>
              <a:t>competency.</a:t>
            </a:r>
            <a:endParaRPr lang="en-US" sz="4000" dirty="0"/>
          </a:p>
          <a:p>
            <a:pPr marL="548640" lvl="1" indent="0">
              <a:buNone/>
            </a:pPr>
            <a:r>
              <a:rPr lang="en-US" dirty="0"/>
              <a:t>(</a:t>
            </a:r>
            <a:r>
              <a:rPr lang="en-US" i="1" dirty="0"/>
              <a:t>e.g</a:t>
            </a:r>
            <a:r>
              <a:rPr lang="en-US" dirty="0"/>
              <a:t>. “they just can’t tell how sick a patient really is!”)</a:t>
            </a:r>
          </a:p>
          <a:p>
            <a:endParaRPr lang="en-US" sz="4000" dirty="0"/>
          </a:p>
          <a:p>
            <a:r>
              <a:rPr lang="en-US" sz="4000" dirty="0"/>
              <a:t>Translate that comment into subcompetency and milestone-based goals for the resident. </a:t>
            </a:r>
          </a:p>
          <a:p>
            <a:pPr marL="548640" lvl="1" indent="0">
              <a:buNone/>
            </a:pPr>
            <a:r>
              <a:rPr lang="en-US" dirty="0"/>
              <a:t>(For the above example:  EPAs #6 through #9 – depending on the diagnosis)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85FF-C048-4108-85B2-DDCBAF7BDF7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6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Plan Development:</a:t>
            </a:r>
            <a:br>
              <a:rPr lang="en-US" dirty="0"/>
            </a:br>
            <a:r>
              <a:rPr lang="en-US" dirty="0"/>
              <a:t>On-track and High-functioning 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Residents wishing to ensure they can fill a particular niche, or striving for excellence in a particular area can be directed to the relevant EPA(s).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Preparation for fellowship acceptance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Leadership careers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Future faculty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Advocacy</a:t>
            </a:r>
          </a:p>
          <a:p>
            <a:r>
              <a:rPr lang="en-US" dirty="0"/>
              <a:t>They can then use the higher level milestones in the associated sub-competencies as a roadmap for achieving their goal.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85FF-C048-4108-85B2-DDCBAF7BDF7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519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364</Words>
  <Application>Microsoft Office PowerPoint</Application>
  <PresentationFormat>Custom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Using EPAs to Develop Resident Learning Plans</vt:lpstr>
      <vt:lpstr>Goals</vt:lpstr>
      <vt:lpstr>What is an EPA?</vt:lpstr>
      <vt:lpstr>PowerPoint Presentation</vt:lpstr>
      <vt:lpstr>Entrustment Mapped to Subcompetency</vt:lpstr>
      <vt:lpstr>Why use EPAs in Learning Plans?</vt:lpstr>
      <vt:lpstr>Learning Plan Development: Residents Requiring Remediation</vt:lpstr>
      <vt:lpstr>Learning Plan Development: Residents Requiring Remediation (cont.)</vt:lpstr>
      <vt:lpstr>Learning Plan Development: On-track and High-functioning Residents</vt:lpstr>
    </vt:vector>
  </TitlesOfParts>
  <Company>OHSU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Garvin</dc:creator>
  <cp:lastModifiedBy>Vickie Greenwood</cp:lastModifiedBy>
  <cp:revision>30</cp:revision>
  <cp:lastPrinted>2015-08-10T14:11:23Z</cp:lastPrinted>
  <dcterms:created xsi:type="dcterms:W3CDTF">2017-01-31T21:42:12Z</dcterms:created>
  <dcterms:modified xsi:type="dcterms:W3CDTF">2017-04-03T15:25:53Z</dcterms:modified>
</cp:coreProperties>
</file>