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727" r:id="rId5"/>
    <p:sldMasterId id="2147483743" r:id="rId6"/>
    <p:sldMasterId id="2147483761" r:id="rId7"/>
    <p:sldMasterId id="2147483706" r:id="rId8"/>
    <p:sldMasterId id="2147483660" r:id="rId9"/>
    <p:sldMasterId id="2147483679" r:id="rId10"/>
    <p:sldMasterId id="2147483687" r:id="rId11"/>
  </p:sldMasterIdLst>
  <p:notesMasterIdLst>
    <p:notesMasterId r:id="rId57"/>
  </p:notesMasterIdLst>
  <p:sldIdLst>
    <p:sldId id="2147482951" r:id="rId12"/>
    <p:sldId id="2147482952" r:id="rId13"/>
    <p:sldId id="2147482943" r:id="rId14"/>
    <p:sldId id="2147482874" r:id="rId15"/>
    <p:sldId id="2147377222" r:id="rId16"/>
    <p:sldId id="2147482916" r:id="rId17"/>
    <p:sldId id="2147482919" r:id="rId18"/>
    <p:sldId id="2147482921" r:id="rId19"/>
    <p:sldId id="2147482924" r:id="rId20"/>
    <p:sldId id="532" r:id="rId21"/>
    <p:sldId id="2147482914" r:id="rId22"/>
    <p:sldId id="2147482933" r:id="rId23"/>
    <p:sldId id="2147482905" r:id="rId24"/>
    <p:sldId id="2147482926" r:id="rId25"/>
    <p:sldId id="2147482942" r:id="rId26"/>
    <p:sldId id="2147482968" r:id="rId27"/>
    <p:sldId id="257" r:id="rId28"/>
    <p:sldId id="2147482964" r:id="rId29"/>
    <p:sldId id="2147482965" r:id="rId30"/>
    <p:sldId id="266" r:id="rId31"/>
    <p:sldId id="2147482966" r:id="rId32"/>
    <p:sldId id="6164" r:id="rId33"/>
    <p:sldId id="6189" r:id="rId34"/>
    <p:sldId id="2147482960" r:id="rId35"/>
    <p:sldId id="2147482959" r:id="rId36"/>
    <p:sldId id="2147482958" r:id="rId37"/>
    <p:sldId id="2147482967" r:id="rId38"/>
    <p:sldId id="2147482957" r:id="rId39"/>
    <p:sldId id="2147482956" r:id="rId40"/>
    <p:sldId id="2147171356" r:id="rId41"/>
    <p:sldId id="2147482962" r:id="rId42"/>
    <p:sldId id="2147171341" r:id="rId43"/>
    <p:sldId id="2147482946" r:id="rId44"/>
    <p:sldId id="2147482947" r:id="rId45"/>
    <p:sldId id="258" r:id="rId46"/>
    <p:sldId id="259" r:id="rId47"/>
    <p:sldId id="260" r:id="rId48"/>
    <p:sldId id="261" r:id="rId49"/>
    <p:sldId id="262" r:id="rId50"/>
    <p:sldId id="263" r:id="rId51"/>
    <p:sldId id="2147482948" r:id="rId52"/>
    <p:sldId id="2147482949" r:id="rId53"/>
    <p:sldId id="256" r:id="rId54"/>
    <p:sldId id="2147482955" r:id="rId55"/>
    <p:sldId id="2147482969" r:id="rId56"/>
  </p:sldIdLst>
  <p:sldSz cx="12192000" cy="6858000"/>
  <p:notesSz cx="6858000" cy="9144000"/>
  <p:embeddedFontLst>
    <p:embeddedFont>
      <p:font typeface="Franklin Gothic Book" panose="020B0604020202020204" charset="0"/>
      <p:regular r:id="rId58"/>
      <p:italic r:id="rId59"/>
    </p:embeddedFont>
    <p:embeddedFont>
      <p:font typeface="Franklin Gothic Heavy" panose="020B0604020202020204" charset="0"/>
      <p:regular r:id="rId60"/>
      <p:italic r:id="rId61"/>
    </p:embeddedFont>
    <p:embeddedFont>
      <p:font typeface="Franklin Gothic Medium" panose="020B0603020102020204" pitchFamily="34" charset="0"/>
      <p:regular r:id="rId62"/>
      <p:italic r:id="rId63"/>
    </p:embeddedFont>
    <p:embeddedFont>
      <p:font typeface="Garamond" panose="020B0604020202020204" charset="0"/>
      <p:regular r:id="rId64"/>
      <p:bold r:id="rId65"/>
      <p:italic r:id="rId66"/>
    </p:embeddedFont>
    <p:embeddedFont>
      <p:font typeface="Lucida Handwriting" panose="020B0604020202020204" charset="0"/>
      <p:regular r:id="rId67"/>
    </p:embeddedFont>
    <p:embeddedFont>
      <p:font typeface="Montserrat" panose="020B0604020202020204" charset="0"/>
      <p:regular r:id="rId68"/>
      <p:bold r:id="rId69"/>
      <p:italic r:id="rId70"/>
      <p:boldItalic r:id="rId71"/>
    </p:embeddedFont>
    <p:embeddedFont>
      <p:font typeface="Montserrat SemiBold" panose="020B0604020202020204" charset="0"/>
      <p:bold r:id="rId72"/>
      <p:boldItalic r:id="rId73"/>
    </p:embeddedFont>
    <p:embeddedFont>
      <p:font typeface="Museo Sans 300" panose="02000000000000000000" charset="0"/>
      <p:regular r:id="rId74"/>
      <p:italic r:id="rId75"/>
    </p:embeddedFont>
    <p:embeddedFont>
      <p:font typeface="Roboto" panose="020B0604020202020204" charset="0"/>
      <p:regular r:id="rId76"/>
      <p:bold r:id="rId77"/>
      <p:italic r:id="rId78"/>
      <p:boldItalic r:id="rId79"/>
    </p:embeddedFont>
    <p:embeddedFont>
      <p:font typeface="Roboto Bold" panose="020B0604020202020204" charset="0"/>
      <p:regular r:id="rId80"/>
      <p:bold r:id="rId81"/>
    </p:embeddedFont>
    <p:embeddedFont>
      <p:font typeface="Segoe UI" panose="020B0502040204020203" pitchFamily="34" charset="0"/>
      <p:regular r:id="rId82"/>
      <p:bold r:id="rId83"/>
      <p:italic r:id="rId84"/>
      <p:boldItalic r:id="rId85"/>
    </p:embeddedFont>
    <p:embeddedFont>
      <p:font typeface="Tahoma" panose="020B0604030504040204" pitchFamily="34" charset="0"/>
      <p:regular r:id="rId86"/>
      <p:bold r:id="rId87"/>
    </p:embeddedFont>
    <p:embeddedFont>
      <p:font typeface="Work Sans" panose="020B0604020202020204" charset="0"/>
      <p:regular r:id="rId88"/>
      <p:bold r:id="rId89"/>
      <p:italic r:id="rId90"/>
      <p:boldItalic r:id="rId91"/>
    </p:embeddedFont>
    <p:embeddedFont>
      <p:font typeface="Work Sans Black" panose="020B0604020202020204" charset="0"/>
      <p:bold r:id="rId92"/>
      <p:italic r:id="rId93"/>
      <p:boldItalic r:id="rId94"/>
    </p:embeddedFont>
    <p:embeddedFont>
      <p:font typeface="Work Sans Light" panose="020B0604020202020204" charset="0"/>
      <p:regular r:id="rId95"/>
      <p:italic r:id="rId9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3759"/>
    <a:srgbClr val="00B2CA"/>
    <a:srgbClr val="78C691"/>
    <a:srgbClr val="EA6725"/>
    <a:srgbClr val="0F0F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5C78D5-0387-918E-2945-06865231B46F}" v="142" dt="2026-08-17T14:19:54.909"/>
    <p1510:client id="{9EB0C269-368C-2D4C-ACA7-9623F3CD891D}" v="2" dt="2026-08-17T12:45:08.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font" Target="fonts/font6.fntdata"/><Relationship Id="rId68" Type="http://schemas.openxmlformats.org/officeDocument/2006/relationships/font" Target="fonts/font11.fntdata"/><Relationship Id="rId84" Type="http://schemas.openxmlformats.org/officeDocument/2006/relationships/font" Target="fonts/font27.fntdata"/><Relationship Id="rId89" Type="http://schemas.openxmlformats.org/officeDocument/2006/relationships/font" Target="fonts/font32.fntdata"/><Relationship Id="rId16" Type="http://schemas.openxmlformats.org/officeDocument/2006/relationships/slide" Target="slides/slide5.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font" Target="fonts/font1.fntdata"/><Relationship Id="rId74" Type="http://schemas.openxmlformats.org/officeDocument/2006/relationships/font" Target="fonts/font17.fntdata"/><Relationship Id="rId79" Type="http://schemas.openxmlformats.org/officeDocument/2006/relationships/font" Target="fonts/font22.fntdata"/><Relationship Id="rId102" Type="http://schemas.microsoft.com/office/2015/10/relationships/revisionInfo" Target="revisionInfo.xml"/><Relationship Id="rId5" Type="http://schemas.openxmlformats.org/officeDocument/2006/relationships/slideMaster" Target="slideMasters/slideMaster2.xml"/><Relationship Id="rId90" Type="http://schemas.openxmlformats.org/officeDocument/2006/relationships/font" Target="fonts/font33.fntdata"/><Relationship Id="rId95" Type="http://schemas.openxmlformats.org/officeDocument/2006/relationships/font" Target="fonts/font38.fntdata"/><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font" Target="fonts/font7.fntdata"/><Relationship Id="rId69" Type="http://schemas.openxmlformats.org/officeDocument/2006/relationships/font" Target="fonts/font12.fntdata"/><Relationship Id="rId80" Type="http://schemas.openxmlformats.org/officeDocument/2006/relationships/font" Target="fonts/font23.fntdata"/><Relationship Id="rId85" Type="http://schemas.openxmlformats.org/officeDocument/2006/relationships/font" Target="fonts/font28.fntdata"/><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font" Target="fonts/font18.fntdata"/><Relationship Id="rId83" Type="http://schemas.openxmlformats.org/officeDocument/2006/relationships/font" Target="fonts/font26.fntdata"/><Relationship Id="rId88" Type="http://schemas.openxmlformats.org/officeDocument/2006/relationships/font" Target="fonts/font31.fntdata"/><Relationship Id="rId91" Type="http://schemas.openxmlformats.org/officeDocument/2006/relationships/font" Target="fonts/font34.fntdata"/><Relationship Id="rId96" Type="http://schemas.openxmlformats.org/officeDocument/2006/relationships/font" Target="fonts/font39.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notesMaster" Target="notesMasters/notesMaster1.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font" Target="fonts/font16.fntdata"/><Relationship Id="rId78" Type="http://schemas.openxmlformats.org/officeDocument/2006/relationships/font" Target="fonts/font21.fntdata"/><Relationship Id="rId81" Type="http://schemas.openxmlformats.org/officeDocument/2006/relationships/font" Target="fonts/font24.fntdata"/><Relationship Id="rId86" Type="http://schemas.openxmlformats.org/officeDocument/2006/relationships/font" Target="fonts/font29.fntdata"/><Relationship Id="rId94" Type="http://schemas.openxmlformats.org/officeDocument/2006/relationships/font" Target="fonts/font37.fntdata"/><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font" Target="fonts/font19.fntdata"/><Relationship Id="rId97"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font" Target="fonts/font14.fntdata"/><Relationship Id="rId92" Type="http://schemas.openxmlformats.org/officeDocument/2006/relationships/font" Target="fonts/font35.fntdata"/><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font" Target="fonts/font9.fntdata"/><Relationship Id="rId87" Type="http://schemas.openxmlformats.org/officeDocument/2006/relationships/font" Target="fonts/font30.fntdata"/><Relationship Id="rId61" Type="http://schemas.openxmlformats.org/officeDocument/2006/relationships/font" Target="fonts/font4.fntdata"/><Relationship Id="rId82" Type="http://schemas.openxmlformats.org/officeDocument/2006/relationships/font" Target="fonts/font25.fntdata"/><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font" Target="fonts/font20.fntdata"/><Relationship Id="rId100"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font" Target="fonts/font15.fntdata"/><Relationship Id="rId93" Type="http://schemas.openxmlformats.org/officeDocument/2006/relationships/font" Target="fonts/font36.fntdata"/><Relationship Id="rId98"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Blake" userId="S::lblake@aafp.org::a6022a05-d092-43a9-a5ad-51e1d93bc56a" providerId="AD" clId="Web-{9EB0C269-368C-2D4C-ACA7-9623F3CD891D}"/>
    <pc:docChg chg="addSld delSld">
      <pc:chgData name="Lindsay Blake" userId="S::lblake@aafp.org::a6022a05-d092-43a9-a5ad-51e1d93bc56a" providerId="AD" clId="Web-{9EB0C269-368C-2D4C-ACA7-9623F3CD891D}" dt="2026-08-17T12:45:08.618" v="1"/>
      <pc:docMkLst>
        <pc:docMk/>
      </pc:docMkLst>
      <pc:sldChg chg="del">
        <pc:chgData name="Lindsay Blake" userId="S::lblake@aafp.org::a6022a05-d092-43a9-a5ad-51e1d93bc56a" providerId="AD" clId="Web-{9EB0C269-368C-2D4C-ACA7-9623F3CD891D}" dt="2026-08-17T12:45:08.618" v="1"/>
        <pc:sldMkLst>
          <pc:docMk/>
          <pc:sldMk cId="2516236914" sldId="280"/>
        </pc:sldMkLst>
      </pc:sldChg>
      <pc:sldChg chg="add">
        <pc:chgData name="Lindsay Blake" userId="S::lblake@aafp.org::a6022a05-d092-43a9-a5ad-51e1d93bc56a" providerId="AD" clId="Web-{9EB0C269-368C-2D4C-ACA7-9623F3CD891D}" dt="2026-08-17T12:44:35.821" v="0"/>
        <pc:sldMkLst>
          <pc:docMk/>
          <pc:sldMk cId="4138772107" sldId="2147482968"/>
        </pc:sldMkLst>
      </pc:sldChg>
    </pc:docChg>
  </pc:docChgLst>
  <pc:docChgLst>
    <pc:chgData name="Lisa Ochs" userId="S::lochs@aafp.org::cea7acd3-514e-495f-8d09-2bcf6907b9fc" providerId="AD" clId="Web-{D744ED18-2763-65F1-E099-C970EC449D96}"/>
    <pc:docChg chg="modSld">
      <pc:chgData name="Lisa Ochs" userId="S::lochs@aafp.org::cea7acd3-514e-495f-8d09-2bcf6907b9fc" providerId="AD" clId="Web-{D744ED18-2763-65F1-E099-C970EC449D96}" dt="2026-08-14T18:38:58.153" v="6" actId="20577"/>
      <pc:docMkLst>
        <pc:docMk/>
      </pc:docMkLst>
      <pc:sldChg chg="modSp">
        <pc:chgData name="Lisa Ochs" userId="S::lochs@aafp.org::cea7acd3-514e-495f-8d09-2bcf6907b9fc" providerId="AD" clId="Web-{D744ED18-2763-65F1-E099-C970EC449D96}" dt="2026-08-14T18:38:58.153" v="6" actId="20577"/>
        <pc:sldMkLst>
          <pc:docMk/>
          <pc:sldMk cId="3634604923" sldId="2147482943"/>
        </pc:sldMkLst>
        <pc:spChg chg="mod">
          <ac:chgData name="Lisa Ochs" userId="S::lochs@aafp.org::cea7acd3-514e-495f-8d09-2bcf6907b9fc" providerId="AD" clId="Web-{D744ED18-2763-65F1-E099-C970EC449D96}" dt="2026-08-14T18:38:58.153" v="6" actId="20577"/>
          <ac:spMkLst>
            <pc:docMk/>
            <pc:sldMk cId="3634604923" sldId="2147482943"/>
            <ac:spMk id="3" creationId="{AA910CC6-B7FD-3A4B-30B7-0279627CEB4E}"/>
          </ac:spMkLst>
        </pc:spChg>
      </pc:sldChg>
    </pc:docChg>
  </pc:docChgLst>
  <pc:docChgLst>
    <pc:chgData name="Lisa Ochs" userId="S::lochs@aafp.org::cea7acd3-514e-495f-8d09-2bcf6907b9fc" providerId="AD" clId="Web-{12D636D4-8F76-0032-DA79-DFF50021AA59}"/>
    <pc:docChg chg="modSld">
      <pc:chgData name="Lisa Ochs" userId="S::lochs@aafp.org::cea7acd3-514e-495f-8d09-2bcf6907b9fc" providerId="AD" clId="Web-{12D636D4-8F76-0032-DA79-DFF50021AA59}" dt="2026-08-14T18:11:51.992" v="10"/>
      <pc:docMkLst>
        <pc:docMk/>
      </pc:docMkLst>
      <pc:sldChg chg="modSp mod modClrScheme chgLayout">
        <pc:chgData name="Lisa Ochs" userId="S::lochs@aafp.org::cea7acd3-514e-495f-8d09-2bcf6907b9fc" providerId="AD" clId="Web-{12D636D4-8F76-0032-DA79-DFF50021AA59}" dt="2026-08-14T18:09:29.993" v="3"/>
        <pc:sldMkLst>
          <pc:docMk/>
          <pc:sldMk cId="3781061072" sldId="6164"/>
        </pc:sldMkLst>
        <pc:spChg chg="mod ord">
          <ac:chgData name="Lisa Ochs" userId="S::lochs@aafp.org::cea7acd3-514e-495f-8d09-2bcf6907b9fc" providerId="AD" clId="Web-{12D636D4-8F76-0032-DA79-DFF50021AA59}" dt="2026-08-14T18:09:29.993" v="3"/>
          <ac:spMkLst>
            <pc:docMk/>
            <pc:sldMk cId="3781061072" sldId="6164"/>
            <ac:spMk id="3" creationId="{CAB38902-29DA-05A2-88A6-B8A1A47104BF}"/>
          </ac:spMkLst>
        </pc:spChg>
      </pc:sldChg>
      <pc:sldChg chg="modSp mod modClrScheme chgLayout">
        <pc:chgData name="Lisa Ochs" userId="S::lochs@aafp.org::cea7acd3-514e-495f-8d09-2bcf6907b9fc" providerId="AD" clId="Web-{12D636D4-8F76-0032-DA79-DFF50021AA59}" dt="2026-08-14T18:11:43.618" v="9"/>
        <pc:sldMkLst>
          <pc:docMk/>
          <pc:sldMk cId="3476145758" sldId="2147171356"/>
        </pc:sldMkLst>
        <pc:spChg chg="mod ord">
          <ac:chgData name="Lisa Ochs" userId="S::lochs@aafp.org::cea7acd3-514e-495f-8d09-2bcf6907b9fc" providerId="AD" clId="Web-{12D636D4-8F76-0032-DA79-DFF50021AA59}" dt="2026-08-14T18:11:43.618" v="9"/>
          <ac:spMkLst>
            <pc:docMk/>
            <pc:sldMk cId="3476145758" sldId="2147171356"/>
            <ac:spMk id="2" creationId="{1B3072BE-17DE-7FAD-4F79-751615E658B3}"/>
          </ac:spMkLst>
        </pc:spChg>
        <pc:spChg chg="mod ord">
          <ac:chgData name="Lisa Ochs" userId="S::lochs@aafp.org::cea7acd3-514e-495f-8d09-2bcf6907b9fc" providerId="AD" clId="Web-{12D636D4-8F76-0032-DA79-DFF50021AA59}" dt="2026-08-14T18:11:43.618" v="9"/>
          <ac:spMkLst>
            <pc:docMk/>
            <pc:sldMk cId="3476145758" sldId="2147171356"/>
            <ac:spMk id="3" creationId="{5A1DA4E5-17B0-AB7B-640D-709D744B219F}"/>
          </ac:spMkLst>
        </pc:spChg>
      </pc:sldChg>
    </pc:docChg>
  </pc:docChgLst>
  <pc:docChgLst>
    <pc:chgData name="Lisa Ochs" userId="cea7acd3-514e-495f-8d09-2bcf6907b9fc" providerId="ADAL" clId="{DAB0A014-2562-44A8-8D02-590B65D51C92}"/>
    <pc:docChg chg="custSel addSld delSld modSld">
      <pc:chgData name="Lisa Ochs" userId="cea7acd3-514e-495f-8d09-2bcf6907b9fc" providerId="ADAL" clId="{DAB0A014-2562-44A8-8D02-590B65D51C92}" dt="2026-08-14T18:16:40.107" v="5" actId="14100"/>
      <pc:docMkLst>
        <pc:docMk/>
      </pc:docMkLst>
      <pc:sldChg chg="modSp mod">
        <pc:chgData name="Lisa Ochs" userId="cea7acd3-514e-495f-8d09-2bcf6907b9fc" providerId="ADAL" clId="{DAB0A014-2562-44A8-8D02-590B65D51C92}" dt="2026-08-14T18:16:40.107" v="5" actId="14100"/>
        <pc:sldMkLst>
          <pc:docMk/>
          <pc:sldMk cId="3476145758" sldId="2147171356"/>
        </pc:sldMkLst>
        <pc:picChg chg="mod">
          <ac:chgData name="Lisa Ochs" userId="cea7acd3-514e-495f-8d09-2bcf6907b9fc" providerId="ADAL" clId="{DAB0A014-2562-44A8-8D02-590B65D51C92}" dt="2026-08-14T18:16:40.107" v="5" actId="14100"/>
          <ac:picMkLst>
            <pc:docMk/>
            <pc:sldMk cId="3476145758" sldId="2147171356"/>
            <ac:picMk id="5" creationId="{836B44A5-750C-4081-BFB7-615710CC4D7C}"/>
          </ac:picMkLst>
        </pc:picChg>
      </pc:sldChg>
      <pc:sldMasterChg chg="delSldLayout">
        <pc:chgData name="Lisa Ochs" userId="cea7acd3-514e-495f-8d09-2bcf6907b9fc" providerId="ADAL" clId="{DAB0A014-2562-44A8-8D02-590B65D51C92}" dt="2026-08-14T18:15:11.763" v="4" actId="47"/>
        <pc:sldMasterMkLst>
          <pc:docMk/>
          <pc:sldMasterMk cId="998242309" sldId="2147483761"/>
        </pc:sldMasterMkLst>
      </pc:sldMasterChg>
    </pc:docChg>
  </pc:docChgLst>
  <pc:docChgLst>
    <pc:chgData name="Lindsay Blake" userId="S::lblake@aafp.org::a6022a05-d092-43a9-a5ad-51e1d93bc56a" providerId="AD" clId="Web-{A1D4C467-664B-CD0F-F604-AD3220A75A63}"/>
    <pc:docChg chg="addSld delSld sldOrd addMainMaster modMainMaster">
      <pc:chgData name="Lindsay Blake" userId="S::lblake@aafp.org::a6022a05-d092-43a9-a5ad-51e1d93bc56a" providerId="AD" clId="Web-{A1D4C467-664B-CD0F-F604-AD3220A75A63}" dt="2026-08-14T18:29:45.910" v="62"/>
      <pc:docMkLst>
        <pc:docMk/>
      </pc:docMkLst>
      <pc:sldChg chg="add del ord">
        <pc:chgData name="Lindsay Blake" userId="S::lblake@aafp.org::a6022a05-d092-43a9-a5ad-51e1d93bc56a" providerId="AD" clId="Web-{A1D4C467-664B-CD0F-F604-AD3220A75A63}" dt="2026-08-14T18:28:53.160" v="54"/>
        <pc:sldMkLst>
          <pc:docMk/>
          <pc:sldMk cId="2173247088" sldId="266"/>
        </pc:sldMkLst>
      </pc:sldChg>
      <pc:sldChg chg="add del ord">
        <pc:chgData name="Lindsay Blake" userId="S::lblake@aafp.org::a6022a05-d092-43a9-a5ad-51e1d93bc56a" providerId="AD" clId="Web-{A1D4C467-664B-CD0F-F604-AD3220A75A63}" dt="2026-08-14T18:28:48.113" v="53"/>
        <pc:sldMkLst>
          <pc:docMk/>
          <pc:sldMk cId="3781061072" sldId="6164"/>
        </pc:sldMkLst>
      </pc:sldChg>
      <pc:sldChg chg="add">
        <pc:chgData name="Lindsay Blake" userId="S::lblake@aafp.org::a6022a05-d092-43a9-a5ad-51e1d93bc56a" providerId="AD" clId="Web-{A1D4C467-664B-CD0F-F604-AD3220A75A63}" dt="2026-08-14T18:22:16.148" v="2"/>
        <pc:sldMkLst>
          <pc:docMk/>
          <pc:sldMk cId="2786813269" sldId="2147482956"/>
        </pc:sldMkLst>
      </pc:sldChg>
      <pc:sldChg chg="add">
        <pc:chgData name="Lindsay Blake" userId="S::lblake@aafp.org::a6022a05-d092-43a9-a5ad-51e1d93bc56a" providerId="AD" clId="Web-{A1D4C467-664B-CD0F-F604-AD3220A75A63}" dt="2026-08-14T18:22:36.491" v="6"/>
        <pc:sldMkLst>
          <pc:docMk/>
          <pc:sldMk cId="2265415120" sldId="2147482957"/>
        </pc:sldMkLst>
      </pc:sldChg>
      <pc:sldChg chg="add">
        <pc:chgData name="Lindsay Blake" userId="S::lblake@aafp.org::a6022a05-d092-43a9-a5ad-51e1d93bc56a" providerId="AD" clId="Web-{A1D4C467-664B-CD0F-F604-AD3220A75A63}" dt="2026-08-14T18:23:48.631" v="10"/>
        <pc:sldMkLst>
          <pc:docMk/>
          <pc:sldMk cId="4091399066" sldId="2147482958"/>
        </pc:sldMkLst>
      </pc:sldChg>
      <pc:sldChg chg="add">
        <pc:chgData name="Lindsay Blake" userId="S::lblake@aafp.org::a6022a05-d092-43a9-a5ad-51e1d93bc56a" providerId="AD" clId="Web-{A1D4C467-664B-CD0F-F604-AD3220A75A63}" dt="2026-08-14T18:24:07.287" v="14"/>
        <pc:sldMkLst>
          <pc:docMk/>
          <pc:sldMk cId="3915763933" sldId="2147482959"/>
        </pc:sldMkLst>
      </pc:sldChg>
      <pc:sldChg chg="add">
        <pc:chgData name="Lindsay Blake" userId="S::lblake@aafp.org::a6022a05-d092-43a9-a5ad-51e1d93bc56a" providerId="AD" clId="Web-{A1D4C467-664B-CD0F-F604-AD3220A75A63}" dt="2026-08-14T18:24:29.459" v="18"/>
        <pc:sldMkLst>
          <pc:docMk/>
          <pc:sldMk cId="3621159134" sldId="2147482960"/>
        </pc:sldMkLst>
      </pc:sldChg>
      <pc:sldChg chg="add">
        <pc:chgData name="Lindsay Blake" userId="S::lblake@aafp.org::a6022a05-d092-43a9-a5ad-51e1d93bc56a" providerId="AD" clId="Web-{A1D4C467-664B-CD0F-F604-AD3220A75A63}" dt="2026-08-14T18:25:09.927" v="23"/>
        <pc:sldMkLst>
          <pc:docMk/>
          <pc:sldMk cId="2890602505" sldId="2147482962"/>
        </pc:sldMkLst>
      </pc:sldChg>
      <pc:sldChg chg="add">
        <pc:chgData name="Lindsay Blake" userId="S::lblake@aafp.org::a6022a05-d092-43a9-a5ad-51e1d93bc56a" providerId="AD" clId="Web-{A1D4C467-664B-CD0F-F604-AD3220A75A63}" dt="2026-08-14T18:26:45.052" v="39"/>
        <pc:sldMkLst>
          <pc:docMk/>
          <pc:sldMk cId="3767722637" sldId="2147482964"/>
        </pc:sldMkLst>
      </pc:sldChg>
      <pc:sldChg chg="add">
        <pc:chgData name="Lindsay Blake" userId="S::lblake@aafp.org::a6022a05-d092-43a9-a5ad-51e1d93bc56a" providerId="AD" clId="Web-{A1D4C467-664B-CD0F-F604-AD3220A75A63}" dt="2026-08-14T18:27:01.020" v="43"/>
        <pc:sldMkLst>
          <pc:docMk/>
          <pc:sldMk cId="3014468470" sldId="2147482965"/>
        </pc:sldMkLst>
      </pc:sldChg>
      <pc:sldChg chg="add ord">
        <pc:chgData name="Lindsay Blake" userId="S::lblake@aafp.org::a6022a05-d092-43a9-a5ad-51e1d93bc56a" providerId="AD" clId="Web-{A1D4C467-664B-CD0F-F604-AD3220A75A63}" dt="2026-08-14T18:29:08.082" v="57"/>
        <pc:sldMkLst>
          <pc:docMk/>
          <pc:sldMk cId="683350173" sldId="2147482966"/>
        </pc:sldMkLst>
      </pc:sldChg>
      <pc:sldChg chg="add">
        <pc:chgData name="Lindsay Blake" userId="S::lblake@aafp.org::a6022a05-d092-43a9-a5ad-51e1d93bc56a" providerId="AD" clId="Web-{A1D4C467-664B-CD0F-F604-AD3220A75A63}" dt="2026-08-14T18:29:43.066" v="61"/>
        <pc:sldMkLst>
          <pc:docMk/>
          <pc:sldMk cId="3973166820" sldId="2147482967"/>
        </pc:sldMkLst>
      </pc:sldChg>
      <pc:sldMasterChg chg="modSldLayout">
        <pc:chgData name="Lindsay Blake" userId="S::lblake@aafp.org::a6022a05-d092-43a9-a5ad-51e1d93bc56a" providerId="AD" clId="Web-{A1D4C467-664B-CD0F-F604-AD3220A75A63}" dt="2026-08-14T18:27:01.020" v="43"/>
        <pc:sldMasterMkLst>
          <pc:docMk/>
          <pc:sldMasterMk cId="1665970822" sldId="2147483648"/>
        </pc:sldMasterMkLst>
        <pc:sldLayoutChg chg="replId">
          <pc:chgData name="Lindsay Blake" userId="S::lblake@aafp.org::a6022a05-d092-43a9-a5ad-51e1d93bc56a" providerId="AD" clId="Web-{A1D4C467-664B-CD0F-F604-AD3220A75A63}" dt="2026-08-14T18:22:36.491" v="6"/>
          <pc:sldLayoutMkLst>
            <pc:docMk/>
            <pc:sldMasterMk cId="1665970822" sldId="2147483648"/>
            <pc:sldLayoutMk cId="4290250775" sldId="2147483722"/>
          </pc:sldLayoutMkLst>
        </pc:sldLayoutChg>
        <pc:sldLayoutChg chg="replId">
          <pc:chgData name="Lindsay Blake" userId="S::lblake@aafp.org::a6022a05-d092-43a9-a5ad-51e1d93bc56a" providerId="AD" clId="Web-{A1D4C467-664B-CD0F-F604-AD3220A75A63}" dt="2026-08-14T18:22:36.491" v="6"/>
          <pc:sldLayoutMkLst>
            <pc:docMk/>
            <pc:sldMasterMk cId="1665970822" sldId="2147483648"/>
            <pc:sldLayoutMk cId="2466420365" sldId="2147483723"/>
          </pc:sldLayoutMkLst>
        </pc:sldLayoutChg>
        <pc:sldLayoutChg chg="replId">
          <pc:chgData name="Lindsay Blake" userId="S::lblake@aafp.org::a6022a05-d092-43a9-a5ad-51e1d93bc56a" providerId="AD" clId="Web-{A1D4C467-664B-CD0F-F604-AD3220A75A63}" dt="2026-08-14T18:22:36.491" v="6"/>
          <pc:sldLayoutMkLst>
            <pc:docMk/>
            <pc:sldMasterMk cId="1665970822" sldId="2147483648"/>
            <pc:sldLayoutMk cId="1465237443" sldId="2147483724"/>
          </pc:sldLayoutMkLst>
        </pc:sldLayoutChg>
        <pc:sldLayoutChg chg="replId">
          <pc:chgData name="Lindsay Blake" userId="S::lblake@aafp.org::a6022a05-d092-43a9-a5ad-51e1d93bc56a" providerId="AD" clId="Web-{A1D4C467-664B-CD0F-F604-AD3220A75A63}" dt="2026-08-14T18:22:36.491" v="6"/>
          <pc:sldLayoutMkLst>
            <pc:docMk/>
            <pc:sldMasterMk cId="1665970822" sldId="2147483648"/>
            <pc:sldLayoutMk cId="3382735603" sldId="2147483725"/>
          </pc:sldLayoutMkLst>
        </pc:sldLayoutChg>
        <pc:sldLayoutChg chg="replId">
          <pc:chgData name="Lindsay Blake" userId="S::lblake@aafp.org::a6022a05-d092-43a9-a5ad-51e1d93bc56a" providerId="AD" clId="Web-{A1D4C467-664B-CD0F-F604-AD3220A75A63}" dt="2026-08-14T18:22:36.491" v="6"/>
          <pc:sldLayoutMkLst>
            <pc:docMk/>
            <pc:sldMasterMk cId="1665970822" sldId="2147483648"/>
            <pc:sldLayoutMk cId="160227966" sldId="2147483726"/>
          </pc:sldLayoutMkLst>
        </pc:sldLayoutChg>
        <pc:sldLayoutChg chg="replId">
          <pc:chgData name="Lindsay Blake" userId="S::lblake@aafp.org::a6022a05-d092-43a9-a5ad-51e1d93bc56a" providerId="AD" clId="Web-{A1D4C467-664B-CD0F-F604-AD3220A75A63}" dt="2026-08-14T18:22:36.491" v="6"/>
          <pc:sldLayoutMkLst>
            <pc:docMk/>
            <pc:sldMasterMk cId="1665970822" sldId="2147483648"/>
            <pc:sldLayoutMk cId="1488965917" sldId="2147483735"/>
          </pc:sldLayoutMkLst>
        </pc:sldLayoutChg>
        <pc:sldLayoutChg chg="replId">
          <pc:chgData name="Lindsay Blake" userId="S::lblake@aafp.org::a6022a05-d092-43a9-a5ad-51e1d93bc56a" providerId="AD" clId="Web-{A1D4C467-664B-CD0F-F604-AD3220A75A63}" dt="2026-08-14T18:22:36.491" v="6"/>
          <pc:sldLayoutMkLst>
            <pc:docMk/>
            <pc:sldMasterMk cId="1665970822" sldId="2147483648"/>
            <pc:sldLayoutMk cId="1145832044" sldId="2147483736"/>
          </pc:sldLayoutMkLst>
        </pc:sldLayoutChg>
        <pc:sldLayoutChg chg="replId">
          <pc:chgData name="Lindsay Blake" userId="S::lblake@aafp.org::a6022a05-d092-43a9-a5ad-51e1d93bc56a" providerId="AD" clId="Web-{A1D4C467-664B-CD0F-F604-AD3220A75A63}" dt="2026-08-14T18:22:36.491" v="6"/>
          <pc:sldLayoutMkLst>
            <pc:docMk/>
            <pc:sldMasterMk cId="1665970822" sldId="2147483648"/>
            <pc:sldLayoutMk cId="2342785468" sldId="2147483737"/>
          </pc:sldLayoutMkLst>
        </pc:sldLayoutChg>
        <pc:sldLayoutChg chg="replId">
          <pc:chgData name="Lindsay Blake" userId="S::lblake@aafp.org::a6022a05-d092-43a9-a5ad-51e1d93bc56a" providerId="AD" clId="Web-{A1D4C467-664B-CD0F-F604-AD3220A75A63}" dt="2026-08-14T18:22:36.491" v="6"/>
          <pc:sldLayoutMkLst>
            <pc:docMk/>
            <pc:sldMasterMk cId="1665970822" sldId="2147483648"/>
            <pc:sldLayoutMk cId="1723906268" sldId="2147483738"/>
          </pc:sldLayoutMkLst>
        </pc:sldLayoutChg>
        <pc:sldLayoutChg chg="replId">
          <pc:chgData name="Lindsay Blake" userId="S::lblake@aafp.org::a6022a05-d092-43a9-a5ad-51e1d93bc56a" providerId="AD" clId="Web-{A1D4C467-664B-CD0F-F604-AD3220A75A63}" dt="2026-08-14T18:22:36.491" v="6"/>
          <pc:sldLayoutMkLst>
            <pc:docMk/>
            <pc:sldMasterMk cId="1665970822" sldId="2147483648"/>
            <pc:sldLayoutMk cId="1541715405" sldId="2147483739"/>
          </pc:sldLayoutMkLst>
        </pc:sldLayoutChg>
        <pc:sldLayoutChg chg="replId">
          <pc:chgData name="Lindsay Blake" userId="S::lblake@aafp.org::a6022a05-d092-43a9-a5ad-51e1d93bc56a" providerId="AD" clId="Web-{A1D4C467-664B-CD0F-F604-AD3220A75A63}" dt="2026-08-14T18:27:01.020" v="43"/>
          <pc:sldLayoutMkLst>
            <pc:docMk/>
            <pc:sldMasterMk cId="1665970822" sldId="2147483648"/>
            <pc:sldLayoutMk cId="2134082746" sldId="2147483741"/>
          </pc:sldLayoutMkLst>
        </pc:sldLayoutChg>
        <pc:sldLayoutChg chg="replId">
          <pc:chgData name="Lindsay Blake" userId="S::lblake@aafp.org::a6022a05-d092-43a9-a5ad-51e1d93bc56a" providerId="AD" clId="Web-{A1D4C467-664B-CD0F-F604-AD3220A75A63}" dt="2026-08-14T18:27:01.020" v="43"/>
          <pc:sldLayoutMkLst>
            <pc:docMk/>
            <pc:sldMasterMk cId="1665970822" sldId="2147483648"/>
            <pc:sldLayoutMk cId="1023508891" sldId="2147483742"/>
          </pc:sldLayoutMkLst>
        </pc:sldLayoutChg>
      </pc:sldMasterChg>
      <pc:sldMasterChg chg="add addSldLayout modSldLayout">
        <pc:chgData name="Lindsay Blake" userId="S::lblake@aafp.org::a6022a05-d092-43a9-a5ad-51e1d93bc56a" providerId="AD" clId="Web-{A1D4C467-664B-CD0F-F604-AD3220A75A63}" dt="2026-08-14T18:22:36.491" v="6"/>
        <pc:sldMasterMkLst>
          <pc:docMk/>
          <pc:sldMasterMk cId="2142017934" sldId="2147483660"/>
        </pc:sldMasterMkLst>
        <pc:sldLayoutChg chg="add mod">
          <pc:chgData name="Lindsay Blake" userId="S::lblake@aafp.org::a6022a05-d092-43a9-a5ad-51e1d93bc56a" providerId="AD" clId="Web-{A1D4C467-664B-CD0F-F604-AD3220A75A63}" dt="2026-08-14T18:22:36.491" v="6"/>
          <pc:sldLayoutMkLst>
            <pc:docMk/>
            <pc:sldMasterMk cId="2142017934" sldId="2147483660"/>
            <pc:sldLayoutMk cId="4288534621" sldId="2147483661"/>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1906661901" sldId="2147483662"/>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3499362426" sldId="2147483663"/>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1092829664" sldId="2147483664"/>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4016680552" sldId="2147483665"/>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976667818" sldId="2147483666"/>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2352302368" sldId="2147483667"/>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1423136127" sldId="2147483668"/>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3435592427" sldId="2147483669"/>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1064519849" sldId="2147483670"/>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1191861384" sldId="2147483671"/>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1732175255" sldId="2147483672"/>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2954510481" sldId="2147483673"/>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876139433" sldId="2147483674"/>
          </pc:sldLayoutMkLst>
        </pc:sldLayoutChg>
        <pc:sldLayoutChg chg="add">
          <pc:chgData name="Lindsay Blake" userId="S::lblake@aafp.org::a6022a05-d092-43a9-a5ad-51e1d93bc56a" providerId="AD" clId="Web-{A1D4C467-664B-CD0F-F604-AD3220A75A63}" dt="2026-08-14T18:22:36.491" v="6"/>
          <pc:sldLayoutMkLst>
            <pc:docMk/>
            <pc:sldMasterMk cId="2142017934" sldId="2147483660"/>
            <pc:sldLayoutMk cId="3999917731" sldId="2147483675"/>
          </pc:sldLayoutMkLst>
        </pc:sldLayoutChg>
        <pc:sldLayoutChg chg="add">
          <pc:chgData name="Lindsay Blake" userId="S::lblake@aafp.org::a6022a05-d092-43a9-a5ad-51e1d93bc56a" providerId="AD" clId="Web-{A1D4C467-664B-CD0F-F604-AD3220A75A63}" dt="2026-08-14T18:22:36.491" v="6"/>
          <pc:sldLayoutMkLst>
            <pc:docMk/>
            <pc:sldMasterMk cId="2142017934" sldId="2147483660"/>
            <pc:sldLayoutMk cId="2264992173" sldId="2147483676"/>
          </pc:sldLayoutMkLst>
        </pc:sldLayoutChg>
        <pc:sldLayoutChg chg="add">
          <pc:chgData name="Lindsay Blake" userId="S::lblake@aafp.org::a6022a05-d092-43a9-a5ad-51e1d93bc56a" providerId="AD" clId="Web-{A1D4C467-664B-CD0F-F604-AD3220A75A63}" dt="2026-08-14T18:22:36.491" v="6"/>
          <pc:sldLayoutMkLst>
            <pc:docMk/>
            <pc:sldMasterMk cId="2142017934" sldId="2147483660"/>
            <pc:sldLayoutMk cId="1742577913" sldId="2147483677"/>
          </pc:sldLayoutMkLst>
        </pc:sldLayoutChg>
        <pc:sldLayoutChg chg="add mod">
          <pc:chgData name="Lindsay Blake" userId="S::lblake@aafp.org::a6022a05-d092-43a9-a5ad-51e1d93bc56a" providerId="AD" clId="Web-{A1D4C467-664B-CD0F-F604-AD3220A75A63}" dt="2026-08-14T18:22:36.491" v="6"/>
          <pc:sldLayoutMkLst>
            <pc:docMk/>
            <pc:sldMasterMk cId="2142017934" sldId="2147483660"/>
            <pc:sldLayoutMk cId="3976825970" sldId="2147483678"/>
          </pc:sldLayoutMkLst>
        </pc:sldLayoutChg>
      </pc:sldMasterChg>
      <pc:sldMasterChg chg="add addSldLayout modSldLayout">
        <pc:chgData name="Lindsay Blake" userId="S::lblake@aafp.org::a6022a05-d092-43a9-a5ad-51e1d93bc56a" providerId="AD" clId="Web-{A1D4C467-664B-CD0F-F604-AD3220A75A63}" dt="2026-08-14T18:27:01.020" v="43"/>
        <pc:sldMasterMkLst>
          <pc:docMk/>
          <pc:sldMasterMk cId="1975544117" sldId="2147483679"/>
        </pc:sldMasterMkLst>
        <pc:sldLayoutChg chg="add">
          <pc:chgData name="Lindsay Blake" userId="S::lblake@aafp.org::a6022a05-d092-43a9-a5ad-51e1d93bc56a" providerId="AD" clId="Web-{A1D4C467-664B-CD0F-F604-AD3220A75A63}" dt="2026-08-14T18:27:01.020" v="43"/>
          <pc:sldLayoutMkLst>
            <pc:docMk/>
            <pc:sldMasterMk cId="1975544117" sldId="2147483679"/>
            <pc:sldLayoutMk cId="4273330769" sldId="2147483680"/>
          </pc:sldLayoutMkLst>
        </pc:sldLayoutChg>
        <pc:sldLayoutChg chg="add mod">
          <pc:chgData name="Lindsay Blake" userId="S::lblake@aafp.org::a6022a05-d092-43a9-a5ad-51e1d93bc56a" providerId="AD" clId="Web-{A1D4C467-664B-CD0F-F604-AD3220A75A63}" dt="2026-08-14T18:27:01.020" v="43"/>
          <pc:sldLayoutMkLst>
            <pc:docMk/>
            <pc:sldMasterMk cId="1975544117" sldId="2147483679"/>
            <pc:sldLayoutMk cId="36809804" sldId="2147483681"/>
          </pc:sldLayoutMkLst>
        </pc:sldLayoutChg>
        <pc:sldLayoutChg chg="add mod">
          <pc:chgData name="Lindsay Blake" userId="S::lblake@aafp.org::a6022a05-d092-43a9-a5ad-51e1d93bc56a" providerId="AD" clId="Web-{A1D4C467-664B-CD0F-F604-AD3220A75A63}" dt="2026-08-14T18:27:01.020" v="43"/>
          <pc:sldLayoutMkLst>
            <pc:docMk/>
            <pc:sldMasterMk cId="1975544117" sldId="2147483679"/>
            <pc:sldLayoutMk cId="907768843" sldId="2147483682"/>
          </pc:sldLayoutMkLst>
        </pc:sldLayoutChg>
        <pc:sldLayoutChg chg="add mod">
          <pc:chgData name="Lindsay Blake" userId="S::lblake@aafp.org::a6022a05-d092-43a9-a5ad-51e1d93bc56a" providerId="AD" clId="Web-{A1D4C467-664B-CD0F-F604-AD3220A75A63}" dt="2026-08-14T18:27:01.020" v="43"/>
          <pc:sldLayoutMkLst>
            <pc:docMk/>
            <pc:sldMasterMk cId="1975544117" sldId="2147483679"/>
            <pc:sldLayoutMk cId="1478543376" sldId="2147483683"/>
          </pc:sldLayoutMkLst>
        </pc:sldLayoutChg>
        <pc:sldLayoutChg chg="add">
          <pc:chgData name="Lindsay Blake" userId="S::lblake@aafp.org::a6022a05-d092-43a9-a5ad-51e1d93bc56a" providerId="AD" clId="Web-{A1D4C467-664B-CD0F-F604-AD3220A75A63}" dt="2026-08-14T18:27:01.020" v="43"/>
          <pc:sldLayoutMkLst>
            <pc:docMk/>
            <pc:sldMasterMk cId="1975544117" sldId="2147483679"/>
            <pc:sldLayoutMk cId="1051415638" sldId="2147483684"/>
          </pc:sldLayoutMkLst>
        </pc:sldLayoutChg>
        <pc:sldLayoutChg chg="add mod">
          <pc:chgData name="Lindsay Blake" userId="S::lblake@aafp.org::a6022a05-d092-43a9-a5ad-51e1d93bc56a" providerId="AD" clId="Web-{A1D4C467-664B-CD0F-F604-AD3220A75A63}" dt="2026-08-14T18:27:01.020" v="43"/>
          <pc:sldLayoutMkLst>
            <pc:docMk/>
            <pc:sldMasterMk cId="1975544117" sldId="2147483679"/>
            <pc:sldLayoutMk cId="83589014" sldId="2147483685"/>
          </pc:sldLayoutMkLst>
        </pc:sldLayoutChg>
        <pc:sldLayoutChg chg="add mod">
          <pc:chgData name="Lindsay Blake" userId="S::lblake@aafp.org::a6022a05-d092-43a9-a5ad-51e1d93bc56a" providerId="AD" clId="Web-{A1D4C467-664B-CD0F-F604-AD3220A75A63}" dt="2026-08-14T18:27:01.020" v="43"/>
          <pc:sldLayoutMkLst>
            <pc:docMk/>
            <pc:sldMasterMk cId="1975544117" sldId="2147483679"/>
            <pc:sldLayoutMk cId="1253050073" sldId="2147483686"/>
          </pc:sldLayoutMkLst>
        </pc:sldLayoutChg>
      </pc:sldMasterChg>
      <pc:sldMasterChg chg="add addSldLayout modSldLayout">
        <pc:chgData name="Lindsay Blake" userId="S::lblake@aafp.org::a6022a05-d092-43a9-a5ad-51e1d93bc56a" providerId="AD" clId="Web-{A1D4C467-664B-CD0F-F604-AD3220A75A63}" dt="2026-08-14T18:27:50.645" v="51"/>
        <pc:sldMasterMkLst>
          <pc:docMk/>
          <pc:sldMasterMk cId="792722324" sldId="2147483687"/>
        </pc:sldMasterMkLst>
        <pc:sldLayoutChg chg="add mod">
          <pc:chgData name="Lindsay Blake" userId="S::lblake@aafp.org::a6022a05-d092-43a9-a5ad-51e1d93bc56a" providerId="AD" clId="Web-{A1D4C467-664B-CD0F-F604-AD3220A75A63}" dt="2026-08-14T18:27:50.645" v="51"/>
          <pc:sldLayoutMkLst>
            <pc:docMk/>
            <pc:sldMasterMk cId="792722324" sldId="2147483687"/>
            <pc:sldLayoutMk cId="4034813047" sldId="2147483688"/>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4104613897" sldId="2147483689"/>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201926660" sldId="2147483690"/>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133217798" sldId="2147483691"/>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2449065322" sldId="2147483692"/>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3228606010" sldId="2147483693"/>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395616605" sldId="2147483694"/>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4005286110" sldId="2147483695"/>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381519189" sldId="2147483696"/>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3379920699" sldId="2147483697"/>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3068446160" sldId="2147483698"/>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1508902036" sldId="2147483699"/>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1886051034" sldId="2147483700"/>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2022257956" sldId="2147483701"/>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1879373982" sldId="2147483702"/>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814244722" sldId="2147483703"/>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2037809766" sldId="2147483704"/>
          </pc:sldLayoutMkLst>
        </pc:sldLayoutChg>
        <pc:sldLayoutChg chg="add mod">
          <pc:chgData name="Lindsay Blake" userId="S::lblake@aafp.org::a6022a05-d092-43a9-a5ad-51e1d93bc56a" providerId="AD" clId="Web-{A1D4C467-664B-CD0F-F604-AD3220A75A63}" dt="2026-08-14T18:27:50.645" v="51"/>
          <pc:sldLayoutMkLst>
            <pc:docMk/>
            <pc:sldMasterMk cId="792722324" sldId="2147483687"/>
            <pc:sldLayoutMk cId="362383383" sldId="2147483705"/>
          </pc:sldLayoutMkLst>
        </pc:sldLayoutChg>
      </pc:sldMasterChg>
      <pc:sldMasterChg chg="add addSldLayout modSldLayout">
        <pc:chgData name="Lindsay Blake" userId="S::lblake@aafp.org::a6022a05-d092-43a9-a5ad-51e1d93bc56a" providerId="AD" clId="Web-{A1D4C467-664B-CD0F-F604-AD3220A75A63}" dt="2026-08-14T18:22:16.148" v="2"/>
        <pc:sldMasterMkLst>
          <pc:docMk/>
          <pc:sldMasterMk cId="3847935413" sldId="2147483706"/>
        </pc:sldMasterMkLst>
        <pc:sldLayoutChg chg="add">
          <pc:chgData name="Lindsay Blake" userId="S::lblake@aafp.org::a6022a05-d092-43a9-a5ad-51e1d93bc56a" providerId="AD" clId="Web-{A1D4C467-664B-CD0F-F604-AD3220A75A63}" dt="2026-08-14T18:22:16.148" v="2"/>
          <pc:sldLayoutMkLst>
            <pc:docMk/>
            <pc:sldMasterMk cId="3847935413" sldId="2147483706"/>
            <pc:sldLayoutMk cId="3126899264" sldId="2147483707"/>
          </pc:sldLayoutMkLst>
        </pc:sldLayoutChg>
        <pc:sldLayoutChg chg="add mod">
          <pc:chgData name="Lindsay Blake" userId="S::lblake@aafp.org::a6022a05-d092-43a9-a5ad-51e1d93bc56a" providerId="AD" clId="Web-{A1D4C467-664B-CD0F-F604-AD3220A75A63}" dt="2026-08-14T18:22:16.148" v="2"/>
          <pc:sldLayoutMkLst>
            <pc:docMk/>
            <pc:sldMasterMk cId="3847935413" sldId="2147483706"/>
            <pc:sldLayoutMk cId="3633031237" sldId="2147483708"/>
          </pc:sldLayoutMkLst>
        </pc:sldLayoutChg>
        <pc:sldLayoutChg chg="add mod">
          <pc:chgData name="Lindsay Blake" userId="S::lblake@aafp.org::a6022a05-d092-43a9-a5ad-51e1d93bc56a" providerId="AD" clId="Web-{A1D4C467-664B-CD0F-F604-AD3220A75A63}" dt="2026-08-14T18:22:16.148" v="2"/>
          <pc:sldLayoutMkLst>
            <pc:docMk/>
            <pc:sldMasterMk cId="3847935413" sldId="2147483706"/>
            <pc:sldLayoutMk cId="430292973" sldId="2147483709"/>
          </pc:sldLayoutMkLst>
        </pc:sldLayoutChg>
        <pc:sldLayoutChg chg="add mod">
          <pc:chgData name="Lindsay Blake" userId="S::lblake@aafp.org::a6022a05-d092-43a9-a5ad-51e1d93bc56a" providerId="AD" clId="Web-{A1D4C467-664B-CD0F-F604-AD3220A75A63}" dt="2026-08-14T18:22:16.148" v="2"/>
          <pc:sldLayoutMkLst>
            <pc:docMk/>
            <pc:sldMasterMk cId="3847935413" sldId="2147483706"/>
            <pc:sldLayoutMk cId="4212999826" sldId="2147483710"/>
          </pc:sldLayoutMkLst>
        </pc:sldLayoutChg>
        <pc:sldLayoutChg chg="add">
          <pc:chgData name="Lindsay Blake" userId="S::lblake@aafp.org::a6022a05-d092-43a9-a5ad-51e1d93bc56a" providerId="AD" clId="Web-{A1D4C467-664B-CD0F-F604-AD3220A75A63}" dt="2026-08-14T18:22:16.148" v="2"/>
          <pc:sldLayoutMkLst>
            <pc:docMk/>
            <pc:sldMasterMk cId="3847935413" sldId="2147483706"/>
            <pc:sldLayoutMk cId="720143321" sldId="2147483711"/>
          </pc:sldLayoutMkLst>
        </pc:sldLayoutChg>
        <pc:sldLayoutChg chg="add">
          <pc:chgData name="Lindsay Blake" userId="S::lblake@aafp.org::a6022a05-d092-43a9-a5ad-51e1d93bc56a" providerId="AD" clId="Web-{A1D4C467-664B-CD0F-F604-AD3220A75A63}" dt="2026-08-14T18:22:16.148" v="2"/>
          <pc:sldLayoutMkLst>
            <pc:docMk/>
            <pc:sldMasterMk cId="3847935413" sldId="2147483706"/>
            <pc:sldLayoutMk cId="3722525548" sldId="2147483712"/>
          </pc:sldLayoutMkLst>
        </pc:sldLayoutChg>
        <pc:sldLayoutChg chg="add">
          <pc:chgData name="Lindsay Blake" userId="S::lblake@aafp.org::a6022a05-d092-43a9-a5ad-51e1d93bc56a" providerId="AD" clId="Web-{A1D4C467-664B-CD0F-F604-AD3220A75A63}" dt="2026-08-14T18:22:16.148" v="2"/>
          <pc:sldLayoutMkLst>
            <pc:docMk/>
            <pc:sldMasterMk cId="3847935413" sldId="2147483706"/>
            <pc:sldLayoutMk cId="1646009116" sldId="2147483714"/>
          </pc:sldLayoutMkLst>
        </pc:sldLayoutChg>
        <pc:sldLayoutChg chg="add mod">
          <pc:chgData name="Lindsay Blake" userId="S::lblake@aafp.org::a6022a05-d092-43a9-a5ad-51e1d93bc56a" providerId="AD" clId="Web-{A1D4C467-664B-CD0F-F604-AD3220A75A63}" dt="2026-08-14T18:22:16.148" v="2"/>
          <pc:sldLayoutMkLst>
            <pc:docMk/>
            <pc:sldMasterMk cId="3847935413" sldId="2147483706"/>
            <pc:sldLayoutMk cId="610243968" sldId="2147483715"/>
          </pc:sldLayoutMkLst>
        </pc:sldLayoutChg>
        <pc:sldLayoutChg chg="add mod">
          <pc:chgData name="Lindsay Blake" userId="S::lblake@aafp.org::a6022a05-d092-43a9-a5ad-51e1d93bc56a" providerId="AD" clId="Web-{A1D4C467-664B-CD0F-F604-AD3220A75A63}" dt="2026-08-14T18:22:16.148" v="2"/>
          <pc:sldLayoutMkLst>
            <pc:docMk/>
            <pc:sldMasterMk cId="3847935413" sldId="2147483706"/>
            <pc:sldLayoutMk cId="2346462144" sldId="2147483716"/>
          </pc:sldLayoutMkLst>
        </pc:sldLayoutChg>
      </pc:sldMasterChg>
      <pc:sldMasterChg chg="replId modSldLayout">
        <pc:chgData name="Lindsay Blake" userId="S::lblake@aafp.org::a6022a05-d092-43a9-a5ad-51e1d93bc56a" providerId="AD" clId="Web-{A1D4C467-664B-CD0F-F604-AD3220A75A63}" dt="2026-08-14T18:22:36.491" v="6"/>
        <pc:sldMasterMkLst>
          <pc:docMk/>
          <pc:sldMasterMk cId="2552562352" sldId="2147483727"/>
        </pc:sldMasterMkLst>
        <pc:sldLayoutChg chg="replId">
          <pc:chgData name="Lindsay Blake" userId="S::lblake@aafp.org::a6022a05-d092-43a9-a5ad-51e1d93bc56a" providerId="AD" clId="Web-{A1D4C467-664B-CD0F-F604-AD3220A75A63}" dt="2026-08-14T18:22:36.491" v="6"/>
          <pc:sldLayoutMkLst>
            <pc:docMk/>
            <pc:sldMasterMk cId="2552562352" sldId="2147483727"/>
            <pc:sldLayoutMk cId="1632852715" sldId="2147483728"/>
          </pc:sldLayoutMkLst>
        </pc:sldLayoutChg>
        <pc:sldLayoutChg chg="replId">
          <pc:chgData name="Lindsay Blake" userId="S::lblake@aafp.org::a6022a05-d092-43a9-a5ad-51e1d93bc56a" providerId="AD" clId="Web-{A1D4C467-664B-CD0F-F604-AD3220A75A63}" dt="2026-08-14T18:22:36.491" v="6"/>
          <pc:sldLayoutMkLst>
            <pc:docMk/>
            <pc:sldMasterMk cId="2552562352" sldId="2147483727"/>
            <pc:sldLayoutMk cId="2551918587" sldId="2147483729"/>
          </pc:sldLayoutMkLst>
        </pc:sldLayoutChg>
        <pc:sldLayoutChg chg="replId">
          <pc:chgData name="Lindsay Blake" userId="S::lblake@aafp.org::a6022a05-d092-43a9-a5ad-51e1d93bc56a" providerId="AD" clId="Web-{A1D4C467-664B-CD0F-F604-AD3220A75A63}" dt="2026-08-14T18:22:36.491" v="6"/>
          <pc:sldLayoutMkLst>
            <pc:docMk/>
            <pc:sldMasterMk cId="2552562352" sldId="2147483727"/>
            <pc:sldLayoutMk cId="32079543" sldId="2147483730"/>
          </pc:sldLayoutMkLst>
        </pc:sldLayoutChg>
        <pc:sldLayoutChg chg="replId">
          <pc:chgData name="Lindsay Blake" userId="S::lblake@aafp.org::a6022a05-d092-43a9-a5ad-51e1d93bc56a" providerId="AD" clId="Web-{A1D4C467-664B-CD0F-F604-AD3220A75A63}" dt="2026-08-14T18:22:36.491" v="6"/>
          <pc:sldLayoutMkLst>
            <pc:docMk/>
            <pc:sldMasterMk cId="2552562352" sldId="2147483727"/>
            <pc:sldLayoutMk cId="289999860" sldId="2147483731"/>
          </pc:sldLayoutMkLst>
        </pc:sldLayoutChg>
        <pc:sldLayoutChg chg="replId">
          <pc:chgData name="Lindsay Blake" userId="S::lblake@aafp.org::a6022a05-d092-43a9-a5ad-51e1d93bc56a" providerId="AD" clId="Web-{A1D4C467-664B-CD0F-F604-AD3220A75A63}" dt="2026-08-14T18:22:36.491" v="6"/>
          <pc:sldLayoutMkLst>
            <pc:docMk/>
            <pc:sldMasterMk cId="2552562352" sldId="2147483727"/>
            <pc:sldLayoutMk cId="1951200681" sldId="2147483732"/>
          </pc:sldLayoutMkLst>
        </pc:sldLayoutChg>
        <pc:sldLayoutChg chg="replId">
          <pc:chgData name="Lindsay Blake" userId="S::lblake@aafp.org::a6022a05-d092-43a9-a5ad-51e1d93bc56a" providerId="AD" clId="Web-{A1D4C467-664B-CD0F-F604-AD3220A75A63}" dt="2026-08-14T18:22:36.491" v="6"/>
          <pc:sldLayoutMkLst>
            <pc:docMk/>
            <pc:sldMasterMk cId="2552562352" sldId="2147483727"/>
            <pc:sldLayoutMk cId="3149147980" sldId="2147483733"/>
          </pc:sldLayoutMkLst>
        </pc:sldLayoutChg>
        <pc:sldLayoutChg chg="replId">
          <pc:chgData name="Lindsay Blake" userId="S::lblake@aafp.org::a6022a05-d092-43a9-a5ad-51e1d93bc56a" providerId="AD" clId="Web-{A1D4C467-664B-CD0F-F604-AD3220A75A63}" dt="2026-08-14T18:22:36.491" v="6"/>
          <pc:sldLayoutMkLst>
            <pc:docMk/>
            <pc:sldMasterMk cId="2552562352" sldId="2147483727"/>
            <pc:sldLayoutMk cId="2729222250" sldId="2147483734"/>
          </pc:sldLayoutMkLst>
        </pc:sldLayoutChg>
      </pc:sldMasterChg>
      <pc:sldMasterChg chg="replId modSldLayout">
        <pc:chgData name="Lindsay Blake" userId="S::lblake@aafp.org::a6022a05-d092-43a9-a5ad-51e1d93bc56a" providerId="AD" clId="Web-{A1D4C467-664B-CD0F-F604-AD3220A75A63}" dt="2026-08-14T18:27:50.645" v="51"/>
        <pc:sldMasterMkLst>
          <pc:docMk/>
          <pc:sldMasterMk cId="1570140231" sldId="2147483743"/>
        </pc:sldMasterMkLst>
        <pc:sldLayoutChg chg="replId">
          <pc:chgData name="Lindsay Blake" userId="S::lblake@aafp.org::a6022a05-d092-43a9-a5ad-51e1d93bc56a" providerId="AD" clId="Web-{A1D4C467-664B-CD0F-F604-AD3220A75A63}" dt="2026-08-14T18:27:01.020" v="43"/>
          <pc:sldLayoutMkLst>
            <pc:docMk/>
            <pc:sldMasterMk cId="1570140231" sldId="2147483743"/>
            <pc:sldLayoutMk cId="4068816639" sldId="2147483744"/>
          </pc:sldLayoutMkLst>
        </pc:sldLayoutChg>
        <pc:sldLayoutChg chg="replId">
          <pc:chgData name="Lindsay Blake" userId="S::lblake@aafp.org::a6022a05-d092-43a9-a5ad-51e1d93bc56a" providerId="AD" clId="Web-{A1D4C467-664B-CD0F-F604-AD3220A75A63}" dt="2026-08-14T18:27:01.020" v="43"/>
          <pc:sldLayoutMkLst>
            <pc:docMk/>
            <pc:sldMasterMk cId="1570140231" sldId="2147483743"/>
            <pc:sldLayoutMk cId="2697518671" sldId="2147483745"/>
          </pc:sldLayoutMkLst>
        </pc:sldLayoutChg>
        <pc:sldLayoutChg chg="replId">
          <pc:chgData name="Lindsay Blake" userId="S::lblake@aafp.org::a6022a05-d092-43a9-a5ad-51e1d93bc56a" providerId="AD" clId="Web-{A1D4C467-664B-CD0F-F604-AD3220A75A63}" dt="2026-08-14T18:27:01.020" v="43"/>
          <pc:sldLayoutMkLst>
            <pc:docMk/>
            <pc:sldMasterMk cId="1570140231" sldId="2147483743"/>
            <pc:sldLayoutMk cId="2053548172" sldId="2147483746"/>
          </pc:sldLayoutMkLst>
        </pc:sldLayoutChg>
        <pc:sldLayoutChg chg="replId">
          <pc:chgData name="Lindsay Blake" userId="S::lblake@aafp.org::a6022a05-d092-43a9-a5ad-51e1d93bc56a" providerId="AD" clId="Web-{A1D4C467-664B-CD0F-F604-AD3220A75A63}" dt="2026-08-14T18:27:01.020" v="43"/>
          <pc:sldLayoutMkLst>
            <pc:docMk/>
            <pc:sldMasterMk cId="1570140231" sldId="2147483743"/>
            <pc:sldLayoutMk cId="1902290666" sldId="2147483747"/>
          </pc:sldLayoutMkLst>
        </pc:sldLayoutChg>
        <pc:sldLayoutChg chg="replId">
          <pc:chgData name="Lindsay Blake" userId="S::lblake@aafp.org::a6022a05-d092-43a9-a5ad-51e1d93bc56a" providerId="AD" clId="Web-{A1D4C467-664B-CD0F-F604-AD3220A75A63}" dt="2026-08-14T18:27:01.020" v="43"/>
          <pc:sldLayoutMkLst>
            <pc:docMk/>
            <pc:sldMasterMk cId="1570140231" sldId="2147483743"/>
            <pc:sldLayoutMk cId="4113959673" sldId="2147483748"/>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3159357327" sldId="2147483749"/>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637896720" sldId="2147483750"/>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1358533662" sldId="2147483751"/>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129408282" sldId="2147483752"/>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183002661" sldId="2147483753"/>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393715280" sldId="2147483754"/>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3205298287" sldId="2147483755"/>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476485778" sldId="2147483756"/>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3781737506" sldId="2147483757"/>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3116744942" sldId="2147483758"/>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1549739910" sldId="2147483759"/>
          </pc:sldLayoutMkLst>
        </pc:sldLayoutChg>
        <pc:sldLayoutChg chg="replId">
          <pc:chgData name="Lindsay Blake" userId="S::lblake@aafp.org::a6022a05-d092-43a9-a5ad-51e1d93bc56a" providerId="AD" clId="Web-{A1D4C467-664B-CD0F-F604-AD3220A75A63}" dt="2026-08-14T18:27:50.645" v="51"/>
          <pc:sldLayoutMkLst>
            <pc:docMk/>
            <pc:sldMasterMk cId="1570140231" sldId="2147483743"/>
            <pc:sldLayoutMk cId="360947965" sldId="2147483760"/>
          </pc:sldLayoutMkLst>
        </pc:sldLayoutChg>
      </pc:sldMasterChg>
      <pc:sldMasterChg chg="replId addSldLayout delSldLayout modSldLayout">
        <pc:chgData name="Lindsay Blake" userId="S::lblake@aafp.org::a6022a05-d092-43a9-a5ad-51e1d93bc56a" providerId="AD" clId="Web-{A1D4C467-664B-CD0F-F604-AD3220A75A63}" dt="2026-08-14T18:27:50.645" v="51"/>
        <pc:sldMasterMkLst>
          <pc:docMk/>
          <pc:sldMasterMk cId="998242309" sldId="2147483761"/>
        </pc:sldMasterMkLst>
        <pc:sldLayoutChg chg="replId">
          <pc:chgData name="Lindsay Blake" userId="S::lblake@aafp.org::a6022a05-d092-43a9-a5ad-51e1d93bc56a" providerId="AD" clId="Web-{A1D4C467-664B-CD0F-F604-AD3220A75A63}" dt="2026-08-14T18:22:16.148" v="2"/>
          <pc:sldLayoutMkLst>
            <pc:docMk/>
            <pc:sldMasterMk cId="998242309" sldId="2147483761"/>
            <pc:sldLayoutMk cId="1813593183" sldId="2147483717"/>
          </pc:sldLayoutMkLst>
        </pc:sldLayoutChg>
        <pc:sldLayoutChg chg="replId">
          <pc:chgData name="Lindsay Blake" userId="S::lblake@aafp.org::a6022a05-d092-43a9-a5ad-51e1d93bc56a" providerId="AD" clId="Web-{A1D4C467-664B-CD0F-F604-AD3220A75A63}" dt="2026-08-14T18:22:16.148" v="2"/>
          <pc:sldLayoutMkLst>
            <pc:docMk/>
            <pc:sldMasterMk cId="998242309" sldId="2147483761"/>
            <pc:sldLayoutMk cId="1316922037" sldId="2147483718"/>
          </pc:sldLayoutMkLst>
        </pc:sldLayoutChg>
        <pc:sldLayoutChg chg="replId">
          <pc:chgData name="Lindsay Blake" userId="S::lblake@aafp.org::a6022a05-d092-43a9-a5ad-51e1d93bc56a" providerId="AD" clId="Web-{A1D4C467-664B-CD0F-F604-AD3220A75A63}" dt="2026-08-14T18:22:16.148" v="2"/>
          <pc:sldLayoutMkLst>
            <pc:docMk/>
            <pc:sldMasterMk cId="998242309" sldId="2147483761"/>
            <pc:sldLayoutMk cId="3933445507" sldId="2147483719"/>
          </pc:sldLayoutMkLst>
        </pc:sldLayoutChg>
        <pc:sldLayoutChg chg="replId">
          <pc:chgData name="Lindsay Blake" userId="S::lblake@aafp.org::a6022a05-d092-43a9-a5ad-51e1d93bc56a" providerId="AD" clId="Web-{A1D4C467-664B-CD0F-F604-AD3220A75A63}" dt="2026-08-14T18:22:16.148" v="2"/>
          <pc:sldLayoutMkLst>
            <pc:docMk/>
            <pc:sldMasterMk cId="998242309" sldId="2147483761"/>
            <pc:sldLayoutMk cId="1057186250" sldId="2147483720"/>
          </pc:sldLayoutMkLst>
        </pc:sldLayoutChg>
        <pc:sldLayoutChg chg="replId">
          <pc:chgData name="Lindsay Blake" userId="S::lblake@aafp.org::a6022a05-d092-43a9-a5ad-51e1d93bc56a" providerId="AD" clId="Web-{A1D4C467-664B-CD0F-F604-AD3220A75A63}" dt="2026-08-14T18:22:16.148" v="2"/>
          <pc:sldLayoutMkLst>
            <pc:docMk/>
            <pc:sldMasterMk cId="998242309" sldId="2147483761"/>
            <pc:sldLayoutMk cId="3109536212" sldId="2147483721"/>
          </pc:sldLayoutMkLst>
        </pc:sldLayoutChg>
        <pc:sldLayoutChg chg="add replId">
          <pc:chgData name="Lindsay Blake" userId="S::lblake@aafp.org::a6022a05-d092-43a9-a5ad-51e1d93bc56a" providerId="AD" clId="Web-{A1D4C467-664B-CD0F-F604-AD3220A75A63}" dt="2026-08-14T18:26:25.708" v="35"/>
          <pc:sldLayoutMkLst>
            <pc:docMk/>
            <pc:sldMasterMk cId="998242309" sldId="2147483761"/>
            <pc:sldLayoutMk cId="3212060537" sldId="2147483740"/>
          </pc:sldLayoutMkLst>
        </pc:sldLayoutChg>
        <pc:sldLayoutChg chg="replId">
          <pc:chgData name="Lindsay Blake" userId="S::lblake@aafp.org::a6022a05-d092-43a9-a5ad-51e1d93bc56a" providerId="AD" clId="Web-{A1D4C467-664B-CD0F-F604-AD3220A75A63}" dt="2026-08-14T18:27:50.645" v="51"/>
          <pc:sldLayoutMkLst>
            <pc:docMk/>
            <pc:sldMasterMk cId="998242309" sldId="2147483761"/>
            <pc:sldLayoutMk cId="109991802" sldId="2147483762"/>
          </pc:sldLayoutMkLst>
        </pc:sldLayoutChg>
        <pc:sldLayoutChg chg="replId">
          <pc:chgData name="Lindsay Blake" userId="S::lblake@aafp.org::a6022a05-d092-43a9-a5ad-51e1d93bc56a" providerId="AD" clId="Web-{A1D4C467-664B-CD0F-F604-AD3220A75A63}" dt="2026-08-14T18:27:50.645" v="51"/>
          <pc:sldLayoutMkLst>
            <pc:docMk/>
            <pc:sldMasterMk cId="998242309" sldId="2147483761"/>
            <pc:sldLayoutMk cId="863375015" sldId="2147483763"/>
          </pc:sldLayoutMkLst>
        </pc:sldLayoutChg>
        <pc:sldLayoutChg chg="replId">
          <pc:chgData name="Lindsay Blake" userId="S::lblake@aafp.org::a6022a05-d092-43a9-a5ad-51e1d93bc56a" providerId="AD" clId="Web-{A1D4C467-664B-CD0F-F604-AD3220A75A63}" dt="2026-08-14T18:27:50.645" v="51"/>
          <pc:sldLayoutMkLst>
            <pc:docMk/>
            <pc:sldMasterMk cId="998242309" sldId="2147483761"/>
            <pc:sldLayoutMk cId="2819277483" sldId="2147483764"/>
          </pc:sldLayoutMkLst>
        </pc:sldLayoutChg>
        <pc:sldLayoutChg chg="replId">
          <pc:chgData name="Lindsay Blake" userId="S::lblake@aafp.org::a6022a05-d092-43a9-a5ad-51e1d93bc56a" providerId="AD" clId="Web-{A1D4C467-664B-CD0F-F604-AD3220A75A63}" dt="2026-08-14T18:27:50.645" v="51"/>
          <pc:sldLayoutMkLst>
            <pc:docMk/>
            <pc:sldMasterMk cId="998242309" sldId="2147483761"/>
            <pc:sldLayoutMk cId="2270497499" sldId="2147483765"/>
          </pc:sldLayoutMkLst>
        </pc:sldLayoutChg>
        <pc:sldLayoutChg chg="replId">
          <pc:chgData name="Lindsay Blake" userId="S::lblake@aafp.org::a6022a05-d092-43a9-a5ad-51e1d93bc56a" providerId="AD" clId="Web-{A1D4C467-664B-CD0F-F604-AD3220A75A63}" dt="2026-08-14T18:27:50.645" v="51"/>
          <pc:sldLayoutMkLst>
            <pc:docMk/>
            <pc:sldMasterMk cId="998242309" sldId="2147483761"/>
            <pc:sldLayoutMk cId="218957750" sldId="2147483766"/>
          </pc:sldLayoutMkLst>
        </pc:sldLayoutChg>
        <pc:sldLayoutChg chg="replId">
          <pc:chgData name="Lindsay Blake" userId="S::lblake@aafp.org::a6022a05-d092-43a9-a5ad-51e1d93bc56a" providerId="AD" clId="Web-{A1D4C467-664B-CD0F-F604-AD3220A75A63}" dt="2026-08-14T18:27:50.645" v="51"/>
          <pc:sldLayoutMkLst>
            <pc:docMk/>
            <pc:sldMasterMk cId="998242309" sldId="2147483761"/>
            <pc:sldLayoutMk cId="612616148" sldId="2147483767"/>
          </pc:sldLayoutMkLst>
        </pc:sldLayoutChg>
      </pc:sldMasterChg>
    </pc:docChg>
  </pc:docChgLst>
  <pc:docChgLst>
    <pc:chgData clId="Web-{D744ED18-2763-65F1-E099-C970EC449D96}"/>
    <pc:docChg chg="modSld">
      <pc:chgData name="" userId="" providerId="" clId="Web-{D744ED18-2763-65F1-E099-C970EC449D96}" dt="2026-08-14T18:38:55.934" v="5" actId="20577"/>
      <pc:docMkLst>
        <pc:docMk/>
      </pc:docMkLst>
      <pc:sldChg chg="modSp">
        <pc:chgData name="" userId="" providerId="" clId="Web-{D744ED18-2763-65F1-E099-C970EC449D96}" dt="2026-08-14T18:38:55.934" v="5" actId="20577"/>
        <pc:sldMkLst>
          <pc:docMk/>
          <pc:sldMk cId="3634604923" sldId="2147482943"/>
        </pc:sldMkLst>
        <pc:spChg chg="mod">
          <ac:chgData name="" userId="" providerId="" clId="Web-{D744ED18-2763-65F1-E099-C970EC449D96}" dt="2026-08-14T18:38:55.934" v="5" actId="20577"/>
          <ac:spMkLst>
            <pc:docMk/>
            <pc:sldMk cId="3634604923" sldId="2147482943"/>
            <ac:spMk id="3" creationId="{AA910CC6-B7FD-3A4B-30B7-0279627CEB4E}"/>
          </ac:spMkLst>
        </pc:spChg>
      </pc:sldChg>
    </pc:docChg>
  </pc:docChgLst>
  <pc:docChgLst>
    <pc:chgData name="Lindsay Blake" userId="S::lblake@aafp.org::a6022a05-d092-43a9-a5ad-51e1d93bc56a" providerId="AD" clId="Web-{53677157-32AC-BE6A-EEDE-52F12B6D6C81}"/>
    <pc:docChg chg="delSld">
      <pc:chgData name="Lindsay Blake" userId="S::lblake@aafp.org::a6022a05-d092-43a9-a5ad-51e1d93bc56a" providerId="AD" clId="Web-{53677157-32AC-BE6A-EEDE-52F12B6D6C81}" dt="2026-08-14T18:08:56.103" v="0"/>
      <pc:docMkLst>
        <pc:docMk/>
      </pc:docMkLst>
    </pc:docChg>
  </pc:docChgLst>
  <pc:docChgLst>
    <pc:chgData name="Lindsay Blake" userId="S::lblake@aafp.org::a6022a05-d092-43a9-a5ad-51e1d93bc56a" providerId="AD" clId="Web-{145C78D5-0387-918E-2945-06865231B46F}"/>
    <pc:docChg chg="addSld modSld">
      <pc:chgData name="Lindsay Blake" userId="S::lblake@aafp.org::a6022a05-d092-43a9-a5ad-51e1d93bc56a" providerId="AD" clId="Web-{145C78D5-0387-918E-2945-06865231B46F}" dt="2026-08-17T14:19:53.800" v="91" actId="20577"/>
      <pc:docMkLst>
        <pc:docMk/>
      </pc:docMkLst>
      <pc:sldChg chg="addSp delSp modSp add replId">
        <pc:chgData name="Lindsay Blake" userId="S::lblake@aafp.org::a6022a05-d092-43a9-a5ad-51e1d93bc56a" providerId="AD" clId="Web-{145C78D5-0387-918E-2945-06865231B46F}" dt="2026-08-17T14:19:53.800" v="91" actId="20577"/>
        <pc:sldMkLst>
          <pc:docMk/>
          <pc:sldMk cId="1453632359" sldId="2147482969"/>
        </pc:sldMkLst>
        <pc:spChg chg="add del mod">
          <ac:chgData name="Lindsay Blake" userId="S::lblake@aafp.org::a6022a05-d092-43a9-a5ad-51e1d93bc56a" providerId="AD" clId="Web-{145C78D5-0387-918E-2945-06865231B46F}" dt="2026-08-17T14:17:27.404" v="4"/>
          <ac:spMkLst>
            <pc:docMk/>
            <pc:sldMk cId="1453632359" sldId="2147482969"/>
            <ac:spMk id="3" creationId="{103EF6AF-BB8C-63F9-A930-DA585863C9F9}"/>
          </ac:spMkLst>
        </pc:spChg>
        <pc:spChg chg="del">
          <ac:chgData name="Lindsay Blake" userId="S::lblake@aafp.org::a6022a05-d092-43a9-a5ad-51e1d93bc56a" providerId="AD" clId="Web-{145C78D5-0387-918E-2945-06865231B46F}" dt="2026-08-17T14:17:22.529" v="1"/>
          <ac:spMkLst>
            <pc:docMk/>
            <pc:sldMk cId="1453632359" sldId="2147482969"/>
            <ac:spMk id="5" creationId="{53C39CEA-0549-E1ED-5EB2-DD6810C0256D}"/>
          </ac:spMkLst>
        </pc:spChg>
        <pc:spChg chg="add mod">
          <ac:chgData name="Lindsay Blake" userId="S::lblake@aafp.org::a6022a05-d092-43a9-a5ad-51e1d93bc56a" providerId="AD" clId="Web-{145C78D5-0387-918E-2945-06865231B46F}" dt="2026-08-17T14:19:53.800" v="91" actId="20577"/>
          <ac:spMkLst>
            <pc:docMk/>
            <pc:sldMk cId="1453632359" sldId="2147482969"/>
            <ac:spMk id="6" creationId="{7D9D5BBC-0A6D-F939-CB60-50F566D86FFC}"/>
          </ac:spMkLst>
        </pc:spChg>
        <pc:picChg chg="add mod">
          <ac:chgData name="Lindsay Blake" userId="S::lblake@aafp.org::a6022a05-d092-43a9-a5ad-51e1d93bc56a" providerId="AD" clId="Web-{145C78D5-0387-918E-2945-06865231B46F}" dt="2026-08-17T14:19:21.658" v="71" actId="1076"/>
          <ac:picMkLst>
            <pc:docMk/>
            <pc:sldMk cId="1453632359" sldId="2147482969"/>
            <ac:picMk id="8" creationId="{B99E4A7E-E917-4918-1D05-47071CDCB6FD}"/>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rtiaafp-my.sharepoint.com/personal/jgrandmont_healthlandscape_org/Documents/Documents/SOAP_match2026.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7FFFFD56_28BB189D.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1814_E15E69D0.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Match</c:v>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numRef>
              <c:f>tables!$A$2:$A$14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tables!$H$2:$H$14</c:f>
              <c:numCache>
                <c:formatCode>General</c:formatCode>
                <c:ptCount val="13"/>
                <c:pt idx="0">
                  <c:v>2977</c:v>
                </c:pt>
                <c:pt idx="1">
                  <c:v>3039</c:v>
                </c:pt>
                <c:pt idx="2">
                  <c:v>3083</c:v>
                </c:pt>
                <c:pt idx="3">
                  <c:v>3215</c:v>
                </c:pt>
                <c:pt idx="4">
                  <c:v>3510</c:v>
                </c:pt>
                <c:pt idx="5">
                  <c:v>3827</c:v>
                </c:pt>
                <c:pt idx="6">
                  <c:v>4313</c:v>
                </c:pt>
                <c:pt idx="7">
                  <c:v>4472</c:v>
                </c:pt>
                <c:pt idx="8">
                  <c:v>4451</c:v>
                </c:pt>
                <c:pt idx="9">
                  <c:v>4511</c:v>
                </c:pt>
                <c:pt idx="10">
                  <c:v>4577</c:v>
                </c:pt>
                <c:pt idx="11">
                  <c:v>4552</c:v>
                </c:pt>
                <c:pt idx="12">
                  <c:v>4592</c:v>
                </c:pt>
              </c:numCache>
            </c:numRef>
          </c:val>
          <c:extLst>
            <c:ext xmlns:c16="http://schemas.microsoft.com/office/drawing/2014/chart" uri="{C3380CC4-5D6E-409C-BE32-E72D297353CC}">
              <c16:uniqueId val="{00000000-5708-4245-929F-0039886DA78D}"/>
            </c:ext>
          </c:extLst>
        </c:ser>
        <c:ser>
          <c:idx val="1"/>
          <c:order val="1"/>
          <c:tx>
            <c:v>SOAP</c:v>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numRef>
              <c:f>tables!$A$2:$A$14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tables!$J$2:$J$14</c:f>
              <c:numCache>
                <c:formatCode>General</c:formatCode>
                <c:ptCount val="13"/>
                <c:pt idx="0">
                  <c:v>127</c:v>
                </c:pt>
                <c:pt idx="1">
                  <c:v>148</c:v>
                </c:pt>
                <c:pt idx="2">
                  <c:v>150</c:v>
                </c:pt>
                <c:pt idx="3">
                  <c:v>138</c:v>
                </c:pt>
                <c:pt idx="4">
                  <c:v>106</c:v>
                </c:pt>
                <c:pt idx="5">
                  <c:v>238</c:v>
                </c:pt>
                <c:pt idx="6">
                  <c:v>294</c:v>
                </c:pt>
                <c:pt idx="7">
                  <c:v>340</c:v>
                </c:pt>
                <c:pt idx="8">
                  <c:v>445</c:v>
                </c:pt>
                <c:pt idx="9">
                  <c:v>521</c:v>
                </c:pt>
                <c:pt idx="10">
                  <c:v>594</c:v>
                </c:pt>
                <c:pt idx="11">
                  <c:v>753</c:v>
                </c:pt>
                <c:pt idx="12">
                  <c:v>822</c:v>
                </c:pt>
              </c:numCache>
            </c:numRef>
          </c:val>
          <c:extLst>
            <c:ext xmlns:c16="http://schemas.microsoft.com/office/drawing/2014/chart" uri="{C3380CC4-5D6E-409C-BE32-E72D297353CC}">
              <c16:uniqueId val="{00000001-5708-4245-929F-0039886DA78D}"/>
            </c:ext>
          </c:extLst>
        </c:ser>
        <c:ser>
          <c:idx val="2"/>
          <c:order val="2"/>
          <c:tx>
            <c:v>Unfilled</c:v>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val>
            <c:numRef>
              <c:f>tables!$K$2:$K$14</c:f>
              <c:numCache>
                <c:formatCode>#,##0</c:formatCode>
                <c:ptCount val="13"/>
                <c:pt idx="0">
                  <c:v>5</c:v>
                </c:pt>
                <c:pt idx="1">
                  <c:v>8</c:v>
                </c:pt>
                <c:pt idx="2">
                  <c:v>5</c:v>
                </c:pt>
                <c:pt idx="3">
                  <c:v>3</c:v>
                </c:pt>
                <c:pt idx="4">
                  <c:v>13</c:v>
                </c:pt>
                <c:pt idx="5">
                  <c:v>42</c:v>
                </c:pt>
                <c:pt idx="6">
                  <c:v>55</c:v>
                </c:pt>
                <c:pt idx="7">
                  <c:v>11</c:v>
                </c:pt>
                <c:pt idx="8">
                  <c:v>20</c:v>
                </c:pt>
                <c:pt idx="9">
                  <c:v>56</c:v>
                </c:pt>
                <c:pt idx="10">
                  <c:v>42</c:v>
                </c:pt>
                <c:pt idx="11">
                  <c:v>52</c:v>
                </c:pt>
                <c:pt idx="12">
                  <c:v>77</c:v>
                </c:pt>
              </c:numCache>
            </c:numRef>
          </c:val>
          <c:extLst>
            <c:ext xmlns:c16="http://schemas.microsoft.com/office/drawing/2014/chart" uri="{C3380CC4-5D6E-409C-BE32-E72D297353CC}">
              <c16:uniqueId val="{00000002-5708-4245-929F-0039886DA78D}"/>
            </c:ext>
          </c:extLst>
        </c:ser>
        <c:dLbls>
          <c:showLegendKey val="0"/>
          <c:showVal val="0"/>
          <c:showCatName val="0"/>
          <c:showSerName val="0"/>
          <c:showPercent val="0"/>
          <c:showBubbleSize val="0"/>
        </c:dLbls>
        <c:gapWidth val="35"/>
        <c:overlap val="100"/>
        <c:serLines>
          <c:spPr>
            <a:ln w="9525">
              <a:solidFill>
                <a:schemeClr val="tx2">
                  <a:lumMod val="60000"/>
                  <a:lumOff val="40000"/>
                </a:schemeClr>
              </a:solidFill>
              <a:prstDash val="dash"/>
            </a:ln>
            <a:effectLst/>
          </c:spPr>
        </c:serLines>
        <c:axId val="208516616"/>
        <c:axId val="2044162567"/>
      </c:barChart>
      <c:catAx>
        <c:axId val="20851661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2044162567"/>
        <c:crosses val="autoZero"/>
        <c:auto val="1"/>
        <c:lblAlgn val="ctr"/>
        <c:lblOffset val="100"/>
        <c:noMultiLvlLbl val="0"/>
      </c:catAx>
      <c:valAx>
        <c:axId val="2044162567"/>
        <c:scaling>
          <c:orientation val="minMax"/>
          <c:max val="5500"/>
          <c:min val="0"/>
        </c:scaling>
        <c:delete val="0"/>
        <c:axPos val="l"/>
        <c:majorGridlines>
          <c:spPr>
            <a:ln w="9525" cap="flat" cmpd="sng" algn="ctr">
              <a:solidFill>
                <a:schemeClr val="tx2">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208516616"/>
        <c:crosses val="autoZero"/>
        <c:crossBetween val="between"/>
        <c:majorUnit val="1000"/>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b="0" err="1">
                <a:latin typeface="+mj-lt"/>
              </a:rPr>
              <a:t>Certificants</a:t>
            </a:r>
            <a:r>
              <a:rPr lang="en-US" b="0">
                <a:latin typeface="+mj-lt"/>
              </a:rPr>
              <a:t> by Country of Medical School, </a:t>
            </a:r>
            <a:br>
              <a:rPr lang="en-US" b="0">
                <a:latin typeface="+mj-lt"/>
              </a:rPr>
            </a:br>
            <a:r>
              <a:rPr lang="en-US" b="0">
                <a:latin typeface="+mj-lt"/>
              </a:rPr>
              <a:t>Top 5 Countries, 2020-2024</a:t>
            </a:r>
          </a:p>
        </c:rich>
      </c:tx>
      <c:layout>
        <c:manualLayout>
          <c:xMode val="edge"/>
          <c:yMode val="edge"/>
          <c:x val="0.15053457413065063"/>
          <c:y val="9.0560577302538857E-4"/>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7.6426105072343431E-2"/>
          <c:y val="0.15361460664649892"/>
          <c:w val="0.92357385843450102"/>
          <c:h val="0.6426488949896435"/>
        </c:manualLayout>
      </c:layout>
      <c:lineChart>
        <c:grouping val="standard"/>
        <c:varyColors val="0"/>
        <c:ser>
          <c:idx val="0"/>
          <c:order val="0"/>
          <c:tx>
            <c:strRef>
              <c:f>Sheet1!$B$1</c:f>
              <c:strCache>
                <c:ptCount val="1"/>
                <c:pt idx="0">
                  <c:v>India</c:v>
                </c:pt>
              </c:strCache>
            </c:strRef>
          </c:tx>
          <c:spPr>
            <a:ln w="31750" cap="rnd">
              <a:solidFill>
                <a:schemeClr val="accent1"/>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Sheet1!$B$2:$B$6</c:f>
              <c:numCache>
                <c:formatCode>General</c:formatCode>
                <c:ptCount val="5"/>
                <c:pt idx="0">
                  <c:v>1145</c:v>
                </c:pt>
                <c:pt idx="1">
                  <c:v>1178</c:v>
                </c:pt>
                <c:pt idx="2">
                  <c:v>1428</c:v>
                </c:pt>
                <c:pt idx="3">
                  <c:v>1762</c:v>
                </c:pt>
                <c:pt idx="4">
                  <c:v>1966</c:v>
                </c:pt>
              </c:numCache>
            </c:numRef>
          </c:val>
          <c:smooth val="0"/>
          <c:extLst>
            <c:ext xmlns:c16="http://schemas.microsoft.com/office/drawing/2014/chart" uri="{C3380CC4-5D6E-409C-BE32-E72D297353CC}">
              <c16:uniqueId val="{00000000-A2DE-4C4D-902C-3230945C9007}"/>
            </c:ext>
          </c:extLst>
        </c:ser>
        <c:ser>
          <c:idx val="1"/>
          <c:order val="1"/>
          <c:tx>
            <c:strRef>
              <c:f>Sheet1!$C$1</c:f>
              <c:strCache>
                <c:ptCount val="1"/>
                <c:pt idx="0">
                  <c:v>Pakistan</c:v>
                </c:pt>
              </c:strCache>
            </c:strRef>
          </c:tx>
          <c:spPr>
            <a:ln w="31750" cap="rnd">
              <a:solidFill>
                <a:schemeClr val="accent2"/>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Sheet1!$C$2:$C$6</c:f>
              <c:numCache>
                <c:formatCode>General</c:formatCode>
                <c:ptCount val="5"/>
                <c:pt idx="0">
                  <c:v>680</c:v>
                </c:pt>
                <c:pt idx="1">
                  <c:v>889</c:v>
                </c:pt>
                <c:pt idx="2">
                  <c:v>1026</c:v>
                </c:pt>
                <c:pt idx="3">
                  <c:v>1536</c:v>
                </c:pt>
                <c:pt idx="4">
                  <c:v>1639</c:v>
                </c:pt>
              </c:numCache>
            </c:numRef>
          </c:val>
          <c:smooth val="0"/>
          <c:extLst>
            <c:ext xmlns:c16="http://schemas.microsoft.com/office/drawing/2014/chart" uri="{C3380CC4-5D6E-409C-BE32-E72D297353CC}">
              <c16:uniqueId val="{00000001-A2DE-4C4D-902C-3230945C9007}"/>
            </c:ext>
          </c:extLst>
        </c:ser>
        <c:ser>
          <c:idx val="2"/>
          <c:order val="2"/>
          <c:tx>
            <c:strRef>
              <c:f>Sheet1!$D$1</c:f>
              <c:strCache>
                <c:ptCount val="1"/>
                <c:pt idx="0">
                  <c:v>Grenada</c:v>
                </c:pt>
              </c:strCache>
            </c:strRef>
          </c:tx>
          <c:spPr>
            <a:ln w="31750" cap="rnd">
              <a:solidFill>
                <a:schemeClr val="accent3"/>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Sheet1!$D$2:$D$6</c:f>
              <c:numCache>
                <c:formatCode>General</c:formatCode>
                <c:ptCount val="5"/>
                <c:pt idx="0">
                  <c:v>1151</c:v>
                </c:pt>
                <c:pt idx="1">
                  <c:v>1195</c:v>
                </c:pt>
                <c:pt idx="2">
                  <c:v>1029</c:v>
                </c:pt>
                <c:pt idx="3">
                  <c:v>1021</c:v>
                </c:pt>
                <c:pt idx="4">
                  <c:v>996</c:v>
                </c:pt>
              </c:numCache>
            </c:numRef>
          </c:val>
          <c:smooth val="0"/>
          <c:extLst>
            <c:ext xmlns:c16="http://schemas.microsoft.com/office/drawing/2014/chart" uri="{C3380CC4-5D6E-409C-BE32-E72D297353CC}">
              <c16:uniqueId val="{00000002-A2DE-4C4D-902C-3230945C9007}"/>
            </c:ext>
          </c:extLst>
        </c:ser>
        <c:ser>
          <c:idx val="3"/>
          <c:order val="3"/>
          <c:tx>
            <c:strRef>
              <c:f>Sheet1!$E$1</c:f>
              <c:strCache>
                <c:ptCount val="1"/>
                <c:pt idx="0">
                  <c:v>Barbados</c:v>
                </c:pt>
              </c:strCache>
            </c:strRef>
          </c:tx>
          <c:spPr>
            <a:ln w="31750" cap="rnd">
              <a:solidFill>
                <a:schemeClr val="accent4"/>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Sheet1!$E$2:$E$6</c:f>
              <c:numCache>
                <c:formatCode>General</c:formatCode>
                <c:ptCount val="5"/>
                <c:pt idx="0">
                  <c:v>585</c:v>
                </c:pt>
                <c:pt idx="1">
                  <c:v>577</c:v>
                </c:pt>
                <c:pt idx="2">
                  <c:v>478</c:v>
                </c:pt>
                <c:pt idx="3">
                  <c:v>594</c:v>
                </c:pt>
                <c:pt idx="4">
                  <c:v>545</c:v>
                </c:pt>
              </c:numCache>
            </c:numRef>
          </c:val>
          <c:smooth val="0"/>
          <c:extLst>
            <c:ext xmlns:c16="http://schemas.microsoft.com/office/drawing/2014/chart" uri="{C3380CC4-5D6E-409C-BE32-E72D297353CC}">
              <c16:uniqueId val="{00000003-A2DE-4C4D-902C-3230945C9007}"/>
            </c:ext>
          </c:extLst>
        </c:ser>
        <c:ser>
          <c:idx val="4"/>
          <c:order val="4"/>
          <c:tx>
            <c:strRef>
              <c:f>Sheet1!$F$1</c:f>
              <c:strCache>
                <c:ptCount val="1"/>
                <c:pt idx="0">
                  <c:v>Nepal</c:v>
                </c:pt>
              </c:strCache>
            </c:strRef>
          </c:tx>
          <c:spPr>
            <a:ln w="31750" cap="rnd">
              <a:solidFill>
                <a:schemeClr val="accent5"/>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Sheet1!$F$2:$F$6</c:f>
              <c:numCache>
                <c:formatCode>General</c:formatCode>
                <c:ptCount val="5"/>
                <c:pt idx="0">
                  <c:v>219</c:v>
                </c:pt>
                <c:pt idx="1">
                  <c:v>254</c:v>
                </c:pt>
                <c:pt idx="2">
                  <c:v>400</c:v>
                </c:pt>
                <c:pt idx="3">
                  <c:v>652</c:v>
                </c:pt>
                <c:pt idx="4">
                  <c:v>377</c:v>
                </c:pt>
              </c:numCache>
            </c:numRef>
          </c:val>
          <c:smooth val="0"/>
          <c:extLst>
            <c:ext xmlns:c16="http://schemas.microsoft.com/office/drawing/2014/chart" uri="{C3380CC4-5D6E-409C-BE32-E72D297353CC}">
              <c16:uniqueId val="{00000004-A2DE-4C4D-902C-3230945C9007}"/>
            </c:ext>
          </c:extLst>
        </c:ser>
        <c:dLbls>
          <c:showLegendKey val="0"/>
          <c:showVal val="0"/>
          <c:showCatName val="0"/>
          <c:showSerName val="0"/>
          <c:showPercent val="0"/>
          <c:showBubbleSize val="0"/>
        </c:dLbls>
        <c:smooth val="0"/>
        <c:axId val="1374190432"/>
        <c:axId val="1615233824"/>
      </c:lineChart>
      <c:catAx>
        <c:axId val="1374190432"/>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1615233824"/>
        <c:crosses val="autoZero"/>
        <c:auto val="1"/>
        <c:lblAlgn val="ctr"/>
        <c:lblOffset val="100"/>
        <c:noMultiLvlLbl val="0"/>
      </c:catAx>
      <c:valAx>
        <c:axId val="1615233824"/>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1374190432"/>
        <c:crosses val="autoZero"/>
        <c:crossBetween val="between"/>
      </c:valAx>
      <c:spPr>
        <a:noFill/>
        <a:ln>
          <a:noFill/>
        </a:ln>
        <a:effectLst/>
      </c:spPr>
    </c:plotArea>
    <c:legend>
      <c:legendPos val="b"/>
      <c:layout>
        <c:manualLayout>
          <c:xMode val="edge"/>
          <c:yMode val="edge"/>
          <c:x val="6.6827812269740591E-2"/>
          <c:y val="0.87265766673383038"/>
          <c:w val="0.87088317757844369"/>
          <c:h val="0.1113988059930087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mj-lt"/>
              </a:rPr>
              <a:t>Certificants</a:t>
            </a:r>
            <a:r>
              <a:rPr lang="en-US">
                <a:latin typeface="+mj-lt"/>
              </a:rPr>
              <a:t> by Country of Citizenship*</a:t>
            </a:r>
          </a:p>
          <a:p>
            <a:pPr>
              <a:defRPr/>
            </a:pPr>
            <a:r>
              <a:rPr lang="en-US">
                <a:latin typeface="+mj-lt"/>
              </a:rPr>
              <a:t>Top 5 Countries, 2020-2024</a:t>
            </a:r>
          </a:p>
        </c:rich>
      </c:tx>
      <c:layout>
        <c:manualLayout>
          <c:xMode val="edge"/>
          <c:yMode val="edge"/>
          <c:x val="0.25860839114706929"/>
          <c:y val="2.50806778260542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6426105072343431E-2"/>
          <c:y val="0.18416696860030587"/>
          <c:w val="0.90606563929007966"/>
          <c:h val="0.56934616972602692"/>
        </c:manualLayout>
      </c:layout>
      <c:lineChart>
        <c:grouping val="standard"/>
        <c:varyColors val="0"/>
        <c:ser>
          <c:idx val="0"/>
          <c:order val="0"/>
          <c:tx>
            <c:strRef>
              <c:f>Sheet1!$B$1</c:f>
              <c:strCache>
                <c:ptCount val="1"/>
                <c:pt idx="0">
                  <c:v>United States</c:v>
                </c:pt>
              </c:strCache>
            </c:strRef>
          </c:tx>
          <c:spPr>
            <a:ln w="28575" cap="rnd">
              <a:solidFill>
                <a:schemeClr val="accent1"/>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Sheet1!$B$2:$B$6</c:f>
              <c:numCache>
                <c:formatCode>#,##0</c:formatCode>
                <c:ptCount val="5"/>
                <c:pt idx="0">
                  <c:v>2937</c:v>
                </c:pt>
                <c:pt idx="1">
                  <c:v>3376</c:v>
                </c:pt>
                <c:pt idx="2">
                  <c:v>3090</c:v>
                </c:pt>
                <c:pt idx="3">
                  <c:v>3033</c:v>
                </c:pt>
                <c:pt idx="4">
                  <c:v>2929</c:v>
                </c:pt>
              </c:numCache>
            </c:numRef>
          </c:val>
          <c:smooth val="0"/>
          <c:extLst>
            <c:ext xmlns:c16="http://schemas.microsoft.com/office/drawing/2014/chart" uri="{C3380CC4-5D6E-409C-BE32-E72D297353CC}">
              <c16:uniqueId val="{00000000-2427-43FA-9BA6-7328F994DCCF}"/>
            </c:ext>
          </c:extLst>
        </c:ser>
        <c:ser>
          <c:idx val="1"/>
          <c:order val="1"/>
          <c:tx>
            <c:strRef>
              <c:f>Sheet1!$C$1</c:f>
              <c:strCache>
                <c:ptCount val="1"/>
                <c:pt idx="0">
                  <c:v>India</c:v>
                </c:pt>
              </c:strCache>
            </c:strRef>
          </c:tx>
          <c:spPr>
            <a:ln w="28575" cap="rnd">
              <a:solidFill>
                <a:schemeClr val="accent2"/>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Sheet1!$C$2:$C$6</c:f>
              <c:numCache>
                <c:formatCode>#,##0</c:formatCode>
                <c:ptCount val="5"/>
                <c:pt idx="0">
                  <c:v>1135</c:v>
                </c:pt>
                <c:pt idx="1">
                  <c:v>1205</c:v>
                </c:pt>
                <c:pt idx="2">
                  <c:v>1464</c:v>
                </c:pt>
                <c:pt idx="3">
                  <c:v>1845</c:v>
                </c:pt>
                <c:pt idx="4">
                  <c:v>2111</c:v>
                </c:pt>
              </c:numCache>
            </c:numRef>
          </c:val>
          <c:smooth val="0"/>
          <c:extLst>
            <c:ext xmlns:c16="http://schemas.microsoft.com/office/drawing/2014/chart" uri="{C3380CC4-5D6E-409C-BE32-E72D297353CC}">
              <c16:uniqueId val="{00000001-2427-43FA-9BA6-7328F994DCCF}"/>
            </c:ext>
          </c:extLst>
        </c:ser>
        <c:ser>
          <c:idx val="2"/>
          <c:order val="2"/>
          <c:tx>
            <c:strRef>
              <c:f>Sheet1!$D$1</c:f>
              <c:strCache>
                <c:ptCount val="1"/>
                <c:pt idx="0">
                  <c:v>Pakistan</c:v>
                </c:pt>
              </c:strCache>
            </c:strRef>
          </c:tx>
          <c:spPr>
            <a:ln w="28575" cap="rnd">
              <a:solidFill>
                <a:schemeClr val="accent3"/>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Sheet1!$D$2:$D$6</c:f>
              <c:numCache>
                <c:formatCode>General</c:formatCode>
                <c:ptCount val="5"/>
                <c:pt idx="0">
                  <c:v>609</c:v>
                </c:pt>
                <c:pt idx="1">
                  <c:v>804</c:v>
                </c:pt>
                <c:pt idx="2">
                  <c:v>925</c:v>
                </c:pt>
                <c:pt idx="3" formatCode="#,##0">
                  <c:v>1416</c:v>
                </c:pt>
                <c:pt idx="4" formatCode="#,##0">
                  <c:v>1552</c:v>
                </c:pt>
              </c:numCache>
            </c:numRef>
          </c:val>
          <c:smooth val="0"/>
          <c:extLst>
            <c:ext xmlns:c16="http://schemas.microsoft.com/office/drawing/2014/chart" uri="{C3380CC4-5D6E-409C-BE32-E72D297353CC}">
              <c16:uniqueId val="{00000002-2427-43FA-9BA6-7328F994DCCF}"/>
            </c:ext>
          </c:extLst>
        </c:ser>
        <c:ser>
          <c:idx val="3"/>
          <c:order val="3"/>
          <c:tx>
            <c:strRef>
              <c:f>Sheet1!$E$1</c:f>
              <c:strCache>
                <c:ptCount val="1"/>
                <c:pt idx="0">
                  <c:v>Canada</c:v>
                </c:pt>
              </c:strCache>
            </c:strRef>
          </c:tx>
          <c:spPr>
            <a:ln w="28575" cap="rnd">
              <a:solidFill>
                <a:schemeClr val="accent4"/>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Sheet1!$E$2:$E$6</c:f>
              <c:numCache>
                <c:formatCode>General</c:formatCode>
                <c:ptCount val="5"/>
                <c:pt idx="0">
                  <c:v>657</c:v>
                </c:pt>
                <c:pt idx="1">
                  <c:v>735</c:v>
                </c:pt>
                <c:pt idx="2">
                  <c:v>648</c:v>
                </c:pt>
                <c:pt idx="3">
                  <c:v>656</c:v>
                </c:pt>
                <c:pt idx="4">
                  <c:v>606</c:v>
                </c:pt>
              </c:numCache>
            </c:numRef>
          </c:val>
          <c:smooth val="0"/>
          <c:extLst>
            <c:ext xmlns:c16="http://schemas.microsoft.com/office/drawing/2014/chart" uri="{C3380CC4-5D6E-409C-BE32-E72D297353CC}">
              <c16:uniqueId val="{00000003-2427-43FA-9BA6-7328F994DCCF}"/>
            </c:ext>
          </c:extLst>
        </c:ser>
        <c:ser>
          <c:idx val="4"/>
          <c:order val="4"/>
          <c:tx>
            <c:strRef>
              <c:f>Sheet1!$F$1</c:f>
              <c:strCache>
                <c:ptCount val="1"/>
                <c:pt idx="0">
                  <c:v>Nepal</c:v>
                </c:pt>
              </c:strCache>
            </c:strRef>
          </c:tx>
          <c:spPr>
            <a:ln w="28575" cap="rnd">
              <a:solidFill>
                <a:schemeClr val="accent5"/>
              </a:solidFill>
              <a:round/>
            </a:ln>
            <a:effectLst/>
          </c:spPr>
          <c:marker>
            <c:symbol val="none"/>
          </c:marker>
          <c:cat>
            <c:numRef>
              <c:f>Sheet1!$A$2:$A$6</c:f>
              <c:numCache>
                <c:formatCode>General</c:formatCode>
                <c:ptCount val="5"/>
                <c:pt idx="0">
                  <c:v>2020</c:v>
                </c:pt>
                <c:pt idx="1">
                  <c:v>2021</c:v>
                </c:pt>
                <c:pt idx="2">
                  <c:v>2022</c:v>
                </c:pt>
                <c:pt idx="3">
                  <c:v>2023</c:v>
                </c:pt>
                <c:pt idx="4">
                  <c:v>2024</c:v>
                </c:pt>
              </c:numCache>
            </c:numRef>
          </c:cat>
          <c:val>
            <c:numRef>
              <c:f>Sheet1!$F$2:$F$6</c:f>
              <c:numCache>
                <c:formatCode>General</c:formatCode>
                <c:ptCount val="5"/>
                <c:pt idx="0">
                  <c:v>240</c:v>
                </c:pt>
                <c:pt idx="1">
                  <c:v>283</c:v>
                </c:pt>
                <c:pt idx="2">
                  <c:v>452</c:v>
                </c:pt>
                <c:pt idx="3">
                  <c:v>759</c:v>
                </c:pt>
                <c:pt idx="4">
                  <c:v>457</c:v>
                </c:pt>
              </c:numCache>
            </c:numRef>
          </c:val>
          <c:smooth val="0"/>
          <c:extLst>
            <c:ext xmlns:c16="http://schemas.microsoft.com/office/drawing/2014/chart" uri="{C3380CC4-5D6E-409C-BE32-E72D297353CC}">
              <c16:uniqueId val="{00000004-2427-43FA-9BA6-7328F994DCCF}"/>
            </c:ext>
          </c:extLst>
        </c:ser>
        <c:dLbls>
          <c:showLegendKey val="0"/>
          <c:showVal val="0"/>
          <c:showCatName val="0"/>
          <c:showSerName val="0"/>
          <c:showPercent val="0"/>
          <c:showBubbleSize val="0"/>
        </c:dLbls>
        <c:smooth val="0"/>
        <c:axId val="1374190432"/>
        <c:axId val="1615233824"/>
      </c:lineChart>
      <c:catAx>
        <c:axId val="1374190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15233824"/>
        <c:crosses val="autoZero"/>
        <c:auto val="1"/>
        <c:lblAlgn val="ctr"/>
        <c:lblOffset val="100"/>
        <c:noMultiLvlLbl val="0"/>
      </c:catAx>
      <c:valAx>
        <c:axId val="16152338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74190432"/>
        <c:crosses val="autoZero"/>
        <c:crossBetween val="between"/>
      </c:valAx>
      <c:spPr>
        <a:noFill/>
        <a:ln>
          <a:noFill/>
        </a:ln>
        <a:effectLst/>
      </c:spPr>
    </c:plotArea>
    <c:legend>
      <c:legendPos val="b"/>
      <c:layout>
        <c:manualLayout>
          <c:xMode val="edge"/>
          <c:yMode val="edge"/>
          <c:x val="0.13271540269287033"/>
          <c:y val="0.84591873188933142"/>
          <c:w val="0.79195879171258776"/>
          <c:h val="6.571354824643602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3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5#1">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3">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3E4453-1CA2-407E-B8F1-74FB6624AC87}" type="doc">
      <dgm:prSet loTypeId="urn:microsoft.com/office/officeart/2005/8/layout/hProcess9" loCatId="process" qsTypeId="urn:microsoft.com/office/officeart/2005/8/quickstyle/simple1#1" qsCatId="simple" csTypeId="urn:microsoft.com/office/officeart/2005/8/colors/accent3_5#1" csCatId="accent3" phldr="1"/>
      <dgm:spPr/>
    </dgm:pt>
    <dgm:pt modelId="{BF1382B8-2FED-49DD-A1A5-73A7625EE326}">
      <dgm:prSet phldrT="[Text]" phldr="0"/>
      <dgm:spPr/>
      <dgm:t>
        <a:bodyPr/>
        <a:lstStyle/>
        <a:p>
          <a:pPr rtl="0"/>
          <a:r>
            <a:rPr lang="en-US">
              <a:latin typeface="Franklin Gothic Medium"/>
            </a:rPr>
            <a:t>Medical School Degree</a:t>
          </a:r>
          <a:endParaRPr lang="en-US"/>
        </a:p>
      </dgm:t>
    </dgm:pt>
    <dgm:pt modelId="{781C1A8D-8046-4B00-B40E-CBA342B55FDD}" type="parTrans" cxnId="{F3BB5959-9FEB-48A0-840B-D30783DC4F88}">
      <dgm:prSet/>
      <dgm:spPr/>
      <dgm:t>
        <a:bodyPr/>
        <a:lstStyle/>
        <a:p>
          <a:endParaRPr lang="en-US"/>
        </a:p>
      </dgm:t>
    </dgm:pt>
    <dgm:pt modelId="{CC9C7BDE-1D8B-4E17-999D-FB0D6D04C774}" type="sibTrans" cxnId="{F3BB5959-9FEB-48A0-840B-D30783DC4F88}">
      <dgm:prSet/>
      <dgm:spPr/>
      <dgm:t>
        <a:bodyPr/>
        <a:lstStyle/>
        <a:p>
          <a:endParaRPr lang="en-US"/>
        </a:p>
      </dgm:t>
    </dgm:pt>
    <dgm:pt modelId="{9AE516FE-FBE9-4E35-8DE4-29165CBCF588}">
      <dgm:prSet phldr="0"/>
      <dgm:spPr/>
      <dgm:t>
        <a:bodyPr/>
        <a:lstStyle/>
        <a:p>
          <a:pPr rtl="0"/>
          <a:r>
            <a:rPr lang="en-US">
              <a:latin typeface="Franklin Gothic Medium"/>
            </a:rPr>
            <a:t>Full Licensure</a:t>
          </a:r>
        </a:p>
      </dgm:t>
    </dgm:pt>
    <dgm:pt modelId="{640699AB-501D-4D02-A36A-3170722D5E79}" type="parTrans" cxnId="{2F171664-D266-4634-B1A2-A779D4D8A765}">
      <dgm:prSet/>
      <dgm:spPr/>
      <dgm:t>
        <a:bodyPr/>
        <a:lstStyle/>
        <a:p>
          <a:endParaRPr lang="en-US"/>
        </a:p>
      </dgm:t>
    </dgm:pt>
    <dgm:pt modelId="{09628D03-0F97-428F-88D9-88045B32B080}" type="sibTrans" cxnId="{2F171664-D266-4634-B1A2-A779D4D8A765}">
      <dgm:prSet/>
      <dgm:spPr/>
      <dgm:t>
        <a:bodyPr/>
        <a:lstStyle/>
        <a:p>
          <a:endParaRPr lang="en-US"/>
        </a:p>
      </dgm:t>
    </dgm:pt>
    <dgm:pt modelId="{86DB61C7-582E-41FB-95D9-8D7E28572274}">
      <dgm:prSet phldr="0"/>
      <dgm:spPr/>
      <dgm:t>
        <a:bodyPr/>
        <a:lstStyle/>
        <a:p>
          <a:pPr rtl="0"/>
          <a:r>
            <a:rPr lang="en-US">
              <a:latin typeface="Franklin Gothic Medium"/>
            </a:rPr>
            <a:t>Board Certification</a:t>
          </a:r>
        </a:p>
      </dgm:t>
    </dgm:pt>
    <dgm:pt modelId="{4FB7B968-BB0D-46BD-AAC7-2701165940D5}" type="parTrans" cxnId="{0B189EF8-BC0F-4CA9-A211-107979EEFEA4}">
      <dgm:prSet/>
      <dgm:spPr/>
      <dgm:t>
        <a:bodyPr/>
        <a:lstStyle/>
        <a:p>
          <a:endParaRPr lang="en-US"/>
        </a:p>
      </dgm:t>
    </dgm:pt>
    <dgm:pt modelId="{E37C2E7A-71C2-4588-A856-C1232D53DCF9}" type="sibTrans" cxnId="{0B189EF8-BC0F-4CA9-A211-107979EEFEA4}">
      <dgm:prSet/>
      <dgm:spPr/>
      <dgm:t>
        <a:bodyPr/>
        <a:lstStyle/>
        <a:p>
          <a:endParaRPr lang="en-US"/>
        </a:p>
      </dgm:t>
    </dgm:pt>
    <dgm:pt modelId="{E8AF68FF-366C-40AE-926C-D8CA76C8CCEF}">
      <dgm:prSet phldr="0"/>
      <dgm:spPr/>
      <dgm:t>
        <a:bodyPr/>
        <a:lstStyle/>
        <a:p>
          <a:pPr rtl="0"/>
          <a:r>
            <a:rPr lang="en-US">
              <a:latin typeface="Franklin Gothic Medium"/>
              <a:ea typeface="Calibri"/>
              <a:cs typeface="Calibri"/>
            </a:rPr>
            <a:t>Licensing Examinations</a:t>
          </a:r>
        </a:p>
      </dgm:t>
    </dgm:pt>
    <dgm:pt modelId="{42F7E942-92B4-46F8-A260-EAF8609FBEB6}" type="parTrans" cxnId="{479C76B4-FC51-4DF9-9B71-E6BAE5EAE28D}">
      <dgm:prSet/>
      <dgm:spPr/>
      <dgm:t>
        <a:bodyPr/>
        <a:lstStyle/>
        <a:p>
          <a:endParaRPr lang="en-US"/>
        </a:p>
      </dgm:t>
    </dgm:pt>
    <dgm:pt modelId="{101B0B7B-188B-4E94-A411-28C3A53905FC}" type="sibTrans" cxnId="{479C76B4-FC51-4DF9-9B71-E6BAE5EAE28D}">
      <dgm:prSet/>
      <dgm:spPr/>
      <dgm:t>
        <a:bodyPr/>
        <a:lstStyle/>
        <a:p>
          <a:endParaRPr lang="en-US"/>
        </a:p>
      </dgm:t>
    </dgm:pt>
    <dgm:pt modelId="{A1C2D2F9-661A-4710-85AC-9FEEB73DF00D}">
      <dgm:prSet phldr="0"/>
      <dgm:spPr/>
      <dgm:t>
        <a:bodyPr/>
        <a:lstStyle/>
        <a:p>
          <a:pPr rtl="0"/>
          <a:r>
            <a:rPr lang="en-US">
              <a:latin typeface="Franklin Gothic Medium"/>
              <a:ea typeface="Calibri"/>
              <a:cs typeface="Calibri"/>
            </a:rPr>
            <a:t>Graduate Medical Education (Training)</a:t>
          </a:r>
        </a:p>
      </dgm:t>
    </dgm:pt>
    <dgm:pt modelId="{5315F3C3-4BB1-4A9D-8860-276D8E25FB1E}" type="parTrans" cxnId="{651CA027-8EE1-4A96-BD25-9EBDE717DA1B}">
      <dgm:prSet/>
      <dgm:spPr/>
      <dgm:t>
        <a:bodyPr/>
        <a:lstStyle/>
        <a:p>
          <a:endParaRPr lang="en-US"/>
        </a:p>
      </dgm:t>
    </dgm:pt>
    <dgm:pt modelId="{CDE9FE88-3E4B-49C2-B12C-F1E41A5C132B}" type="sibTrans" cxnId="{651CA027-8EE1-4A96-BD25-9EBDE717DA1B}">
      <dgm:prSet/>
      <dgm:spPr/>
      <dgm:t>
        <a:bodyPr/>
        <a:lstStyle/>
        <a:p>
          <a:endParaRPr lang="en-US"/>
        </a:p>
      </dgm:t>
    </dgm:pt>
    <dgm:pt modelId="{1D852AB9-55EA-4A9F-B5B5-FEA81802C29F}" type="pres">
      <dgm:prSet presAssocID="{D93E4453-1CA2-407E-B8F1-74FB6624AC87}" presName="CompostProcess" presStyleCnt="0">
        <dgm:presLayoutVars>
          <dgm:dir/>
          <dgm:resizeHandles val="exact"/>
        </dgm:presLayoutVars>
      </dgm:prSet>
      <dgm:spPr/>
    </dgm:pt>
    <dgm:pt modelId="{807B297E-E98D-4FF7-AA8C-CF977CB912C1}" type="pres">
      <dgm:prSet presAssocID="{D93E4453-1CA2-407E-B8F1-74FB6624AC87}" presName="arrow" presStyleLbl="bgShp" presStyleIdx="0" presStyleCnt="1"/>
      <dgm:spPr/>
    </dgm:pt>
    <dgm:pt modelId="{716FA5B9-DEE5-44B2-8D71-F718DED007E7}" type="pres">
      <dgm:prSet presAssocID="{D93E4453-1CA2-407E-B8F1-74FB6624AC87}" presName="linearProcess" presStyleCnt="0"/>
      <dgm:spPr/>
    </dgm:pt>
    <dgm:pt modelId="{11ECC33C-16D1-47C5-A7B5-C3E08EE5B54F}" type="pres">
      <dgm:prSet presAssocID="{BF1382B8-2FED-49DD-A1A5-73A7625EE326}" presName="textNode" presStyleLbl="node1" presStyleIdx="0" presStyleCnt="5">
        <dgm:presLayoutVars>
          <dgm:bulletEnabled val="1"/>
        </dgm:presLayoutVars>
      </dgm:prSet>
      <dgm:spPr/>
    </dgm:pt>
    <dgm:pt modelId="{1D374000-6E50-44D7-B305-A3E1C0CED059}" type="pres">
      <dgm:prSet presAssocID="{CC9C7BDE-1D8B-4E17-999D-FB0D6D04C774}" presName="sibTrans" presStyleCnt="0"/>
      <dgm:spPr/>
    </dgm:pt>
    <dgm:pt modelId="{0BC9734F-081D-46A1-9C6C-6BA7222FD167}" type="pres">
      <dgm:prSet presAssocID="{E8AF68FF-366C-40AE-926C-D8CA76C8CCEF}" presName="textNode" presStyleLbl="node1" presStyleIdx="1" presStyleCnt="5">
        <dgm:presLayoutVars>
          <dgm:bulletEnabled val="1"/>
        </dgm:presLayoutVars>
      </dgm:prSet>
      <dgm:spPr/>
    </dgm:pt>
    <dgm:pt modelId="{E9513F73-7556-4CD1-A91B-30B07E8FE6EA}" type="pres">
      <dgm:prSet presAssocID="{101B0B7B-188B-4E94-A411-28C3A53905FC}" presName="sibTrans" presStyleCnt="0"/>
      <dgm:spPr/>
    </dgm:pt>
    <dgm:pt modelId="{9A33A7E4-BD4D-418E-9910-17ED67827A7A}" type="pres">
      <dgm:prSet presAssocID="{A1C2D2F9-661A-4710-85AC-9FEEB73DF00D}" presName="textNode" presStyleLbl="node1" presStyleIdx="2" presStyleCnt="5">
        <dgm:presLayoutVars>
          <dgm:bulletEnabled val="1"/>
        </dgm:presLayoutVars>
      </dgm:prSet>
      <dgm:spPr/>
    </dgm:pt>
    <dgm:pt modelId="{9546ADFC-0305-4AB9-9709-A2C2913B901E}" type="pres">
      <dgm:prSet presAssocID="{CDE9FE88-3E4B-49C2-B12C-F1E41A5C132B}" presName="sibTrans" presStyleCnt="0"/>
      <dgm:spPr/>
    </dgm:pt>
    <dgm:pt modelId="{06E8A985-161C-4921-A571-3E6EE655BE57}" type="pres">
      <dgm:prSet presAssocID="{9AE516FE-FBE9-4E35-8DE4-29165CBCF588}" presName="textNode" presStyleLbl="node1" presStyleIdx="3" presStyleCnt="5">
        <dgm:presLayoutVars>
          <dgm:bulletEnabled val="1"/>
        </dgm:presLayoutVars>
      </dgm:prSet>
      <dgm:spPr/>
    </dgm:pt>
    <dgm:pt modelId="{DB2208A4-525C-4843-8AC4-0B67D07F266C}" type="pres">
      <dgm:prSet presAssocID="{09628D03-0F97-428F-88D9-88045B32B080}" presName="sibTrans" presStyleCnt="0"/>
      <dgm:spPr/>
    </dgm:pt>
    <dgm:pt modelId="{D9F8F314-E443-42D7-B477-2632ED789258}" type="pres">
      <dgm:prSet presAssocID="{86DB61C7-582E-41FB-95D9-8D7E28572274}" presName="textNode" presStyleLbl="node1" presStyleIdx="4" presStyleCnt="5">
        <dgm:presLayoutVars>
          <dgm:bulletEnabled val="1"/>
        </dgm:presLayoutVars>
      </dgm:prSet>
      <dgm:spPr/>
    </dgm:pt>
  </dgm:ptLst>
  <dgm:cxnLst>
    <dgm:cxn modelId="{651CA027-8EE1-4A96-BD25-9EBDE717DA1B}" srcId="{D93E4453-1CA2-407E-B8F1-74FB6624AC87}" destId="{A1C2D2F9-661A-4710-85AC-9FEEB73DF00D}" srcOrd="2" destOrd="0" parTransId="{5315F3C3-4BB1-4A9D-8860-276D8E25FB1E}" sibTransId="{CDE9FE88-3E4B-49C2-B12C-F1E41A5C132B}"/>
    <dgm:cxn modelId="{14BDAC27-6F77-40A2-B8DC-D2E43EBBBBF8}" type="presOf" srcId="{86DB61C7-582E-41FB-95D9-8D7E28572274}" destId="{D9F8F314-E443-42D7-B477-2632ED789258}" srcOrd="0" destOrd="0" presId="urn:microsoft.com/office/officeart/2005/8/layout/hProcess9"/>
    <dgm:cxn modelId="{2F171664-D266-4634-B1A2-A779D4D8A765}" srcId="{D93E4453-1CA2-407E-B8F1-74FB6624AC87}" destId="{9AE516FE-FBE9-4E35-8DE4-29165CBCF588}" srcOrd="3" destOrd="0" parTransId="{640699AB-501D-4D02-A36A-3170722D5E79}" sibTransId="{09628D03-0F97-428F-88D9-88045B32B080}"/>
    <dgm:cxn modelId="{F3BB5959-9FEB-48A0-840B-D30783DC4F88}" srcId="{D93E4453-1CA2-407E-B8F1-74FB6624AC87}" destId="{BF1382B8-2FED-49DD-A1A5-73A7625EE326}" srcOrd="0" destOrd="0" parTransId="{781C1A8D-8046-4B00-B40E-CBA342B55FDD}" sibTransId="{CC9C7BDE-1D8B-4E17-999D-FB0D6D04C774}"/>
    <dgm:cxn modelId="{479C76B4-FC51-4DF9-9B71-E6BAE5EAE28D}" srcId="{D93E4453-1CA2-407E-B8F1-74FB6624AC87}" destId="{E8AF68FF-366C-40AE-926C-D8CA76C8CCEF}" srcOrd="1" destOrd="0" parTransId="{42F7E942-92B4-46F8-A260-EAF8609FBEB6}" sibTransId="{101B0B7B-188B-4E94-A411-28C3A53905FC}"/>
    <dgm:cxn modelId="{A0A364CC-D795-41C5-BE9A-544F70D7806E}" type="presOf" srcId="{D93E4453-1CA2-407E-B8F1-74FB6624AC87}" destId="{1D852AB9-55EA-4A9F-B5B5-FEA81802C29F}" srcOrd="0" destOrd="0" presId="urn:microsoft.com/office/officeart/2005/8/layout/hProcess9"/>
    <dgm:cxn modelId="{C2CAC3DE-0283-492B-8D3F-99FAA855DB85}" type="presOf" srcId="{BF1382B8-2FED-49DD-A1A5-73A7625EE326}" destId="{11ECC33C-16D1-47C5-A7B5-C3E08EE5B54F}" srcOrd="0" destOrd="0" presId="urn:microsoft.com/office/officeart/2005/8/layout/hProcess9"/>
    <dgm:cxn modelId="{B8B858EC-9552-43B4-B046-07A9E4093045}" type="presOf" srcId="{A1C2D2F9-661A-4710-85AC-9FEEB73DF00D}" destId="{9A33A7E4-BD4D-418E-9910-17ED67827A7A}" srcOrd="0" destOrd="0" presId="urn:microsoft.com/office/officeart/2005/8/layout/hProcess9"/>
    <dgm:cxn modelId="{EFA6D0F6-914B-4505-B9C9-2BAD7849C5BD}" type="presOf" srcId="{E8AF68FF-366C-40AE-926C-D8CA76C8CCEF}" destId="{0BC9734F-081D-46A1-9C6C-6BA7222FD167}" srcOrd="0" destOrd="0" presId="urn:microsoft.com/office/officeart/2005/8/layout/hProcess9"/>
    <dgm:cxn modelId="{0B189EF8-BC0F-4CA9-A211-107979EEFEA4}" srcId="{D93E4453-1CA2-407E-B8F1-74FB6624AC87}" destId="{86DB61C7-582E-41FB-95D9-8D7E28572274}" srcOrd="4" destOrd="0" parTransId="{4FB7B968-BB0D-46BD-AAC7-2701165940D5}" sibTransId="{E37C2E7A-71C2-4588-A856-C1232D53DCF9}"/>
    <dgm:cxn modelId="{34EE67FF-5AF9-4AA2-A0DD-D459CA0F8EDC}" type="presOf" srcId="{9AE516FE-FBE9-4E35-8DE4-29165CBCF588}" destId="{06E8A985-161C-4921-A571-3E6EE655BE57}" srcOrd="0" destOrd="0" presId="urn:microsoft.com/office/officeart/2005/8/layout/hProcess9"/>
    <dgm:cxn modelId="{5614B84E-5108-4193-B456-42100DC6E32E}" type="presParOf" srcId="{1D852AB9-55EA-4A9F-B5B5-FEA81802C29F}" destId="{807B297E-E98D-4FF7-AA8C-CF977CB912C1}" srcOrd="0" destOrd="0" presId="urn:microsoft.com/office/officeart/2005/8/layout/hProcess9"/>
    <dgm:cxn modelId="{6310323E-6230-4C77-9810-139B43CB2AD3}" type="presParOf" srcId="{1D852AB9-55EA-4A9F-B5B5-FEA81802C29F}" destId="{716FA5B9-DEE5-44B2-8D71-F718DED007E7}" srcOrd="1" destOrd="0" presId="urn:microsoft.com/office/officeart/2005/8/layout/hProcess9"/>
    <dgm:cxn modelId="{DE2767AE-0740-410A-99BD-F80C5ADD3137}" type="presParOf" srcId="{716FA5B9-DEE5-44B2-8D71-F718DED007E7}" destId="{11ECC33C-16D1-47C5-A7B5-C3E08EE5B54F}" srcOrd="0" destOrd="0" presId="urn:microsoft.com/office/officeart/2005/8/layout/hProcess9"/>
    <dgm:cxn modelId="{D28FC337-61A5-4C34-A53A-B336B7782824}" type="presParOf" srcId="{716FA5B9-DEE5-44B2-8D71-F718DED007E7}" destId="{1D374000-6E50-44D7-B305-A3E1C0CED059}" srcOrd="1" destOrd="0" presId="urn:microsoft.com/office/officeart/2005/8/layout/hProcess9"/>
    <dgm:cxn modelId="{45766101-ADDB-45AC-BC84-D16E4E65DFD9}" type="presParOf" srcId="{716FA5B9-DEE5-44B2-8D71-F718DED007E7}" destId="{0BC9734F-081D-46A1-9C6C-6BA7222FD167}" srcOrd="2" destOrd="0" presId="urn:microsoft.com/office/officeart/2005/8/layout/hProcess9"/>
    <dgm:cxn modelId="{B59441F6-5922-4707-8E3D-C2DEFBE70C0F}" type="presParOf" srcId="{716FA5B9-DEE5-44B2-8D71-F718DED007E7}" destId="{E9513F73-7556-4CD1-A91B-30B07E8FE6EA}" srcOrd="3" destOrd="0" presId="urn:microsoft.com/office/officeart/2005/8/layout/hProcess9"/>
    <dgm:cxn modelId="{E4B5824A-4F5E-4756-A508-BA16DC3909F6}" type="presParOf" srcId="{716FA5B9-DEE5-44B2-8D71-F718DED007E7}" destId="{9A33A7E4-BD4D-418E-9910-17ED67827A7A}" srcOrd="4" destOrd="0" presId="urn:microsoft.com/office/officeart/2005/8/layout/hProcess9"/>
    <dgm:cxn modelId="{42CF2D51-4058-43C2-B31F-51B0586B1056}" type="presParOf" srcId="{716FA5B9-DEE5-44B2-8D71-F718DED007E7}" destId="{9546ADFC-0305-4AB9-9709-A2C2913B901E}" srcOrd="5" destOrd="0" presId="urn:microsoft.com/office/officeart/2005/8/layout/hProcess9"/>
    <dgm:cxn modelId="{2A7F8204-D390-454F-9596-09DEBBF04912}" type="presParOf" srcId="{716FA5B9-DEE5-44B2-8D71-F718DED007E7}" destId="{06E8A985-161C-4921-A571-3E6EE655BE57}" srcOrd="6" destOrd="0" presId="urn:microsoft.com/office/officeart/2005/8/layout/hProcess9"/>
    <dgm:cxn modelId="{38E47DDF-E3A2-46AB-9D77-DD83AC2242DA}" type="presParOf" srcId="{716FA5B9-DEE5-44B2-8D71-F718DED007E7}" destId="{DB2208A4-525C-4843-8AC4-0B67D07F266C}" srcOrd="7" destOrd="0" presId="urn:microsoft.com/office/officeart/2005/8/layout/hProcess9"/>
    <dgm:cxn modelId="{7703C458-85A2-4B65-AB84-CB740ADF9017}" type="presParOf" srcId="{716FA5B9-DEE5-44B2-8D71-F718DED007E7}" destId="{D9F8F314-E443-42D7-B477-2632ED789258}"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A2BAC0-3D19-4F2D-B020-C22E21D82E74}" type="doc">
      <dgm:prSet loTypeId="urn:microsoft.com/office/officeart/2005/8/layout/process1" loCatId="process" qsTypeId="urn:microsoft.com/office/officeart/2005/8/quickstyle/simple1#8" qsCatId="simple" csTypeId="urn:microsoft.com/office/officeart/2005/8/colors/colorful1#3" csCatId="colorful" phldr="1"/>
      <dgm:spPr/>
    </dgm:pt>
    <dgm:pt modelId="{C2BADE4E-8B15-4038-88DF-995328888C6E}">
      <dgm:prSet phldrT="[Text]" custT="1"/>
      <dgm:spPr>
        <a:solidFill>
          <a:schemeClr val="accent1"/>
        </a:solidFill>
      </dgm:spPr>
      <dgm:t>
        <a:bodyPr/>
        <a:lstStyle/>
        <a:p>
          <a:r>
            <a:rPr lang="en-US" sz="2000" b="1">
              <a:latin typeface="Montserrat SemiBold" panose="020F0502020204030204" pitchFamily="2" charset="0"/>
            </a:rPr>
            <a:t>Meet Eligibility Requirements </a:t>
          </a:r>
        </a:p>
      </dgm:t>
    </dgm:pt>
    <dgm:pt modelId="{DECCE0D7-B59F-4895-B533-D230D39DAC50}" type="parTrans" cxnId="{299B89E8-5BAF-4F30-BF4B-1474715156F2}">
      <dgm:prSet/>
      <dgm:spPr/>
      <dgm:t>
        <a:bodyPr/>
        <a:lstStyle/>
        <a:p>
          <a:endParaRPr lang="en-US"/>
        </a:p>
      </dgm:t>
    </dgm:pt>
    <dgm:pt modelId="{E1BBA2D6-68CA-4067-866A-E756C7CEAF30}" type="sibTrans" cxnId="{299B89E8-5BAF-4F30-BF4B-1474715156F2}">
      <dgm:prSet/>
      <dgm:spPr>
        <a:noFill/>
      </dgm:spPr>
      <dgm:t>
        <a:bodyPr/>
        <a:lstStyle/>
        <a:p>
          <a:endParaRPr lang="en-US"/>
        </a:p>
      </dgm:t>
    </dgm:pt>
    <dgm:pt modelId="{93893689-920A-4192-B484-822A99DF0A6E}">
      <dgm:prSet phldrT="[Text]" custT="1"/>
      <dgm:spPr>
        <a:solidFill>
          <a:schemeClr val="accent2"/>
        </a:solidFill>
      </dgm:spPr>
      <dgm:t>
        <a:bodyPr/>
        <a:lstStyle/>
        <a:p>
          <a:pPr marL="0" lvl="0" indent="0" algn="ctr" defTabSz="889000">
            <a:lnSpc>
              <a:spcPct val="90000"/>
            </a:lnSpc>
            <a:spcBef>
              <a:spcPct val="0"/>
            </a:spcBef>
            <a:spcAft>
              <a:spcPct val="35000"/>
            </a:spcAft>
            <a:buNone/>
          </a:pPr>
          <a:r>
            <a:rPr lang="en-US" sz="2000" b="1" kern="1200">
              <a:solidFill>
                <a:srgbClr val="FFFFFF"/>
              </a:solidFill>
              <a:latin typeface="Montserrat SemiBold" panose="020F0502020204030204" pitchFamily="2" charset="0"/>
              <a:ea typeface="+mn-ea"/>
              <a:cs typeface="+mn-cs"/>
            </a:rPr>
            <a:t>Examination Requirements</a:t>
          </a:r>
        </a:p>
      </dgm:t>
    </dgm:pt>
    <dgm:pt modelId="{A8E38A4B-EB74-46AE-B500-58A25B95A84C}" type="parTrans" cxnId="{6FAA3B37-4D1A-4968-B271-E8C7C5BD28E4}">
      <dgm:prSet/>
      <dgm:spPr/>
      <dgm:t>
        <a:bodyPr/>
        <a:lstStyle/>
        <a:p>
          <a:endParaRPr lang="en-US"/>
        </a:p>
      </dgm:t>
    </dgm:pt>
    <dgm:pt modelId="{7BA6E50B-D190-4A2B-ADE0-6F098C6538C7}" type="sibTrans" cxnId="{6FAA3B37-4D1A-4968-B271-E8C7C5BD28E4}">
      <dgm:prSet/>
      <dgm:spPr>
        <a:noFill/>
      </dgm:spPr>
      <dgm:t>
        <a:bodyPr/>
        <a:lstStyle/>
        <a:p>
          <a:endParaRPr lang="en-US"/>
        </a:p>
      </dgm:t>
    </dgm:pt>
    <dgm:pt modelId="{8D33255A-47AD-47D9-B5A1-9C33C7A7A6D2}">
      <dgm:prSet phldrT="[Text]" custT="1"/>
      <dgm:spPr>
        <a:solidFill>
          <a:schemeClr val="accent3"/>
        </a:solidFill>
      </dgm:spPr>
      <dgm:t>
        <a:bodyPr/>
        <a:lstStyle/>
        <a:p>
          <a:pPr marL="0" lvl="0" indent="0" algn="ctr" defTabSz="889000">
            <a:lnSpc>
              <a:spcPct val="90000"/>
            </a:lnSpc>
            <a:spcBef>
              <a:spcPct val="0"/>
            </a:spcBef>
            <a:spcAft>
              <a:spcPct val="35000"/>
            </a:spcAft>
            <a:buNone/>
          </a:pPr>
          <a:r>
            <a:rPr lang="en-US" sz="2000" b="1" kern="1200">
              <a:solidFill>
                <a:srgbClr val="FFFFFF"/>
              </a:solidFill>
              <a:latin typeface="Montserrat SemiBold" panose="020F0502020204030204" pitchFamily="2" charset="0"/>
              <a:ea typeface="+mn-ea"/>
              <a:cs typeface="+mn-cs"/>
            </a:rPr>
            <a:t>Medical Education Credential Requirements</a:t>
          </a:r>
        </a:p>
      </dgm:t>
    </dgm:pt>
    <dgm:pt modelId="{AB781DB7-5F2C-4ABA-BF89-7B2BD247BC66}" type="parTrans" cxnId="{59324461-376E-4EE2-B66F-AEF803FD0AD9}">
      <dgm:prSet/>
      <dgm:spPr/>
      <dgm:t>
        <a:bodyPr/>
        <a:lstStyle/>
        <a:p>
          <a:endParaRPr lang="en-US"/>
        </a:p>
      </dgm:t>
    </dgm:pt>
    <dgm:pt modelId="{E7C6F3DC-3ABA-4D01-A402-EBBD5A18C59D}" type="sibTrans" cxnId="{59324461-376E-4EE2-B66F-AEF803FD0AD9}">
      <dgm:prSet/>
      <dgm:spPr/>
      <dgm:t>
        <a:bodyPr/>
        <a:lstStyle/>
        <a:p>
          <a:endParaRPr lang="en-US"/>
        </a:p>
      </dgm:t>
    </dgm:pt>
    <dgm:pt modelId="{CAAF0F2D-5DF3-4B41-B260-00106E5918B4}" type="pres">
      <dgm:prSet presAssocID="{E8A2BAC0-3D19-4F2D-B020-C22E21D82E74}" presName="Name0" presStyleCnt="0">
        <dgm:presLayoutVars>
          <dgm:dir/>
          <dgm:resizeHandles val="exact"/>
        </dgm:presLayoutVars>
      </dgm:prSet>
      <dgm:spPr/>
    </dgm:pt>
    <dgm:pt modelId="{3EEAD82E-6FF3-4089-B14F-2B323625E00C}" type="pres">
      <dgm:prSet presAssocID="{C2BADE4E-8B15-4038-88DF-995328888C6E}" presName="node" presStyleLbl="node1" presStyleIdx="0" presStyleCnt="3">
        <dgm:presLayoutVars>
          <dgm:bulletEnabled val="1"/>
        </dgm:presLayoutVars>
      </dgm:prSet>
      <dgm:spPr/>
    </dgm:pt>
    <dgm:pt modelId="{DA2A2614-EFEF-4F3D-9BBF-6DF10A85A81E}" type="pres">
      <dgm:prSet presAssocID="{E1BBA2D6-68CA-4067-866A-E756C7CEAF30}" presName="sibTrans" presStyleLbl="sibTrans2D1" presStyleIdx="0" presStyleCnt="2"/>
      <dgm:spPr/>
    </dgm:pt>
    <dgm:pt modelId="{67C5F369-55B8-4127-828C-C028C4179067}" type="pres">
      <dgm:prSet presAssocID="{E1BBA2D6-68CA-4067-866A-E756C7CEAF30}" presName="connectorText" presStyleLbl="sibTrans2D1" presStyleIdx="0" presStyleCnt="2"/>
      <dgm:spPr/>
    </dgm:pt>
    <dgm:pt modelId="{95796B63-EA2A-4400-AF79-19AC61CAAD8E}" type="pres">
      <dgm:prSet presAssocID="{93893689-920A-4192-B484-822A99DF0A6E}" presName="node" presStyleLbl="node1" presStyleIdx="1" presStyleCnt="3">
        <dgm:presLayoutVars>
          <dgm:bulletEnabled val="1"/>
        </dgm:presLayoutVars>
      </dgm:prSet>
      <dgm:spPr/>
    </dgm:pt>
    <dgm:pt modelId="{5C4EBEB6-C5DD-416F-AC48-F554A409CA9B}" type="pres">
      <dgm:prSet presAssocID="{7BA6E50B-D190-4A2B-ADE0-6F098C6538C7}" presName="sibTrans" presStyleLbl="sibTrans2D1" presStyleIdx="1" presStyleCnt="2" custLinFactNeighborY="5483"/>
      <dgm:spPr/>
    </dgm:pt>
    <dgm:pt modelId="{828AC10A-B7A1-486C-B872-60D4693E6503}" type="pres">
      <dgm:prSet presAssocID="{7BA6E50B-D190-4A2B-ADE0-6F098C6538C7}" presName="connectorText" presStyleLbl="sibTrans2D1" presStyleIdx="1" presStyleCnt="2"/>
      <dgm:spPr/>
    </dgm:pt>
    <dgm:pt modelId="{F5D1531B-8788-4080-96C1-C7D4ACD01415}" type="pres">
      <dgm:prSet presAssocID="{8D33255A-47AD-47D9-B5A1-9C33C7A7A6D2}" presName="node" presStyleLbl="node1" presStyleIdx="2" presStyleCnt="3">
        <dgm:presLayoutVars>
          <dgm:bulletEnabled val="1"/>
        </dgm:presLayoutVars>
      </dgm:prSet>
      <dgm:spPr/>
    </dgm:pt>
  </dgm:ptLst>
  <dgm:cxnLst>
    <dgm:cxn modelId="{E6C95C04-8267-4699-85AA-366C6EDB433F}" type="presOf" srcId="{8D33255A-47AD-47D9-B5A1-9C33C7A7A6D2}" destId="{F5D1531B-8788-4080-96C1-C7D4ACD01415}" srcOrd="0" destOrd="0" presId="urn:microsoft.com/office/officeart/2005/8/layout/process1"/>
    <dgm:cxn modelId="{6FAA3B37-4D1A-4968-B271-E8C7C5BD28E4}" srcId="{E8A2BAC0-3D19-4F2D-B020-C22E21D82E74}" destId="{93893689-920A-4192-B484-822A99DF0A6E}" srcOrd="1" destOrd="0" parTransId="{A8E38A4B-EB74-46AE-B500-58A25B95A84C}" sibTransId="{7BA6E50B-D190-4A2B-ADE0-6F098C6538C7}"/>
    <dgm:cxn modelId="{2649183C-826E-4340-947C-04E74DD22659}" type="presOf" srcId="{C2BADE4E-8B15-4038-88DF-995328888C6E}" destId="{3EEAD82E-6FF3-4089-B14F-2B323625E00C}" srcOrd="0" destOrd="0" presId="urn:microsoft.com/office/officeart/2005/8/layout/process1"/>
    <dgm:cxn modelId="{59324461-376E-4EE2-B66F-AEF803FD0AD9}" srcId="{E8A2BAC0-3D19-4F2D-B020-C22E21D82E74}" destId="{8D33255A-47AD-47D9-B5A1-9C33C7A7A6D2}" srcOrd="2" destOrd="0" parTransId="{AB781DB7-5F2C-4ABA-BF89-7B2BD247BC66}" sibTransId="{E7C6F3DC-3ABA-4D01-A402-EBBD5A18C59D}"/>
    <dgm:cxn modelId="{8C5C8658-7084-4463-A15B-A42C5CD2514F}" type="presOf" srcId="{E1BBA2D6-68CA-4067-866A-E756C7CEAF30}" destId="{67C5F369-55B8-4127-828C-C028C4179067}" srcOrd="1" destOrd="0" presId="urn:microsoft.com/office/officeart/2005/8/layout/process1"/>
    <dgm:cxn modelId="{6145E98D-03A7-4340-BB5D-45E0FA4DBF29}" type="presOf" srcId="{E8A2BAC0-3D19-4F2D-B020-C22E21D82E74}" destId="{CAAF0F2D-5DF3-4B41-B260-00106E5918B4}" srcOrd="0" destOrd="0" presId="urn:microsoft.com/office/officeart/2005/8/layout/process1"/>
    <dgm:cxn modelId="{329D319A-8761-491B-A341-378FA891BE3A}" type="presOf" srcId="{7BA6E50B-D190-4A2B-ADE0-6F098C6538C7}" destId="{828AC10A-B7A1-486C-B872-60D4693E6503}" srcOrd="1" destOrd="0" presId="urn:microsoft.com/office/officeart/2005/8/layout/process1"/>
    <dgm:cxn modelId="{123D07AC-EAFA-48F0-84C7-0057E4DCDC77}" type="presOf" srcId="{E1BBA2D6-68CA-4067-866A-E756C7CEAF30}" destId="{DA2A2614-EFEF-4F3D-9BBF-6DF10A85A81E}" srcOrd="0" destOrd="0" presId="urn:microsoft.com/office/officeart/2005/8/layout/process1"/>
    <dgm:cxn modelId="{05D3EAC3-FB6B-4AB4-A7A6-E2BE43383736}" type="presOf" srcId="{7BA6E50B-D190-4A2B-ADE0-6F098C6538C7}" destId="{5C4EBEB6-C5DD-416F-AC48-F554A409CA9B}" srcOrd="0" destOrd="0" presId="urn:microsoft.com/office/officeart/2005/8/layout/process1"/>
    <dgm:cxn modelId="{299B89E8-5BAF-4F30-BF4B-1474715156F2}" srcId="{E8A2BAC0-3D19-4F2D-B020-C22E21D82E74}" destId="{C2BADE4E-8B15-4038-88DF-995328888C6E}" srcOrd="0" destOrd="0" parTransId="{DECCE0D7-B59F-4895-B533-D230D39DAC50}" sibTransId="{E1BBA2D6-68CA-4067-866A-E756C7CEAF30}"/>
    <dgm:cxn modelId="{8496D7F4-914D-4E4C-9938-7ECB3AA89340}" type="presOf" srcId="{93893689-920A-4192-B484-822A99DF0A6E}" destId="{95796B63-EA2A-4400-AF79-19AC61CAAD8E}" srcOrd="0" destOrd="0" presId="urn:microsoft.com/office/officeart/2005/8/layout/process1"/>
    <dgm:cxn modelId="{5BC9C4D0-7E38-4657-BF11-10B5F0CEF45E}" type="presParOf" srcId="{CAAF0F2D-5DF3-4B41-B260-00106E5918B4}" destId="{3EEAD82E-6FF3-4089-B14F-2B323625E00C}" srcOrd="0" destOrd="0" presId="urn:microsoft.com/office/officeart/2005/8/layout/process1"/>
    <dgm:cxn modelId="{532F2548-48B2-4AC0-A8A2-CD1393D95141}" type="presParOf" srcId="{CAAF0F2D-5DF3-4B41-B260-00106E5918B4}" destId="{DA2A2614-EFEF-4F3D-9BBF-6DF10A85A81E}" srcOrd="1" destOrd="0" presId="urn:microsoft.com/office/officeart/2005/8/layout/process1"/>
    <dgm:cxn modelId="{5897AD9F-D5EF-4BF5-9ADD-AD57DBD5D204}" type="presParOf" srcId="{DA2A2614-EFEF-4F3D-9BBF-6DF10A85A81E}" destId="{67C5F369-55B8-4127-828C-C028C4179067}" srcOrd="0" destOrd="0" presId="urn:microsoft.com/office/officeart/2005/8/layout/process1"/>
    <dgm:cxn modelId="{78484955-99C0-45B2-A0F1-3CA2D9465BF9}" type="presParOf" srcId="{CAAF0F2D-5DF3-4B41-B260-00106E5918B4}" destId="{95796B63-EA2A-4400-AF79-19AC61CAAD8E}" srcOrd="2" destOrd="0" presId="urn:microsoft.com/office/officeart/2005/8/layout/process1"/>
    <dgm:cxn modelId="{CCCB772E-4D98-491E-8C51-2FB04B7C5211}" type="presParOf" srcId="{CAAF0F2D-5DF3-4B41-B260-00106E5918B4}" destId="{5C4EBEB6-C5DD-416F-AC48-F554A409CA9B}" srcOrd="3" destOrd="0" presId="urn:microsoft.com/office/officeart/2005/8/layout/process1"/>
    <dgm:cxn modelId="{332103F1-9A5B-4FA1-8BBC-C4FBF5BB0EED}" type="presParOf" srcId="{5C4EBEB6-C5DD-416F-AC48-F554A409CA9B}" destId="{828AC10A-B7A1-486C-B872-60D4693E6503}" srcOrd="0" destOrd="0" presId="urn:microsoft.com/office/officeart/2005/8/layout/process1"/>
    <dgm:cxn modelId="{A827FE42-E298-4D54-8447-61F1D1CFCFEC}" type="presParOf" srcId="{CAAF0F2D-5DF3-4B41-B260-00106E5918B4}" destId="{F5D1531B-8788-4080-96C1-C7D4ACD01415}"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BD5273-5B18-4AE4-91C2-23FC8DC4B4AE}" type="doc">
      <dgm:prSet loTypeId="urn:microsoft.com/office/officeart/2005/8/layout/hList1" loCatId="list" qsTypeId="urn:microsoft.com/office/officeart/2005/8/quickstyle/simple1#10" qsCatId="simple" csTypeId="urn:microsoft.com/office/officeart/2005/8/colors/accent1_2#3" csCatId="accent1" phldr="1"/>
      <dgm:spPr/>
      <dgm:t>
        <a:bodyPr/>
        <a:lstStyle/>
        <a:p>
          <a:endParaRPr lang="en-US"/>
        </a:p>
      </dgm:t>
    </dgm:pt>
    <dgm:pt modelId="{A63B68E0-093B-4E61-8C0A-EAC7004DEF6C}">
      <dgm:prSet phldrT="[Text]" custT="1"/>
      <dgm:spPr/>
      <dgm:t>
        <a:bodyPr/>
        <a:lstStyle/>
        <a:p>
          <a:pPr marL="0" lvl="0" indent="0" algn="ctr" defTabSz="889000">
            <a:lnSpc>
              <a:spcPct val="90000"/>
            </a:lnSpc>
            <a:spcBef>
              <a:spcPct val="0"/>
            </a:spcBef>
            <a:spcAft>
              <a:spcPct val="35000"/>
            </a:spcAft>
            <a:buNone/>
          </a:pPr>
          <a:r>
            <a:rPr lang="en-US" sz="3200" b="1" kern="1200">
              <a:solidFill>
                <a:srgbClr val="FFFFFF"/>
              </a:solidFill>
              <a:latin typeface="+mn-lt"/>
              <a:ea typeface="+mn-ea"/>
              <a:cs typeface="+mn-cs"/>
            </a:rPr>
            <a:t>Medical School Requirements</a:t>
          </a:r>
        </a:p>
      </dgm:t>
    </dgm:pt>
    <dgm:pt modelId="{AAE5915D-DA08-42C4-BD8E-F8D2727AF11C}" type="parTrans" cxnId="{D1B7A025-3D3E-4318-8955-AC9F9C21ECFE}">
      <dgm:prSet/>
      <dgm:spPr/>
      <dgm:t>
        <a:bodyPr/>
        <a:lstStyle/>
        <a:p>
          <a:endParaRPr lang="en-US"/>
        </a:p>
      </dgm:t>
    </dgm:pt>
    <dgm:pt modelId="{A75BFB56-2CEA-446C-9012-CB7932B1ABFC}" type="sibTrans" cxnId="{D1B7A025-3D3E-4318-8955-AC9F9C21ECFE}">
      <dgm:prSet/>
      <dgm:spPr/>
      <dgm:t>
        <a:bodyPr/>
        <a:lstStyle/>
        <a:p>
          <a:endParaRPr lang="en-US"/>
        </a:p>
      </dgm:t>
    </dgm:pt>
    <dgm:pt modelId="{A4B56D6A-82E3-4AB6-9E6F-C3503DBE0E3B}">
      <dgm:prSet phldrT="[Text]" custT="1"/>
      <dgm:spPr/>
      <dgm:t>
        <a:bodyPr tIns="182880"/>
        <a:lstStyle/>
        <a:p>
          <a:pPr marR="0" algn="l" rtl="0">
            <a:lnSpc>
              <a:spcPct val="100000"/>
            </a:lnSpc>
            <a:spcBef>
              <a:spcPts val="0"/>
            </a:spcBef>
            <a:spcAft>
              <a:spcPts val="1000"/>
            </a:spcAft>
            <a:buClr>
              <a:srgbClr val="000000"/>
            </a:buClr>
            <a:buFont typeface="Arial"/>
            <a:buChar char="•"/>
          </a:pPr>
          <a:r>
            <a:rPr lang="en-US" sz="2400" b="0" i="0" u="none" strike="noStrike" cap="none">
              <a:solidFill>
                <a:srgbClr val="000000"/>
              </a:solidFill>
              <a:latin typeface="+mn-lt"/>
              <a:ea typeface="+mn-ea"/>
              <a:cs typeface="Arial"/>
              <a:sym typeface="Arial"/>
            </a:rPr>
            <a:t>Attended a medical school that is eligible for ECFMG Certification</a:t>
          </a:r>
        </a:p>
      </dgm:t>
    </dgm:pt>
    <dgm:pt modelId="{851FFFC2-4609-4B48-8D26-575C473AA5DB}" type="parTrans" cxnId="{C595C240-8255-4856-B1BE-111B3159D2E4}">
      <dgm:prSet/>
      <dgm:spPr/>
      <dgm:t>
        <a:bodyPr/>
        <a:lstStyle/>
        <a:p>
          <a:endParaRPr lang="en-US"/>
        </a:p>
      </dgm:t>
    </dgm:pt>
    <dgm:pt modelId="{A75914B0-FAD4-4D7C-97D7-CE135BAF72B9}" type="sibTrans" cxnId="{C595C240-8255-4856-B1BE-111B3159D2E4}">
      <dgm:prSet/>
      <dgm:spPr/>
      <dgm:t>
        <a:bodyPr/>
        <a:lstStyle/>
        <a:p>
          <a:endParaRPr lang="en-US"/>
        </a:p>
      </dgm:t>
    </dgm:pt>
    <dgm:pt modelId="{FA973BAB-0856-4223-AFDD-E321E252C2CA}">
      <dgm:prSet phldrT="[Text]" custT="1"/>
      <dgm:spPr/>
      <dgm:t>
        <a:bodyPr/>
        <a:lstStyle/>
        <a:p>
          <a:pPr marL="0" lvl="0" indent="0" algn="ctr" defTabSz="889000">
            <a:lnSpc>
              <a:spcPct val="90000"/>
            </a:lnSpc>
            <a:spcBef>
              <a:spcPct val="0"/>
            </a:spcBef>
            <a:spcAft>
              <a:spcPct val="35000"/>
            </a:spcAft>
            <a:buNone/>
          </a:pPr>
          <a:r>
            <a:rPr lang="en-US" sz="3200" b="1" kern="1200">
              <a:solidFill>
                <a:srgbClr val="FFFFFF"/>
              </a:solidFill>
              <a:latin typeface="+mn-lt"/>
              <a:ea typeface="+mn-ea"/>
              <a:cs typeface="+mn-cs"/>
            </a:rPr>
            <a:t>Individual Requirements </a:t>
          </a:r>
        </a:p>
      </dgm:t>
    </dgm:pt>
    <dgm:pt modelId="{4E64231D-05F0-4A13-A3F5-1B1C8C547F0F}" type="parTrans" cxnId="{CFC81E68-6987-4192-B7B0-CF4CD1481510}">
      <dgm:prSet/>
      <dgm:spPr/>
      <dgm:t>
        <a:bodyPr/>
        <a:lstStyle/>
        <a:p>
          <a:endParaRPr lang="en-US"/>
        </a:p>
      </dgm:t>
    </dgm:pt>
    <dgm:pt modelId="{DFF42048-F475-4650-AB2A-7F1C75A013FA}" type="sibTrans" cxnId="{CFC81E68-6987-4192-B7B0-CF4CD1481510}">
      <dgm:prSet/>
      <dgm:spPr/>
      <dgm:t>
        <a:bodyPr/>
        <a:lstStyle/>
        <a:p>
          <a:endParaRPr lang="en-US"/>
        </a:p>
      </dgm:t>
    </dgm:pt>
    <dgm:pt modelId="{07AF5D0C-53FB-47E6-8D00-633129E83C77}">
      <dgm:prSet phldrT="[Text]" custT="1"/>
      <dgm:spPr/>
      <dgm:t>
        <a:bodyPr tIns="182880"/>
        <a:lstStyle/>
        <a:p>
          <a:pPr marL="228600" marR="0" lvl="1" indent="-228600" algn="l" defTabSz="889000" rtl="0">
            <a:lnSpc>
              <a:spcPct val="95000"/>
            </a:lnSpc>
            <a:spcBef>
              <a:spcPct val="0"/>
            </a:spcBef>
            <a:spcAft>
              <a:spcPts val="900"/>
            </a:spcAft>
            <a:buClr>
              <a:srgbClr val="000000"/>
            </a:buClr>
            <a:buFont typeface="Arial"/>
            <a:buChar char="•"/>
          </a:pPr>
          <a:r>
            <a:rPr lang="en-US" sz="2400" b="0" i="0" u="none" strike="noStrike" kern="1200" cap="none">
              <a:solidFill>
                <a:srgbClr val="000000"/>
              </a:solidFill>
              <a:latin typeface="+mn-lt"/>
              <a:ea typeface="+mn-ea"/>
              <a:cs typeface="Arial"/>
            </a:rPr>
            <a:t>Identity Verification </a:t>
          </a:r>
        </a:p>
      </dgm:t>
    </dgm:pt>
    <dgm:pt modelId="{97CC9853-E6EA-40AF-9587-5290F530B554}" type="parTrans" cxnId="{102E4878-ACAC-422E-BE16-1F73671F86A2}">
      <dgm:prSet/>
      <dgm:spPr/>
      <dgm:t>
        <a:bodyPr/>
        <a:lstStyle/>
        <a:p>
          <a:endParaRPr lang="en-US"/>
        </a:p>
      </dgm:t>
    </dgm:pt>
    <dgm:pt modelId="{612C44EC-7C27-4685-90D6-83B6DE4F6D40}" type="sibTrans" cxnId="{102E4878-ACAC-422E-BE16-1F73671F86A2}">
      <dgm:prSet/>
      <dgm:spPr/>
      <dgm:t>
        <a:bodyPr/>
        <a:lstStyle/>
        <a:p>
          <a:endParaRPr lang="en-US"/>
        </a:p>
      </dgm:t>
    </dgm:pt>
    <dgm:pt modelId="{5281E85D-EF59-48AE-9102-2C65B8D8C658}">
      <dgm:prSet custT="1"/>
      <dgm:spPr/>
      <dgm:t>
        <a:bodyPr tIns="182880"/>
        <a:lstStyle/>
        <a:p>
          <a:pPr marR="0" algn="l" rtl="0">
            <a:lnSpc>
              <a:spcPct val="100000"/>
            </a:lnSpc>
            <a:spcBef>
              <a:spcPts val="0"/>
            </a:spcBef>
            <a:spcAft>
              <a:spcPts val="1000"/>
            </a:spcAft>
            <a:buClr>
              <a:srgbClr val="000000"/>
            </a:buClr>
            <a:buFont typeface="Arial"/>
          </a:pPr>
          <a:r>
            <a:rPr lang="en-US" sz="2400" b="0" i="0" u="none" strike="noStrike" cap="none">
              <a:solidFill>
                <a:srgbClr val="000000"/>
              </a:solidFill>
              <a:latin typeface="+mn-lt"/>
              <a:ea typeface="+mn-ea"/>
              <a:cs typeface="Arial"/>
              <a:sym typeface="Arial"/>
            </a:rPr>
            <a:t>Acceptable Graduation Year and Degree Title</a:t>
          </a:r>
        </a:p>
      </dgm:t>
    </dgm:pt>
    <dgm:pt modelId="{C6121500-AE40-4F84-8B24-857E258F0ABA}" type="parTrans" cxnId="{7F7DA36F-5F89-4135-B54B-2382A0765C6A}">
      <dgm:prSet/>
      <dgm:spPr/>
      <dgm:t>
        <a:bodyPr/>
        <a:lstStyle/>
        <a:p>
          <a:endParaRPr lang="en-US"/>
        </a:p>
      </dgm:t>
    </dgm:pt>
    <dgm:pt modelId="{ED70C316-DC32-4524-883B-CAF267843599}" type="sibTrans" cxnId="{7F7DA36F-5F89-4135-B54B-2382A0765C6A}">
      <dgm:prSet/>
      <dgm:spPr/>
      <dgm:t>
        <a:bodyPr/>
        <a:lstStyle/>
        <a:p>
          <a:endParaRPr lang="en-US"/>
        </a:p>
      </dgm:t>
    </dgm:pt>
    <dgm:pt modelId="{62B1638C-295B-4238-B72A-2FF2FBC9CF6F}">
      <dgm:prSet custT="1"/>
      <dgm:spPr/>
      <dgm:t>
        <a:bodyPr tIns="182880"/>
        <a:lstStyle/>
        <a:p>
          <a:pPr marR="0" algn="l" rtl="0">
            <a:lnSpc>
              <a:spcPct val="100000"/>
            </a:lnSpc>
            <a:spcBef>
              <a:spcPts val="0"/>
            </a:spcBef>
            <a:spcAft>
              <a:spcPts val="0"/>
            </a:spcAft>
            <a:buClr>
              <a:srgbClr val="000000"/>
            </a:buClr>
            <a:buFont typeface="Arial"/>
          </a:pPr>
          <a:r>
            <a:rPr lang="en-US" sz="2400" b="0" i="0" u="none" strike="noStrike" cap="none">
              <a:solidFill>
                <a:srgbClr val="000000"/>
              </a:solidFill>
              <a:latin typeface="+mn-lt"/>
              <a:ea typeface="+mn-ea"/>
              <a:cs typeface="Arial"/>
              <a:sym typeface="Arial"/>
            </a:rPr>
            <a:t>At least </a:t>
          </a:r>
          <a:r>
            <a:rPr lang="en-US" sz="2400" b="1" i="0" u="none" strike="noStrike" cap="none">
              <a:solidFill>
                <a:srgbClr val="000000"/>
              </a:solidFill>
              <a:latin typeface="+mn-lt"/>
              <a:ea typeface="+mn-ea"/>
              <a:cs typeface="Arial"/>
              <a:sym typeface="Arial"/>
            </a:rPr>
            <a:t>4 years </a:t>
          </a:r>
          <a:r>
            <a:rPr lang="en-US" sz="2400" b="0" i="0" u="none" strike="noStrike" cap="none">
              <a:solidFill>
                <a:srgbClr val="000000"/>
              </a:solidFill>
              <a:latin typeface="+mn-lt"/>
              <a:ea typeface="+mn-ea"/>
              <a:cs typeface="Arial"/>
              <a:sym typeface="Arial"/>
            </a:rPr>
            <a:t>of medical education </a:t>
          </a:r>
        </a:p>
      </dgm:t>
    </dgm:pt>
    <dgm:pt modelId="{DA11A605-3871-4830-BAF0-5F2A2234FD2F}" type="parTrans" cxnId="{00FD8D0A-5ACA-46A9-B920-7BD58D7F6665}">
      <dgm:prSet/>
      <dgm:spPr/>
      <dgm:t>
        <a:bodyPr/>
        <a:lstStyle/>
        <a:p>
          <a:endParaRPr lang="en-US"/>
        </a:p>
      </dgm:t>
    </dgm:pt>
    <dgm:pt modelId="{2A25CBA1-E0CE-48BD-A31C-0994D455175B}" type="sibTrans" cxnId="{00FD8D0A-5ACA-46A9-B920-7BD58D7F6665}">
      <dgm:prSet/>
      <dgm:spPr/>
      <dgm:t>
        <a:bodyPr/>
        <a:lstStyle/>
        <a:p>
          <a:endParaRPr lang="en-US"/>
        </a:p>
      </dgm:t>
    </dgm:pt>
    <dgm:pt modelId="{AAC63F64-CFC1-45F1-BBBD-F1522E8CF7DF}">
      <dgm:prSet custT="1"/>
      <dgm:spPr/>
      <dgm:t>
        <a:bodyPr tIns="182880"/>
        <a:lstStyle/>
        <a:p>
          <a:pPr marL="228600" marR="0" lvl="1" indent="-228600" algn="l" defTabSz="889000" rtl="0">
            <a:lnSpc>
              <a:spcPct val="100000"/>
            </a:lnSpc>
            <a:spcBef>
              <a:spcPct val="0"/>
            </a:spcBef>
            <a:spcAft>
              <a:spcPts val="900"/>
            </a:spcAft>
            <a:buClr>
              <a:srgbClr val="000000"/>
            </a:buClr>
            <a:buFont typeface="Arial"/>
            <a:buChar char="•"/>
          </a:pPr>
          <a:r>
            <a:rPr lang="en-US" sz="2400" b="0" i="0" u="none" strike="noStrike" kern="1200" cap="none">
              <a:solidFill>
                <a:srgbClr val="000000"/>
              </a:solidFill>
              <a:latin typeface="+mn-lt"/>
              <a:ea typeface="+mn-ea"/>
              <a:cs typeface="Arial"/>
            </a:rPr>
            <a:t>Transfer credits meet requirements</a:t>
          </a:r>
        </a:p>
      </dgm:t>
    </dgm:pt>
    <dgm:pt modelId="{F79A3B3E-89B4-4E73-9E47-ABE9ECFB5A30}" type="parTrans" cxnId="{F1AB0A51-BCB5-4A77-8AA3-DD5CB8800F8B}">
      <dgm:prSet/>
      <dgm:spPr/>
      <dgm:t>
        <a:bodyPr/>
        <a:lstStyle/>
        <a:p>
          <a:endParaRPr lang="en-US"/>
        </a:p>
      </dgm:t>
    </dgm:pt>
    <dgm:pt modelId="{71F2872A-A5AD-4903-8300-4F7D914DF279}" type="sibTrans" cxnId="{F1AB0A51-BCB5-4A77-8AA3-DD5CB8800F8B}">
      <dgm:prSet/>
      <dgm:spPr/>
      <dgm:t>
        <a:bodyPr/>
        <a:lstStyle/>
        <a:p>
          <a:endParaRPr lang="en-US"/>
        </a:p>
      </dgm:t>
    </dgm:pt>
    <dgm:pt modelId="{2F42C5F5-9374-47C2-B89B-C48D24227C92}">
      <dgm:prSet custT="1"/>
      <dgm:spPr/>
      <dgm:t>
        <a:bodyPr tIns="182880"/>
        <a:lstStyle/>
        <a:p>
          <a:pPr marL="457200" marR="0" lvl="1" indent="-228600" algn="l" defTabSz="889000" rtl="0">
            <a:lnSpc>
              <a:spcPct val="100000"/>
            </a:lnSpc>
            <a:spcBef>
              <a:spcPct val="0"/>
            </a:spcBef>
            <a:spcAft>
              <a:spcPts val="600"/>
            </a:spcAft>
            <a:buClr>
              <a:srgbClr val="000000"/>
            </a:buClr>
            <a:buFont typeface="Arial"/>
            <a:buChar char="•"/>
          </a:pPr>
          <a:r>
            <a:rPr lang="en-US" sz="1900" b="0" i="0" u="none" strike="noStrike" kern="1200" cap="none">
              <a:solidFill>
                <a:srgbClr val="000000"/>
              </a:solidFill>
              <a:latin typeface="+mn-lt"/>
              <a:ea typeface="+mn-ea"/>
              <a:cs typeface="Arial"/>
            </a:rPr>
            <a:t>Transferred from an eligible medical school</a:t>
          </a:r>
        </a:p>
      </dgm:t>
    </dgm:pt>
    <dgm:pt modelId="{0DFBEB53-448E-448B-91A1-31EE0DE5D4A5}" type="parTrans" cxnId="{44B67B2A-6F9D-4D5A-95D6-6ECC27EB9971}">
      <dgm:prSet/>
      <dgm:spPr/>
      <dgm:t>
        <a:bodyPr/>
        <a:lstStyle/>
        <a:p>
          <a:endParaRPr lang="en-US"/>
        </a:p>
      </dgm:t>
    </dgm:pt>
    <dgm:pt modelId="{4B6444E4-A022-431E-92D9-C8354AB9C481}" type="sibTrans" cxnId="{44B67B2A-6F9D-4D5A-95D6-6ECC27EB9971}">
      <dgm:prSet/>
      <dgm:spPr/>
      <dgm:t>
        <a:bodyPr/>
        <a:lstStyle/>
        <a:p>
          <a:endParaRPr lang="en-US"/>
        </a:p>
      </dgm:t>
    </dgm:pt>
    <dgm:pt modelId="{2C2BC14C-6C39-4C4B-8955-36B55D5B9554}">
      <dgm:prSet custT="1"/>
      <dgm:spPr/>
      <dgm:t>
        <a:bodyPr tIns="182880"/>
        <a:lstStyle/>
        <a:p>
          <a:pPr marL="457200" marR="0" lvl="1" indent="-228600" algn="l" defTabSz="889000" rtl="0">
            <a:lnSpc>
              <a:spcPct val="100000"/>
            </a:lnSpc>
            <a:spcBef>
              <a:spcPct val="0"/>
            </a:spcBef>
            <a:spcAft>
              <a:spcPts val="600"/>
            </a:spcAft>
            <a:buClr>
              <a:srgbClr val="000000"/>
            </a:buClr>
            <a:buFont typeface="Arial"/>
            <a:buChar char="•"/>
          </a:pPr>
          <a:r>
            <a:rPr lang="en-US" sz="1900" b="0" i="0" u="none" strike="noStrike" kern="1200" cap="none">
              <a:solidFill>
                <a:srgbClr val="000000"/>
              </a:solidFill>
              <a:latin typeface="+mn-lt"/>
              <a:ea typeface="+mn-ea"/>
              <a:cs typeface="Arial"/>
            </a:rPr>
            <a:t>Cannot transfer failing courses </a:t>
          </a:r>
        </a:p>
      </dgm:t>
    </dgm:pt>
    <dgm:pt modelId="{1FDACD89-AB43-4ED2-A113-57097404A5D2}" type="parTrans" cxnId="{7AF9A260-F845-43D1-839C-72ABB09F8BD1}">
      <dgm:prSet/>
      <dgm:spPr/>
      <dgm:t>
        <a:bodyPr/>
        <a:lstStyle/>
        <a:p>
          <a:endParaRPr lang="en-US"/>
        </a:p>
      </dgm:t>
    </dgm:pt>
    <dgm:pt modelId="{4F7C16E5-166F-491D-83A3-2BD74BB90CA1}" type="sibTrans" cxnId="{7AF9A260-F845-43D1-839C-72ABB09F8BD1}">
      <dgm:prSet/>
      <dgm:spPr/>
      <dgm:t>
        <a:bodyPr/>
        <a:lstStyle/>
        <a:p>
          <a:endParaRPr lang="en-US"/>
        </a:p>
      </dgm:t>
    </dgm:pt>
    <dgm:pt modelId="{207CD33B-2F18-4B86-BC1B-F06FE6373B7F}">
      <dgm:prSet custT="1"/>
      <dgm:spPr/>
      <dgm:t>
        <a:bodyPr tIns="182880"/>
        <a:lstStyle/>
        <a:p>
          <a:pPr marL="457200" marR="0" lvl="1" indent="-228600" algn="l" defTabSz="889000" rtl="0">
            <a:lnSpc>
              <a:spcPct val="100000"/>
            </a:lnSpc>
            <a:spcBef>
              <a:spcPct val="0"/>
            </a:spcBef>
            <a:spcAft>
              <a:spcPts val="400"/>
            </a:spcAft>
            <a:buClr>
              <a:srgbClr val="000000"/>
            </a:buClr>
            <a:buFont typeface="Arial"/>
            <a:buChar char="•"/>
          </a:pPr>
          <a:r>
            <a:rPr lang="en-US" sz="1900" b="0" i="0" u="none" strike="noStrike" kern="1200" cap="none">
              <a:solidFill>
                <a:srgbClr val="000000"/>
              </a:solidFill>
              <a:latin typeface="+mn-lt"/>
              <a:ea typeface="+mn-ea"/>
              <a:cs typeface="Arial"/>
            </a:rPr>
            <a:t>Cannot transfer from more than one medical school </a:t>
          </a:r>
        </a:p>
      </dgm:t>
    </dgm:pt>
    <dgm:pt modelId="{39121E77-1B9F-4968-990D-F5E0A30BCFEF}" type="parTrans" cxnId="{171113EE-370F-4C90-9007-8434592DF836}">
      <dgm:prSet/>
      <dgm:spPr/>
      <dgm:t>
        <a:bodyPr/>
        <a:lstStyle/>
        <a:p>
          <a:endParaRPr lang="en-US"/>
        </a:p>
      </dgm:t>
    </dgm:pt>
    <dgm:pt modelId="{68D1FFB9-348B-4866-8DDA-283AF5EB4237}" type="sibTrans" cxnId="{171113EE-370F-4C90-9007-8434592DF836}">
      <dgm:prSet/>
      <dgm:spPr/>
      <dgm:t>
        <a:bodyPr/>
        <a:lstStyle/>
        <a:p>
          <a:endParaRPr lang="en-US"/>
        </a:p>
      </dgm:t>
    </dgm:pt>
    <dgm:pt modelId="{0D9D5B68-2BC1-4E86-87EF-1FA1087998ED}" type="pres">
      <dgm:prSet presAssocID="{2EBD5273-5B18-4AE4-91C2-23FC8DC4B4AE}" presName="Name0" presStyleCnt="0">
        <dgm:presLayoutVars>
          <dgm:dir/>
          <dgm:animLvl val="lvl"/>
          <dgm:resizeHandles val="exact"/>
        </dgm:presLayoutVars>
      </dgm:prSet>
      <dgm:spPr/>
    </dgm:pt>
    <dgm:pt modelId="{660D7125-C42C-4FD0-80D7-1FCC9EF5875D}" type="pres">
      <dgm:prSet presAssocID="{A63B68E0-093B-4E61-8C0A-EAC7004DEF6C}" presName="composite" presStyleCnt="0"/>
      <dgm:spPr/>
    </dgm:pt>
    <dgm:pt modelId="{D63C1BF4-205A-4314-8EE7-D50BCB800D16}" type="pres">
      <dgm:prSet presAssocID="{A63B68E0-093B-4E61-8C0A-EAC7004DEF6C}" presName="parTx" presStyleLbl="alignNode1" presStyleIdx="0" presStyleCnt="2" custScaleX="89910" custScaleY="85828" custLinFactNeighborX="218" custLinFactNeighborY="790">
        <dgm:presLayoutVars>
          <dgm:chMax val="0"/>
          <dgm:chPref val="0"/>
          <dgm:bulletEnabled val="1"/>
        </dgm:presLayoutVars>
      </dgm:prSet>
      <dgm:spPr/>
    </dgm:pt>
    <dgm:pt modelId="{4B4040F4-BC0A-4E12-8F2D-5327521AE993}" type="pres">
      <dgm:prSet presAssocID="{A63B68E0-093B-4E61-8C0A-EAC7004DEF6C}" presName="desTx" presStyleLbl="alignAccFollowNode1" presStyleIdx="0" presStyleCnt="2" custScaleX="89811" custLinFactNeighborX="94" custLinFactNeighborY="-498">
        <dgm:presLayoutVars>
          <dgm:bulletEnabled val="1"/>
        </dgm:presLayoutVars>
      </dgm:prSet>
      <dgm:spPr/>
    </dgm:pt>
    <dgm:pt modelId="{F18CD3E3-EEBE-4C0F-BA50-1A6721DF89C8}" type="pres">
      <dgm:prSet presAssocID="{A75BFB56-2CEA-446C-9012-CB7932B1ABFC}" presName="space" presStyleCnt="0"/>
      <dgm:spPr/>
    </dgm:pt>
    <dgm:pt modelId="{5574CA89-2B8E-443C-8CC2-2D3C7340B46A}" type="pres">
      <dgm:prSet presAssocID="{FA973BAB-0856-4223-AFDD-E321E252C2CA}" presName="composite" presStyleCnt="0"/>
      <dgm:spPr/>
    </dgm:pt>
    <dgm:pt modelId="{DE189709-AEC8-4064-BC66-519B9D66EB7D}" type="pres">
      <dgm:prSet presAssocID="{FA973BAB-0856-4223-AFDD-E321E252C2CA}" presName="parTx" presStyleLbl="alignNode1" presStyleIdx="1" presStyleCnt="2" custScaleX="88996" custScaleY="85828" custLinFactNeighborX="-5005" custLinFactNeighborY="626">
        <dgm:presLayoutVars>
          <dgm:chMax val="0"/>
          <dgm:chPref val="0"/>
          <dgm:bulletEnabled val="1"/>
        </dgm:presLayoutVars>
      </dgm:prSet>
      <dgm:spPr/>
    </dgm:pt>
    <dgm:pt modelId="{08723DA2-8A57-453B-B515-3C0C44F7A28C}" type="pres">
      <dgm:prSet presAssocID="{FA973BAB-0856-4223-AFDD-E321E252C2CA}" presName="desTx" presStyleLbl="alignAccFollowNode1" presStyleIdx="1" presStyleCnt="2" custScaleX="89057" custLinFactNeighborX="-4859" custLinFactNeighborY="-604">
        <dgm:presLayoutVars>
          <dgm:bulletEnabled val="1"/>
        </dgm:presLayoutVars>
      </dgm:prSet>
      <dgm:spPr/>
    </dgm:pt>
  </dgm:ptLst>
  <dgm:cxnLst>
    <dgm:cxn modelId="{00FD8D0A-5ACA-46A9-B920-7BD58D7F6665}" srcId="{A63B68E0-093B-4E61-8C0A-EAC7004DEF6C}" destId="{62B1638C-295B-4238-B72A-2FF2FBC9CF6F}" srcOrd="2" destOrd="0" parTransId="{DA11A605-3871-4830-BAF0-5F2A2234FD2F}" sibTransId="{2A25CBA1-E0CE-48BD-A31C-0994D455175B}"/>
    <dgm:cxn modelId="{D1B7A025-3D3E-4318-8955-AC9F9C21ECFE}" srcId="{2EBD5273-5B18-4AE4-91C2-23FC8DC4B4AE}" destId="{A63B68E0-093B-4E61-8C0A-EAC7004DEF6C}" srcOrd="0" destOrd="0" parTransId="{AAE5915D-DA08-42C4-BD8E-F8D2727AF11C}" sibTransId="{A75BFB56-2CEA-446C-9012-CB7932B1ABFC}"/>
    <dgm:cxn modelId="{44B67B2A-6F9D-4D5A-95D6-6ECC27EB9971}" srcId="{AAC63F64-CFC1-45F1-BBBD-F1522E8CF7DF}" destId="{2F42C5F5-9374-47C2-B89B-C48D24227C92}" srcOrd="0" destOrd="0" parTransId="{0DFBEB53-448E-448B-91A1-31EE0DE5D4A5}" sibTransId="{4B6444E4-A022-431E-92D9-C8354AB9C481}"/>
    <dgm:cxn modelId="{6F701A30-965C-4E44-90C8-43464B2E814E}" type="presOf" srcId="{A63B68E0-093B-4E61-8C0A-EAC7004DEF6C}" destId="{D63C1BF4-205A-4314-8EE7-D50BCB800D16}" srcOrd="0" destOrd="0" presId="urn:microsoft.com/office/officeart/2005/8/layout/hList1"/>
    <dgm:cxn modelId="{CCED1B37-C8D7-4958-94E1-622AB027FBA1}" type="presOf" srcId="{2C2BC14C-6C39-4C4B-8955-36B55D5B9554}" destId="{08723DA2-8A57-453B-B515-3C0C44F7A28C}" srcOrd="0" destOrd="3" presId="urn:microsoft.com/office/officeart/2005/8/layout/hList1"/>
    <dgm:cxn modelId="{FA84023D-4324-4EC5-86BA-C70AB73C3ECC}" type="presOf" srcId="{07AF5D0C-53FB-47E6-8D00-633129E83C77}" destId="{08723DA2-8A57-453B-B515-3C0C44F7A28C}" srcOrd="0" destOrd="0" presId="urn:microsoft.com/office/officeart/2005/8/layout/hList1"/>
    <dgm:cxn modelId="{C595C240-8255-4856-B1BE-111B3159D2E4}" srcId="{A63B68E0-093B-4E61-8C0A-EAC7004DEF6C}" destId="{A4B56D6A-82E3-4AB6-9E6F-C3503DBE0E3B}" srcOrd="0" destOrd="0" parTransId="{851FFFC2-4609-4B48-8D26-575C473AA5DB}" sibTransId="{A75914B0-FAD4-4D7C-97D7-CE135BAF72B9}"/>
    <dgm:cxn modelId="{7AF9A260-F845-43D1-839C-72ABB09F8BD1}" srcId="{AAC63F64-CFC1-45F1-BBBD-F1522E8CF7DF}" destId="{2C2BC14C-6C39-4C4B-8955-36B55D5B9554}" srcOrd="1" destOrd="0" parTransId="{1FDACD89-AB43-4ED2-A113-57097404A5D2}" sibTransId="{4F7C16E5-166F-491D-83A3-2BD74BB90CA1}"/>
    <dgm:cxn modelId="{CFC81E68-6987-4192-B7B0-CF4CD1481510}" srcId="{2EBD5273-5B18-4AE4-91C2-23FC8DC4B4AE}" destId="{FA973BAB-0856-4223-AFDD-E321E252C2CA}" srcOrd="1" destOrd="0" parTransId="{4E64231D-05F0-4A13-A3F5-1B1C8C547F0F}" sibTransId="{DFF42048-F475-4650-AB2A-7F1C75A013FA}"/>
    <dgm:cxn modelId="{9CB2144F-B356-4093-9CC8-6C6FB6F79385}" type="presOf" srcId="{A4B56D6A-82E3-4AB6-9E6F-C3503DBE0E3B}" destId="{4B4040F4-BC0A-4E12-8F2D-5327521AE993}" srcOrd="0" destOrd="0" presId="urn:microsoft.com/office/officeart/2005/8/layout/hList1"/>
    <dgm:cxn modelId="{7F7DA36F-5F89-4135-B54B-2382A0765C6A}" srcId="{A63B68E0-093B-4E61-8C0A-EAC7004DEF6C}" destId="{5281E85D-EF59-48AE-9102-2C65B8D8C658}" srcOrd="1" destOrd="0" parTransId="{C6121500-AE40-4F84-8B24-857E258F0ABA}" sibTransId="{ED70C316-DC32-4524-883B-CAF267843599}"/>
    <dgm:cxn modelId="{F1AB0A51-BCB5-4A77-8AA3-DD5CB8800F8B}" srcId="{FA973BAB-0856-4223-AFDD-E321E252C2CA}" destId="{AAC63F64-CFC1-45F1-BBBD-F1522E8CF7DF}" srcOrd="1" destOrd="0" parTransId="{F79A3B3E-89B4-4E73-9E47-ABE9ECFB5A30}" sibTransId="{71F2872A-A5AD-4903-8300-4F7D914DF279}"/>
    <dgm:cxn modelId="{102E4878-ACAC-422E-BE16-1F73671F86A2}" srcId="{FA973BAB-0856-4223-AFDD-E321E252C2CA}" destId="{07AF5D0C-53FB-47E6-8D00-633129E83C77}" srcOrd="0" destOrd="0" parTransId="{97CC9853-E6EA-40AF-9587-5290F530B554}" sibTransId="{612C44EC-7C27-4685-90D6-83B6DE4F6D40}"/>
    <dgm:cxn modelId="{CB14377F-C75F-488D-B9F8-5B153247064D}" type="presOf" srcId="{62B1638C-295B-4238-B72A-2FF2FBC9CF6F}" destId="{4B4040F4-BC0A-4E12-8F2D-5327521AE993}" srcOrd="0" destOrd="2" presId="urn:microsoft.com/office/officeart/2005/8/layout/hList1"/>
    <dgm:cxn modelId="{8B3B35AB-0F3D-4F78-952C-59B850F4C3C2}" type="presOf" srcId="{FA973BAB-0856-4223-AFDD-E321E252C2CA}" destId="{DE189709-AEC8-4064-BC66-519B9D66EB7D}" srcOrd="0" destOrd="0" presId="urn:microsoft.com/office/officeart/2005/8/layout/hList1"/>
    <dgm:cxn modelId="{AE2327AE-276F-4CE3-9FEE-41836CDDB0A8}" type="presOf" srcId="{2EBD5273-5B18-4AE4-91C2-23FC8DC4B4AE}" destId="{0D9D5B68-2BC1-4E86-87EF-1FA1087998ED}" srcOrd="0" destOrd="0" presId="urn:microsoft.com/office/officeart/2005/8/layout/hList1"/>
    <dgm:cxn modelId="{76F99FAE-37F9-4BDC-ADFE-DB224E34B3C1}" type="presOf" srcId="{207CD33B-2F18-4B86-BC1B-F06FE6373B7F}" destId="{08723DA2-8A57-453B-B515-3C0C44F7A28C}" srcOrd="0" destOrd="4" presId="urn:microsoft.com/office/officeart/2005/8/layout/hList1"/>
    <dgm:cxn modelId="{DC6C81CA-A8B7-451F-81A7-2A5A17BEC251}" type="presOf" srcId="{2F42C5F5-9374-47C2-B89B-C48D24227C92}" destId="{08723DA2-8A57-453B-B515-3C0C44F7A28C}" srcOrd="0" destOrd="2" presId="urn:microsoft.com/office/officeart/2005/8/layout/hList1"/>
    <dgm:cxn modelId="{A39FB8D2-3EBB-4672-8B8A-CAFA47F8A70B}" type="presOf" srcId="{5281E85D-EF59-48AE-9102-2C65B8D8C658}" destId="{4B4040F4-BC0A-4E12-8F2D-5327521AE993}" srcOrd="0" destOrd="1" presId="urn:microsoft.com/office/officeart/2005/8/layout/hList1"/>
    <dgm:cxn modelId="{355A2CDD-C800-4CFA-9B34-31E4737495E3}" type="presOf" srcId="{AAC63F64-CFC1-45F1-BBBD-F1522E8CF7DF}" destId="{08723DA2-8A57-453B-B515-3C0C44F7A28C}" srcOrd="0" destOrd="1" presId="urn:microsoft.com/office/officeart/2005/8/layout/hList1"/>
    <dgm:cxn modelId="{171113EE-370F-4C90-9007-8434592DF836}" srcId="{AAC63F64-CFC1-45F1-BBBD-F1522E8CF7DF}" destId="{207CD33B-2F18-4B86-BC1B-F06FE6373B7F}" srcOrd="2" destOrd="0" parTransId="{39121E77-1B9F-4968-990D-F5E0A30BCFEF}" sibTransId="{68D1FFB9-348B-4866-8DDA-283AF5EB4237}"/>
    <dgm:cxn modelId="{5ACA83A8-F15B-4416-8AD4-C098C608400F}" type="presParOf" srcId="{0D9D5B68-2BC1-4E86-87EF-1FA1087998ED}" destId="{660D7125-C42C-4FD0-80D7-1FCC9EF5875D}" srcOrd="0" destOrd="0" presId="urn:microsoft.com/office/officeart/2005/8/layout/hList1"/>
    <dgm:cxn modelId="{FEC1C809-D821-4A1F-A369-3A9555EC14FE}" type="presParOf" srcId="{660D7125-C42C-4FD0-80D7-1FCC9EF5875D}" destId="{D63C1BF4-205A-4314-8EE7-D50BCB800D16}" srcOrd="0" destOrd="0" presId="urn:microsoft.com/office/officeart/2005/8/layout/hList1"/>
    <dgm:cxn modelId="{2A3DFD94-4342-472F-A1D8-8FA15E34787D}" type="presParOf" srcId="{660D7125-C42C-4FD0-80D7-1FCC9EF5875D}" destId="{4B4040F4-BC0A-4E12-8F2D-5327521AE993}" srcOrd="1" destOrd="0" presId="urn:microsoft.com/office/officeart/2005/8/layout/hList1"/>
    <dgm:cxn modelId="{053B0BFD-7734-488A-B5B0-04B60A360F56}" type="presParOf" srcId="{0D9D5B68-2BC1-4E86-87EF-1FA1087998ED}" destId="{F18CD3E3-EEBE-4C0F-BA50-1A6721DF89C8}" srcOrd="1" destOrd="0" presId="urn:microsoft.com/office/officeart/2005/8/layout/hList1"/>
    <dgm:cxn modelId="{BA439ADC-71BE-4031-97AE-E2470112819A}" type="presParOf" srcId="{0D9D5B68-2BC1-4E86-87EF-1FA1087998ED}" destId="{5574CA89-2B8E-443C-8CC2-2D3C7340B46A}" srcOrd="2" destOrd="0" presId="urn:microsoft.com/office/officeart/2005/8/layout/hList1"/>
    <dgm:cxn modelId="{C8160D8D-77C5-4C77-9E00-8212DE92FC30}" type="presParOf" srcId="{5574CA89-2B8E-443C-8CC2-2D3C7340B46A}" destId="{DE189709-AEC8-4064-BC66-519B9D66EB7D}" srcOrd="0" destOrd="0" presId="urn:microsoft.com/office/officeart/2005/8/layout/hList1"/>
    <dgm:cxn modelId="{BB1E3BF4-EEB5-4F39-94B2-E8CC4AD27298}" type="presParOf" srcId="{5574CA89-2B8E-443C-8CC2-2D3C7340B46A}" destId="{08723DA2-8A57-453B-B515-3C0C44F7A28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BD5273-5B18-4AE4-91C2-23FC8DC4B4AE}" type="doc">
      <dgm:prSet loTypeId="urn:microsoft.com/office/officeart/2005/8/layout/hList1" loCatId="list" qsTypeId="urn:microsoft.com/office/officeart/2005/8/quickstyle/simple1#6" qsCatId="simple" csTypeId="urn:microsoft.com/office/officeart/2005/8/colors/accent3_2#3" csCatId="accent3" phldr="1"/>
      <dgm:spPr/>
      <dgm:t>
        <a:bodyPr/>
        <a:lstStyle/>
        <a:p>
          <a:endParaRPr lang="en-US"/>
        </a:p>
      </dgm:t>
    </dgm:pt>
    <dgm:pt modelId="{A63B68E0-093B-4E61-8C0A-EAC7004DEF6C}">
      <dgm:prSet phldrT="[Text]" custT="1"/>
      <dgm:spPr/>
      <dgm:t>
        <a:bodyPr/>
        <a:lstStyle/>
        <a:p>
          <a:r>
            <a:rPr lang="en-US" sz="3200" b="1"/>
            <a:t>Medical Education Credentials</a:t>
          </a:r>
        </a:p>
      </dgm:t>
    </dgm:pt>
    <dgm:pt modelId="{AAE5915D-DA08-42C4-BD8E-F8D2727AF11C}" type="parTrans" cxnId="{D1B7A025-3D3E-4318-8955-AC9F9C21ECFE}">
      <dgm:prSet/>
      <dgm:spPr/>
      <dgm:t>
        <a:bodyPr/>
        <a:lstStyle/>
        <a:p>
          <a:endParaRPr lang="en-US"/>
        </a:p>
      </dgm:t>
    </dgm:pt>
    <dgm:pt modelId="{A75BFB56-2CEA-446C-9012-CB7932B1ABFC}" type="sibTrans" cxnId="{D1B7A025-3D3E-4318-8955-AC9F9C21ECFE}">
      <dgm:prSet/>
      <dgm:spPr/>
      <dgm:t>
        <a:bodyPr/>
        <a:lstStyle/>
        <a:p>
          <a:endParaRPr lang="en-US"/>
        </a:p>
      </dgm:t>
    </dgm:pt>
    <dgm:pt modelId="{A4B56D6A-82E3-4AB6-9E6F-C3503DBE0E3B}">
      <dgm:prSet phldrT="[Text]" custT="1"/>
      <dgm:spPr/>
      <dgm:t>
        <a:bodyPr/>
        <a:lstStyle/>
        <a:p>
          <a:pPr>
            <a:lnSpc>
              <a:spcPct val="90000"/>
            </a:lnSpc>
            <a:spcBef>
              <a:spcPct val="0"/>
            </a:spcBef>
            <a:spcAft>
              <a:spcPts val="900"/>
            </a:spcAft>
          </a:pPr>
          <a:r>
            <a:rPr lang="en-US" sz="2200"/>
            <a:t>Final Medical Diploma</a:t>
          </a:r>
        </a:p>
      </dgm:t>
    </dgm:pt>
    <dgm:pt modelId="{851FFFC2-4609-4B48-8D26-575C473AA5DB}" type="parTrans" cxnId="{C595C240-8255-4856-B1BE-111B3159D2E4}">
      <dgm:prSet/>
      <dgm:spPr/>
      <dgm:t>
        <a:bodyPr/>
        <a:lstStyle/>
        <a:p>
          <a:endParaRPr lang="en-US"/>
        </a:p>
      </dgm:t>
    </dgm:pt>
    <dgm:pt modelId="{A75914B0-FAD4-4D7C-97D7-CE135BAF72B9}" type="sibTrans" cxnId="{C595C240-8255-4856-B1BE-111B3159D2E4}">
      <dgm:prSet/>
      <dgm:spPr/>
      <dgm:t>
        <a:bodyPr/>
        <a:lstStyle/>
        <a:p>
          <a:endParaRPr lang="en-US"/>
        </a:p>
      </dgm:t>
    </dgm:pt>
    <dgm:pt modelId="{FA973BAB-0856-4223-AFDD-E321E252C2CA}">
      <dgm:prSet phldrT="[Text]" custT="1"/>
      <dgm:spPr/>
      <dgm:t>
        <a:bodyPr/>
        <a:lstStyle/>
        <a:p>
          <a:r>
            <a:rPr lang="en-US" sz="3200" b="1"/>
            <a:t>Primary Source Verification</a:t>
          </a:r>
        </a:p>
      </dgm:t>
    </dgm:pt>
    <dgm:pt modelId="{4E64231D-05F0-4A13-A3F5-1B1C8C547F0F}" type="parTrans" cxnId="{CFC81E68-6987-4192-B7B0-CF4CD1481510}">
      <dgm:prSet/>
      <dgm:spPr/>
      <dgm:t>
        <a:bodyPr/>
        <a:lstStyle/>
        <a:p>
          <a:endParaRPr lang="en-US"/>
        </a:p>
      </dgm:t>
    </dgm:pt>
    <dgm:pt modelId="{DFF42048-F475-4650-AB2A-7F1C75A013FA}" type="sibTrans" cxnId="{CFC81E68-6987-4192-B7B0-CF4CD1481510}">
      <dgm:prSet/>
      <dgm:spPr/>
      <dgm:t>
        <a:bodyPr/>
        <a:lstStyle/>
        <a:p>
          <a:endParaRPr lang="en-US"/>
        </a:p>
      </dgm:t>
    </dgm:pt>
    <dgm:pt modelId="{07AF5D0C-53FB-47E6-8D00-633129E83C77}">
      <dgm:prSet phldrT="[Text]" custT="1"/>
      <dgm:spPr/>
      <dgm:t>
        <a:bodyPr/>
        <a:lstStyle/>
        <a:p>
          <a:pPr>
            <a:spcBef>
              <a:spcPct val="0"/>
            </a:spcBef>
            <a:spcAft>
              <a:spcPts val="1200"/>
            </a:spcAft>
          </a:pPr>
          <a:r>
            <a:rPr lang="en-US" sz="2200"/>
            <a:t>Evaluation of documents</a:t>
          </a:r>
        </a:p>
      </dgm:t>
    </dgm:pt>
    <dgm:pt modelId="{97CC9853-E6EA-40AF-9587-5290F530B554}" type="parTrans" cxnId="{102E4878-ACAC-422E-BE16-1F73671F86A2}">
      <dgm:prSet/>
      <dgm:spPr/>
      <dgm:t>
        <a:bodyPr/>
        <a:lstStyle/>
        <a:p>
          <a:endParaRPr lang="en-US"/>
        </a:p>
      </dgm:t>
    </dgm:pt>
    <dgm:pt modelId="{612C44EC-7C27-4685-90D6-83B6DE4F6D40}" type="sibTrans" cxnId="{102E4878-ACAC-422E-BE16-1F73671F86A2}">
      <dgm:prSet/>
      <dgm:spPr/>
      <dgm:t>
        <a:bodyPr/>
        <a:lstStyle/>
        <a:p>
          <a:endParaRPr lang="en-US"/>
        </a:p>
      </dgm:t>
    </dgm:pt>
    <dgm:pt modelId="{5281E85D-EF59-48AE-9102-2C65B8D8C658}">
      <dgm:prSet custT="1"/>
      <dgm:spPr/>
      <dgm:t>
        <a:bodyPr/>
        <a:lstStyle/>
        <a:p>
          <a:pPr>
            <a:lnSpc>
              <a:spcPct val="90000"/>
            </a:lnSpc>
            <a:spcBef>
              <a:spcPct val="0"/>
            </a:spcBef>
            <a:spcAft>
              <a:spcPts val="900"/>
            </a:spcAft>
          </a:pPr>
          <a:r>
            <a:rPr lang="en-US" sz="2200"/>
            <a:t>Final Medical School Transcript</a:t>
          </a:r>
        </a:p>
      </dgm:t>
    </dgm:pt>
    <dgm:pt modelId="{C6121500-AE40-4F84-8B24-857E258F0ABA}" type="parTrans" cxnId="{7F7DA36F-5F89-4135-B54B-2382A0765C6A}">
      <dgm:prSet/>
      <dgm:spPr/>
      <dgm:t>
        <a:bodyPr/>
        <a:lstStyle/>
        <a:p>
          <a:endParaRPr lang="en-US"/>
        </a:p>
      </dgm:t>
    </dgm:pt>
    <dgm:pt modelId="{ED70C316-DC32-4524-883B-CAF267843599}" type="sibTrans" cxnId="{7F7DA36F-5F89-4135-B54B-2382A0765C6A}">
      <dgm:prSet/>
      <dgm:spPr/>
      <dgm:t>
        <a:bodyPr/>
        <a:lstStyle/>
        <a:p>
          <a:endParaRPr lang="en-US"/>
        </a:p>
      </dgm:t>
    </dgm:pt>
    <dgm:pt modelId="{62B1638C-295B-4238-B72A-2FF2FBC9CF6F}">
      <dgm:prSet custT="1"/>
      <dgm:spPr/>
      <dgm:t>
        <a:bodyPr/>
        <a:lstStyle/>
        <a:p>
          <a:pPr>
            <a:lnSpc>
              <a:spcPct val="90000"/>
            </a:lnSpc>
            <a:spcBef>
              <a:spcPct val="0"/>
            </a:spcBef>
            <a:spcAft>
              <a:spcPts val="900"/>
            </a:spcAft>
          </a:pPr>
          <a:r>
            <a:rPr lang="en-US" sz="2200"/>
            <a:t>Transcript to Document Transfer Credits</a:t>
          </a:r>
        </a:p>
      </dgm:t>
    </dgm:pt>
    <dgm:pt modelId="{DA11A605-3871-4830-BAF0-5F2A2234FD2F}" type="parTrans" cxnId="{00FD8D0A-5ACA-46A9-B920-7BD58D7F6665}">
      <dgm:prSet/>
      <dgm:spPr/>
      <dgm:t>
        <a:bodyPr/>
        <a:lstStyle/>
        <a:p>
          <a:endParaRPr lang="en-US"/>
        </a:p>
      </dgm:t>
    </dgm:pt>
    <dgm:pt modelId="{2A25CBA1-E0CE-48BD-A31C-0994D455175B}" type="sibTrans" cxnId="{00FD8D0A-5ACA-46A9-B920-7BD58D7F6665}">
      <dgm:prSet/>
      <dgm:spPr/>
      <dgm:t>
        <a:bodyPr/>
        <a:lstStyle/>
        <a:p>
          <a:endParaRPr lang="en-US"/>
        </a:p>
      </dgm:t>
    </dgm:pt>
    <dgm:pt modelId="{48168C83-C11B-468C-8142-FE0DA95F9C15}">
      <dgm:prSet custT="1"/>
      <dgm:spPr/>
      <dgm:t>
        <a:bodyPr/>
        <a:lstStyle/>
        <a:p>
          <a:pPr>
            <a:lnSpc>
              <a:spcPct val="90000"/>
            </a:lnSpc>
            <a:spcBef>
              <a:spcPts val="200"/>
            </a:spcBef>
            <a:spcAft>
              <a:spcPts val="900"/>
            </a:spcAft>
          </a:pPr>
          <a:r>
            <a:rPr lang="en-US" sz="2200"/>
            <a:t>Acceptable Degree and Graduation Year</a:t>
          </a:r>
        </a:p>
      </dgm:t>
    </dgm:pt>
    <dgm:pt modelId="{E4CA2002-9F7C-4F91-9677-502594476391}" type="parTrans" cxnId="{F7A56C3C-FD3F-4ADF-873B-744A110E4812}">
      <dgm:prSet/>
      <dgm:spPr/>
      <dgm:t>
        <a:bodyPr/>
        <a:lstStyle/>
        <a:p>
          <a:endParaRPr lang="en-US"/>
        </a:p>
      </dgm:t>
    </dgm:pt>
    <dgm:pt modelId="{06877F74-887A-45B9-880A-EC96E705CEDA}" type="sibTrans" cxnId="{F7A56C3C-FD3F-4ADF-873B-744A110E4812}">
      <dgm:prSet/>
      <dgm:spPr/>
      <dgm:t>
        <a:bodyPr/>
        <a:lstStyle/>
        <a:p>
          <a:endParaRPr lang="en-US"/>
        </a:p>
      </dgm:t>
    </dgm:pt>
    <dgm:pt modelId="{7D6DF1E4-1B3B-4EF9-8CCC-8BF917C797AD}">
      <dgm:prSet custT="1"/>
      <dgm:spPr/>
      <dgm:t>
        <a:bodyPr/>
        <a:lstStyle/>
        <a:p>
          <a:pPr>
            <a:lnSpc>
              <a:spcPct val="100000"/>
            </a:lnSpc>
            <a:spcBef>
              <a:spcPts val="200"/>
            </a:spcBef>
            <a:spcAft>
              <a:spcPts val="600"/>
            </a:spcAft>
          </a:pPr>
          <a:r>
            <a:rPr lang="en-US" sz="2000"/>
            <a:t>ECFMG Sponsor Note in World Directory of Medical Schools</a:t>
          </a:r>
        </a:p>
      </dgm:t>
    </dgm:pt>
    <dgm:pt modelId="{3ABB942B-9C6F-4464-A47E-9A958EC7A505}" type="parTrans" cxnId="{4B3C1C81-5B88-496B-BB8B-C1CE73EEC244}">
      <dgm:prSet/>
      <dgm:spPr/>
      <dgm:t>
        <a:bodyPr/>
        <a:lstStyle/>
        <a:p>
          <a:endParaRPr lang="en-US"/>
        </a:p>
      </dgm:t>
    </dgm:pt>
    <dgm:pt modelId="{E6556107-2D14-44D2-8C3A-3C26350D940E}" type="sibTrans" cxnId="{4B3C1C81-5B88-496B-BB8B-C1CE73EEC244}">
      <dgm:prSet/>
      <dgm:spPr/>
      <dgm:t>
        <a:bodyPr/>
        <a:lstStyle/>
        <a:p>
          <a:endParaRPr lang="en-US"/>
        </a:p>
      </dgm:t>
    </dgm:pt>
    <dgm:pt modelId="{DBD7C31C-19E6-484C-8531-69428EF274D6}">
      <dgm:prSet phldrT="[Text]" custT="1"/>
      <dgm:spPr/>
      <dgm:t>
        <a:bodyPr/>
        <a:lstStyle/>
        <a:p>
          <a:pPr>
            <a:spcBef>
              <a:spcPct val="0"/>
            </a:spcBef>
            <a:spcAft>
              <a:spcPts val="600"/>
            </a:spcAft>
          </a:pPr>
          <a:r>
            <a:rPr lang="en-US" sz="2200"/>
            <a:t>Communicate directly with medical school</a:t>
          </a:r>
        </a:p>
      </dgm:t>
    </dgm:pt>
    <dgm:pt modelId="{EE14C235-EC5B-4D4B-B59A-3B8FD3131881}" type="parTrans" cxnId="{DCE0C378-2C40-4292-9273-916D58E542AB}">
      <dgm:prSet/>
      <dgm:spPr/>
      <dgm:t>
        <a:bodyPr/>
        <a:lstStyle/>
        <a:p>
          <a:endParaRPr lang="en-US"/>
        </a:p>
      </dgm:t>
    </dgm:pt>
    <dgm:pt modelId="{CF109302-7E78-4E76-B587-0669C94D793B}" type="sibTrans" cxnId="{DCE0C378-2C40-4292-9273-916D58E542AB}">
      <dgm:prSet/>
      <dgm:spPr/>
      <dgm:t>
        <a:bodyPr/>
        <a:lstStyle/>
        <a:p>
          <a:endParaRPr lang="en-US"/>
        </a:p>
      </dgm:t>
    </dgm:pt>
    <dgm:pt modelId="{7AD7577C-46D3-4B1A-A390-499EDFA9570E}">
      <dgm:prSet phldrT="[Text]" custT="1"/>
      <dgm:spPr/>
      <dgm:t>
        <a:bodyPr/>
        <a:lstStyle/>
        <a:p>
          <a:pPr>
            <a:spcBef>
              <a:spcPct val="0"/>
            </a:spcBef>
            <a:spcAft>
              <a:spcPts val="1200"/>
            </a:spcAft>
          </a:pPr>
          <a:r>
            <a:rPr lang="en-US" sz="2000"/>
            <a:t>More than 2,000 schools on electronic verification</a:t>
          </a:r>
        </a:p>
      </dgm:t>
    </dgm:pt>
    <dgm:pt modelId="{2606E948-23A1-46BC-9083-D1D4A3A4F3A3}" type="parTrans" cxnId="{F9BEC8C2-318E-4F93-8689-F5AE1E98610C}">
      <dgm:prSet/>
      <dgm:spPr/>
      <dgm:t>
        <a:bodyPr/>
        <a:lstStyle/>
        <a:p>
          <a:endParaRPr lang="en-US"/>
        </a:p>
      </dgm:t>
    </dgm:pt>
    <dgm:pt modelId="{9FD825A5-5B80-4E00-8277-BC313436C5A5}" type="sibTrans" cxnId="{F9BEC8C2-318E-4F93-8689-F5AE1E98610C}">
      <dgm:prSet/>
      <dgm:spPr/>
      <dgm:t>
        <a:bodyPr/>
        <a:lstStyle/>
        <a:p>
          <a:endParaRPr lang="en-US"/>
        </a:p>
      </dgm:t>
    </dgm:pt>
    <dgm:pt modelId="{9BF55261-DC49-470F-BCDE-D275C27457C1}">
      <dgm:prSet phldrT="[Text]" custT="1"/>
      <dgm:spPr/>
      <dgm:t>
        <a:bodyPr/>
        <a:lstStyle/>
        <a:p>
          <a:pPr>
            <a:spcBef>
              <a:spcPts val="1200"/>
            </a:spcBef>
            <a:spcAft>
              <a:spcPts val="600"/>
            </a:spcAft>
          </a:pPr>
          <a:r>
            <a:rPr lang="en-US" sz="2200"/>
            <a:t>Evaluation of verification response</a:t>
          </a:r>
        </a:p>
      </dgm:t>
    </dgm:pt>
    <dgm:pt modelId="{F94D6BDF-4805-4876-BC85-25A87BF779A2}" type="parTrans" cxnId="{0C6D2667-03CF-4D5A-9AD5-0EF506BC784E}">
      <dgm:prSet/>
      <dgm:spPr/>
      <dgm:t>
        <a:bodyPr/>
        <a:lstStyle/>
        <a:p>
          <a:endParaRPr lang="en-US"/>
        </a:p>
      </dgm:t>
    </dgm:pt>
    <dgm:pt modelId="{2F44A8A4-70E7-4116-948D-7765FD095331}" type="sibTrans" cxnId="{0C6D2667-03CF-4D5A-9AD5-0EF506BC784E}">
      <dgm:prSet/>
      <dgm:spPr/>
      <dgm:t>
        <a:bodyPr/>
        <a:lstStyle/>
        <a:p>
          <a:endParaRPr lang="en-US"/>
        </a:p>
      </dgm:t>
    </dgm:pt>
    <dgm:pt modelId="{F12281CB-0344-4EBF-923E-9BFB5C1C34F6}">
      <dgm:prSet phldrT="[Text]" custT="1"/>
      <dgm:spPr/>
      <dgm:t>
        <a:bodyPr/>
        <a:lstStyle/>
        <a:p>
          <a:pPr>
            <a:spcBef>
              <a:spcPct val="0"/>
            </a:spcBef>
            <a:spcAft>
              <a:spcPct val="15000"/>
            </a:spcAft>
          </a:pPr>
          <a:r>
            <a:rPr lang="en-US" sz="2000"/>
            <a:t>Returned from primary source</a:t>
          </a:r>
        </a:p>
      </dgm:t>
    </dgm:pt>
    <dgm:pt modelId="{7697F5CE-67F4-4F90-92C3-6D40641EDC23}" type="parTrans" cxnId="{D4ABD28D-8720-470B-8240-59B282621287}">
      <dgm:prSet/>
      <dgm:spPr/>
      <dgm:t>
        <a:bodyPr/>
        <a:lstStyle/>
        <a:p>
          <a:endParaRPr lang="en-US"/>
        </a:p>
      </dgm:t>
    </dgm:pt>
    <dgm:pt modelId="{01DEE6AE-5553-4752-81D5-8FE2AC2F7497}" type="sibTrans" cxnId="{D4ABD28D-8720-470B-8240-59B282621287}">
      <dgm:prSet/>
      <dgm:spPr/>
      <dgm:t>
        <a:bodyPr/>
        <a:lstStyle/>
        <a:p>
          <a:endParaRPr lang="en-US"/>
        </a:p>
      </dgm:t>
    </dgm:pt>
    <dgm:pt modelId="{14291722-7E5A-48D7-AE74-4B5A60754417}">
      <dgm:prSet phldrT="[Text]" custT="1"/>
      <dgm:spPr/>
      <dgm:t>
        <a:bodyPr/>
        <a:lstStyle/>
        <a:p>
          <a:pPr>
            <a:spcBef>
              <a:spcPct val="0"/>
            </a:spcBef>
            <a:spcAft>
              <a:spcPct val="15000"/>
            </a:spcAft>
          </a:pPr>
          <a:r>
            <a:rPr lang="en-US" sz="2000"/>
            <a:t>Completed by authorized officia</a:t>
          </a:r>
          <a:r>
            <a:rPr lang="en-US" sz="2400"/>
            <a:t>l </a:t>
          </a:r>
        </a:p>
      </dgm:t>
    </dgm:pt>
    <dgm:pt modelId="{16A3268C-3860-4EEF-BA70-37B2EA191B06}" type="parTrans" cxnId="{0F3F33CE-8BBD-4B56-8601-CA7C2564953C}">
      <dgm:prSet/>
      <dgm:spPr/>
      <dgm:t>
        <a:bodyPr/>
        <a:lstStyle/>
        <a:p>
          <a:endParaRPr lang="en-US"/>
        </a:p>
      </dgm:t>
    </dgm:pt>
    <dgm:pt modelId="{B58EC784-A411-4E49-B4C9-BB440D29CB8B}" type="sibTrans" cxnId="{0F3F33CE-8BBD-4B56-8601-CA7C2564953C}">
      <dgm:prSet/>
      <dgm:spPr/>
      <dgm:t>
        <a:bodyPr/>
        <a:lstStyle/>
        <a:p>
          <a:endParaRPr lang="en-US"/>
        </a:p>
      </dgm:t>
    </dgm:pt>
    <dgm:pt modelId="{36AF94E8-4DD3-4E6B-8FD8-9B52C02AF489}">
      <dgm:prSet custT="1"/>
      <dgm:spPr/>
      <dgm:t>
        <a:bodyPr/>
        <a:lstStyle/>
        <a:p>
          <a:pPr>
            <a:lnSpc>
              <a:spcPct val="100000"/>
            </a:lnSpc>
            <a:spcBef>
              <a:spcPts val="200"/>
            </a:spcBef>
            <a:spcAft>
              <a:spcPct val="15000"/>
            </a:spcAft>
          </a:pPr>
          <a:r>
            <a:rPr lang="en-US" sz="2000"/>
            <a:t>Reference Guide for Medical Education Credentials</a:t>
          </a:r>
        </a:p>
      </dgm:t>
    </dgm:pt>
    <dgm:pt modelId="{98223F56-5785-4D61-892E-94952FAA795A}" type="parTrans" cxnId="{5F2F5853-3EE3-4501-A6E2-930A2FEC3C81}">
      <dgm:prSet/>
      <dgm:spPr/>
      <dgm:t>
        <a:bodyPr/>
        <a:lstStyle/>
        <a:p>
          <a:endParaRPr lang="en-US"/>
        </a:p>
      </dgm:t>
    </dgm:pt>
    <dgm:pt modelId="{A0F000A3-182B-4EE1-A3D8-F368F417B626}" type="sibTrans" cxnId="{5F2F5853-3EE3-4501-A6E2-930A2FEC3C81}">
      <dgm:prSet/>
      <dgm:spPr/>
      <dgm:t>
        <a:bodyPr/>
        <a:lstStyle/>
        <a:p>
          <a:endParaRPr lang="en-US"/>
        </a:p>
      </dgm:t>
    </dgm:pt>
    <dgm:pt modelId="{0D9D5B68-2BC1-4E86-87EF-1FA1087998ED}" type="pres">
      <dgm:prSet presAssocID="{2EBD5273-5B18-4AE4-91C2-23FC8DC4B4AE}" presName="Name0" presStyleCnt="0">
        <dgm:presLayoutVars>
          <dgm:dir/>
          <dgm:animLvl val="lvl"/>
          <dgm:resizeHandles val="exact"/>
        </dgm:presLayoutVars>
      </dgm:prSet>
      <dgm:spPr/>
    </dgm:pt>
    <dgm:pt modelId="{660D7125-C42C-4FD0-80D7-1FCC9EF5875D}" type="pres">
      <dgm:prSet presAssocID="{A63B68E0-093B-4E61-8C0A-EAC7004DEF6C}" presName="composite" presStyleCnt="0"/>
      <dgm:spPr/>
    </dgm:pt>
    <dgm:pt modelId="{D63C1BF4-205A-4314-8EE7-D50BCB800D16}" type="pres">
      <dgm:prSet presAssocID="{A63B68E0-093B-4E61-8C0A-EAC7004DEF6C}" presName="parTx" presStyleLbl="alignNode1" presStyleIdx="0" presStyleCnt="2" custLinFactNeighborX="-1">
        <dgm:presLayoutVars>
          <dgm:chMax val="0"/>
          <dgm:chPref val="0"/>
          <dgm:bulletEnabled val="1"/>
        </dgm:presLayoutVars>
      </dgm:prSet>
      <dgm:spPr/>
    </dgm:pt>
    <dgm:pt modelId="{4B4040F4-BC0A-4E12-8F2D-5327521AE993}" type="pres">
      <dgm:prSet presAssocID="{A63B68E0-093B-4E61-8C0A-EAC7004DEF6C}" presName="desTx" presStyleLbl="alignAccFollowNode1" presStyleIdx="0" presStyleCnt="2">
        <dgm:presLayoutVars>
          <dgm:bulletEnabled val="1"/>
        </dgm:presLayoutVars>
      </dgm:prSet>
      <dgm:spPr/>
    </dgm:pt>
    <dgm:pt modelId="{F18CD3E3-EEBE-4C0F-BA50-1A6721DF89C8}" type="pres">
      <dgm:prSet presAssocID="{A75BFB56-2CEA-446C-9012-CB7932B1ABFC}" presName="space" presStyleCnt="0"/>
      <dgm:spPr/>
    </dgm:pt>
    <dgm:pt modelId="{5574CA89-2B8E-443C-8CC2-2D3C7340B46A}" type="pres">
      <dgm:prSet presAssocID="{FA973BAB-0856-4223-AFDD-E321E252C2CA}" presName="composite" presStyleCnt="0"/>
      <dgm:spPr/>
    </dgm:pt>
    <dgm:pt modelId="{DE189709-AEC8-4064-BC66-519B9D66EB7D}" type="pres">
      <dgm:prSet presAssocID="{FA973BAB-0856-4223-AFDD-E321E252C2CA}" presName="parTx" presStyleLbl="alignNode1" presStyleIdx="1" presStyleCnt="2" custLinFactNeighborX="-3735" custLinFactNeighborY="-1689">
        <dgm:presLayoutVars>
          <dgm:chMax val="0"/>
          <dgm:chPref val="0"/>
          <dgm:bulletEnabled val="1"/>
        </dgm:presLayoutVars>
      </dgm:prSet>
      <dgm:spPr/>
    </dgm:pt>
    <dgm:pt modelId="{08723DA2-8A57-453B-B515-3C0C44F7A28C}" type="pres">
      <dgm:prSet presAssocID="{FA973BAB-0856-4223-AFDD-E321E252C2CA}" presName="desTx" presStyleLbl="alignAccFollowNode1" presStyleIdx="1" presStyleCnt="2" custLinFactNeighborX="-3898" custLinFactNeighborY="0">
        <dgm:presLayoutVars>
          <dgm:bulletEnabled val="1"/>
        </dgm:presLayoutVars>
      </dgm:prSet>
      <dgm:spPr/>
    </dgm:pt>
  </dgm:ptLst>
  <dgm:cxnLst>
    <dgm:cxn modelId="{00FD8D0A-5ACA-46A9-B920-7BD58D7F6665}" srcId="{A63B68E0-093B-4E61-8C0A-EAC7004DEF6C}" destId="{62B1638C-295B-4238-B72A-2FF2FBC9CF6F}" srcOrd="2" destOrd="0" parTransId="{DA11A605-3871-4830-BAF0-5F2A2234FD2F}" sibTransId="{2A25CBA1-E0CE-48BD-A31C-0994D455175B}"/>
    <dgm:cxn modelId="{D1B7A025-3D3E-4318-8955-AC9F9C21ECFE}" srcId="{2EBD5273-5B18-4AE4-91C2-23FC8DC4B4AE}" destId="{A63B68E0-093B-4E61-8C0A-EAC7004DEF6C}" srcOrd="0" destOrd="0" parTransId="{AAE5915D-DA08-42C4-BD8E-F8D2727AF11C}" sibTransId="{A75BFB56-2CEA-446C-9012-CB7932B1ABFC}"/>
    <dgm:cxn modelId="{6F701A30-965C-4E44-90C8-43464B2E814E}" type="presOf" srcId="{A63B68E0-093B-4E61-8C0A-EAC7004DEF6C}" destId="{D63C1BF4-205A-4314-8EE7-D50BCB800D16}" srcOrd="0" destOrd="0" presId="urn:microsoft.com/office/officeart/2005/8/layout/hList1"/>
    <dgm:cxn modelId="{F7A56C3C-FD3F-4ADF-873B-744A110E4812}" srcId="{A63B68E0-093B-4E61-8C0A-EAC7004DEF6C}" destId="{48168C83-C11B-468C-8142-FE0DA95F9C15}" srcOrd="3" destOrd="0" parTransId="{E4CA2002-9F7C-4F91-9677-502594476391}" sibTransId="{06877F74-887A-45B9-880A-EC96E705CEDA}"/>
    <dgm:cxn modelId="{FA84023D-4324-4EC5-86BA-C70AB73C3ECC}" type="presOf" srcId="{07AF5D0C-53FB-47E6-8D00-633129E83C77}" destId="{08723DA2-8A57-453B-B515-3C0C44F7A28C}" srcOrd="0" destOrd="0" presId="urn:microsoft.com/office/officeart/2005/8/layout/hList1"/>
    <dgm:cxn modelId="{D0B29240-46B6-4207-97CD-5217E05D762E}" type="presOf" srcId="{36AF94E8-4DD3-4E6B-8FD8-9B52C02AF489}" destId="{4B4040F4-BC0A-4E12-8F2D-5327521AE993}" srcOrd="0" destOrd="5" presId="urn:microsoft.com/office/officeart/2005/8/layout/hList1"/>
    <dgm:cxn modelId="{C595C240-8255-4856-B1BE-111B3159D2E4}" srcId="{A63B68E0-093B-4E61-8C0A-EAC7004DEF6C}" destId="{A4B56D6A-82E3-4AB6-9E6F-C3503DBE0E3B}" srcOrd="0" destOrd="0" parTransId="{851FFFC2-4609-4B48-8D26-575C473AA5DB}" sibTransId="{A75914B0-FAD4-4D7C-97D7-CE135BAF72B9}"/>
    <dgm:cxn modelId="{0C6D2667-03CF-4D5A-9AD5-0EF506BC784E}" srcId="{FA973BAB-0856-4223-AFDD-E321E252C2CA}" destId="{9BF55261-DC49-470F-BCDE-D275C27457C1}" srcOrd="2" destOrd="0" parTransId="{F94D6BDF-4805-4876-BC85-25A87BF779A2}" sibTransId="{2F44A8A4-70E7-4116-948D-7765FD095331}"/>
    <dgm:cxn modelId="{CFC81E68-6987-4192-B7B0-CF4CD1481510}" srcId="{2EBD5273-5B18-4AE4-91C2-23FC8DC4B4AE}" destId="{FA973BAB-0856-4223-AFDD-E321E252C2CA}" srcOrd="1" destOrd="0" parTransId="{4E64231D-05F0-4A13-A3F5-1B1C8C547F0F}" sibTransId="{DFF42048-F475-4650-AB2A-7F1C75A013FA}"/>
    <dgm:cxn modelId="{AEC6996A-7F11-481A-885C-7C1B93330D07}" type="presOf" srcId="{14291722-7E5A-48D7-AE74-4B5A60754417}" destId="{08723DA2-8A57-453B-B515-3C0C44F7A28C}" srcOrd="0" destOrd="5" presId="urn:microsoft.com/office/officeart/2005/8/layout/hList1"/>
    <dgm:cxn modelId="{9CB2144F-B356-4093-9CC8-6C6FB6F79385}" type="presOf" srcId="{A4B56D6A-82E3-4AB6-9E6F-C3503DBE0E3B}" destId="{4B4040F4-BC0A-4E12-8F2D-5327521AE993}" srcOrd="0" destOrd="0" presId="urn:microsoft.com/office/officeart/2005/8/layout/hList1"/>
    <dgm:cxn modelId="{7F7DA36F-5F89-4135-B54B-2382A0765C6A}" srcId="{A63B68E0-093B-4E61-8C0A-EAC7004DEF6C}" destId="{5281E85D-EF59-48AE-9102-2C65B8D8C658}" srcOrd="1" destOrd="0" parTransId="{C6121500-AE40-4F84-8B24-857E258F0ABA}" sibTransId="{ED70C316-DC32-4524-883B-CAF267843599}"/>
    <dgm:cxn modelId="{0B7B3D72-23A5-40D4-A537-734CB3504331}" type="presOf" srcId="{F12281CB-0344-4EBF-923E-9BFB5C1C34F6}" destId="{08723DA2-8A57-453B-B515-3C0C44F7A28C}" srcOrd="0" destOrd="4" presId="urn:microsoft.com/office/officeart/2005/8/layout/hList1"/>
    <dgm:cxn modelId="{5F2F5853-3EE3-4501-A6E2-930A2FEC3C81}" srcId="{48168C83-C11B-468C-8142-FE0DA95F9C15}" destId="{36AF94E8-4DD3-4E6B-8FD8-9B52C02AF489}" srcOrd="1" destOrd="0" parTransId="{98223F56-5785-4D61-892E-94952FAA795A}" sibTransId="{A0F000A3-182B-4EE1-A3D8-F368F417B626}"/>
    <dgm:cxn modelId="{102E4878-ACAC-422E-BE16-1F73671F86A2}" srcId="{FA973BAB-0856-4223-AFDD-E321E252C2CA}" destId="{07AF5D0C-53FB-47E6-8D00-633129E83C77}" srcOrd="0" destOrd="0" parTransId="{97CC9853-E6EA-40AF-9587-5290F530B554}" sibTransId="{612C44EC-7C27-4685-90D6-83B6DE4F6D40}"/>
    <dgm:cxn modelId="{DCE0C378-2C40-4292-9273-916D58E542AB}" srcId="{FA973BAB-0856-4223-AFDD-E321E252C2CA}" destId="{DBD7C31C-19E6-484C-8531-69428EF274D6}" srcOrd="1" destOrd="0" parTransId="{EE14C235-EC5B-4D4B-B59A-3B8FD3131881}" sibTransId="{CF109302-7E78-4E76-B587-0669C94D793B}"/>
    <dgm:cxn modelId="{9BD23F7A-1D80-463C-A496-227958429C2B}" type="presOf" srcId="{DBD7C31C-19E6-484C-8531-69428EF274D6}" destId="{08723DA2-8A57-453B-B515-3C0C44F7A28C}" srcOrd="0" destOrd="1" presId="urn:microsoft.com/office/officeart/2005/8/layout/hList1"/>
    <dgm:cxn modelId="{CB14377F-C75F-488D-B9F8-5B153247064D}" type="presOf" srcId="{62B1638C-295B-4238-B72A-2FF2FBC9CF6F}" destId="{4B4040F4-BC0A-4E12-8F2D-5327521AE993}" srcOrd="0" destOrd="2" presId="urn:microsoft.com/office/officeart/2005/8/layout/hList1"/>
    <dgm:cxn modelId="{4B3C1C81-5B88-496B-BB8B-C1CE73EEC244}" srcId="{48168C83-C11B-468C-8142-FE0DA95F9C15}" destId="{7D6DF1E4-1B3B-4EF9-8CCC-8BF917C797AD}" srcOrd="0" destOrd="0" parTransId="{3ABB942B-9C6F-4464-A47E-9A958EC7A505}" sibTransId="{E6556107-2D14-44D2-8C3A-3C26350D940E}"/>
    <dgm:cxn modelId="{D4ABD28D-8720-470B-8240-59B282621287}" srcId="{9BF55261-DC49-470F-BCDE-D275C27457C1}" destId="{F12281CB-0344-4EBF-923E-9BFB5C1C34F6}" srcOrd="0" destOrd="0" parTransId="{7697F5CE-67F4-4F90-92C3-6D40641EDC23}" sibTransId="{01DEE6AE-5553-4752-81D5-8FE2AC2F7497}"/>
    <dgm:cxn modelId="{E270CE95-08AE-4A9C-9DE8-51A4BB4AF004}" type="presOf" srcId="{7D6DF1E4-1B3B-4EF9-8CCC-8BF917C797AD}" destId="{4B4040F4-BC0A-4E12-8F2D-5327521AE993}" srcOrd="0" destOrd="4" presId="urn:microsoft.com/office/officeart/2005/8/layout/hList1"/>
    <dgm:cxn modelId="{8B3B35AB-0F3D-4F78-952C-59B850F4C3C2}" type="presOf" srcId="{FA973BAB-0856-4223-AFDD-E321E252C2CA}" destId="{DE189709-AEC8-4064-BC66-519B9D66EB7D}" srcOrd="0" destOrd="0" presId="urn:microsoft.com/office/officeart/2005/8/layout/hList1"/>
    <dgm:cxn modelId="{AE2327AE-276F-4CE3-9FEE-41836CDDB0A8}" type="presOf" srcId="{2EBD5273-5B18-4AE4-91C2-23FC8DC4B4AE}" destId="{0D9D5B68-2BC1-4E86-87EF-1FA1087998ED}" srcOrd="0" destOrd="0" presId="urn:microsoft.com/office/officeart/2005/8/layout/hList1"/>
    <dgm:cxn modelId="{CC2536B6-B5B4-4A30-BBA9-1B67523B3D55}" type="presOf" srcId="{48168C83-C11B-468C-8142-FE0DA95F9C15}" destId="{4B4040F4-BC0A-4E12-8F2D-5327521AE993}" srcOrd="0" destOrd="3" presId="urn:microsoft.com/office/officeart/2005/8/layout/hList1"/>
    <dgm:cxn modelId="{F9BEC8C2-318E-4F93-8689-F5AE1E98610C}" srcId="{DBD7C31C-19E6-484C-8531-69428EF274D6}" destId="{7AD7577C-46D3-4B1A-A390-499EDFA9570E}" srcOrd="0" destOrd="0" parTransId="{2606E948-23A1-46BC-9083-D1D4A3A4F3A3}" sibTransId="{9FD825A5-5B80-4E00-8277-BC313436C5A5}"/>
    <dgm:cxn modelId="{0F3F33CE-8BBD-4B56-8601-CA7C2564953C}" srcId="{9BF55261-DC49-470F-BCDE-D275C27457C1}" destId="{14291722-7E5A-48D7-AE74-4B5A60754417}" srcOrd="1" destOrd="0" parTransId="{16A3268C-3860-4EEF-BA70-37B2EA191B06}" sibTransId="{B58EC784-A411-4E49-B4C9-BB440D29CB8B}"/>
    <dgm:cxn modelId="{A39FB8D2-3EBB-4672-8B8A-CAFA47F8A70B}" type="presOf" srcId="{5281E85D-EF59-48AE-9102-2C65B8D8C658}" destId="{4B4040F4-BC0A-4E12-8F2D-5327521AE993}" srcOrd="0" destOrd="1" presId="urn:microsoft.com/office/officeart/2005/8/layout/hList1"/>
    <dgm:cxn modelId="{AC40F1EA-C5FD-47D8-B25F-8092BA1CA12A}" type="presOf" srcId="{9BF55261-DC49-470F-BCDE-D275C27457C1}" destId="{08723DA2-8A57-453B-B515-3C0C44F7A28C}" srcOrd="0" destOrd="3" presId="urn:microsoft.com/office/officeart/2005/8/layout/hList1"/>
    <dgm:cxn modelId="{CF7087FE-C4A2-44EB-943E-B560AC0ADB60}" type="presOf" srcId="{7AD7577C-46D3-4B1A-A390-499EDFA9570E}" destId="{08723DA2-8A57-453B-B515-3C0C44F7A28C}" srcOrd="0" destOrd="2" presId="urn:microsoft.com/office/officeart/2005/8/layout/hList1"/>
    <dgm:cxn modelId="{5ACA83A8-F15B-4416-8AD4-C098C608400F}" type="presParOf" srcId="{0D9D5B68-2BC1-4E86-87EF-1FA1087998ED}" destId="{660D7125-C42C-4FD0-80D7-1FCC9EF5875D}" srcOrd="0" destOrd="0" presId="urn:microsoft.com/office/officeart/2005/8/layout/hList1"/>
    <dgm:cxn modelId="{FEC1C809-D821-4A1F-A369-3A9555EC14FE}" type="presParOf" srcId="{660D7125-C42C-4FD0-80D7-1FCC9EF5875D}" destId="{D63C1BF4-205A-4314-8EE7-D50BCB800D16}" srcOrd="0" destOrd="0" presId="urn:microsoft.com/office/officeart/2005/8/layout/hList1"/>
    <dgm:cxn modelId="{2A3DFD94-4342-472F-A1D8-8FA15E34787D}" type="presParOf" srcId="{660D7125-C42C-4FD0-80D7-1FCC9EF5875D}" destId="{4B4040F4-BC0A-4E12-8F2D-5327521AE993}" srcOrd="1" destOrd="0" presId="urn:microsoft.com/office/officeart/2005/8/layout/hList1"/>
    <dgm:cxn modelId="{053B0BFD-7734-488A-B5B0-04B60A360F56}" type="presParOf" srcId="{0D9D5B68-2BC1-4E86-87EF-1FA1087998ED}" destId="{F18CD3E3-EEBE-4C0F-BA50-1A6721DF89C8}" srcOrd="1" destOrd="0" presId="urn:microsoft.com/office/officeart/2005/8/layout/hList1"/>
    <dgm:cxn modelId="{BA439ADC-71BE-4031-97AE-E2470112819A}" type="presParOf" srcId="{0D9D5B68-2BC1-4E86-87EF-1FA1087998ED}" destId="{5574CA89-2B8E-443C-8CC2-2D3C7340B46A}" srcOrd="2" destOrd="0" presId="urn:microsoft.com/office/officeart/2005/8/layout/hList1"/>
    <dgm:cxn modelId="{C8160D8D-77C5-4C77-9E00-8212DE92FC30}" type="presParOf" srcId="{5574CA89-2B8E-443C-8CC2-2D3C7340B46A}" destId="{DE189709-AEC8-4064-BC66-519B9D66EB7D}" srcOrd="0" destOrd="0" presId="urn:microsoft.com/office/officeart/2005/8/layout/hList1"/>
    <dgm:cxn modelId="{BB1E3BF4-EEB5-4F39-94B2-E8CC4AD27298}" type="presParOf" srcId="{5574CA89-2B8E-443C-8CC2-2D3C7340B46A}" destId="{08723DA2-8A57-453B-B515-3C0C44F7A28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B297E-E98D-4FF7-AA8C-CF977CB912C1}">
      <dsp:nvSpPr>
        <dsp:cNvPr id="0" name=""/>
        <dsp:cNvSpPr/>
      </dsp:nvSpPr>
      <dsp:spPr>
        <a:xfrm>
          <a:off x="788669" y="0"/>
          <a:ext cx="8938260" cy="4351338"/>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CC33C-16D1-47C5-A7B5-C3E08EE5B54F}">
      <dsp:nvSpPr>
        <dsp:cNvPr id="0" name=""/>
        <dsp:cNvSpPr/>
      </dsp:nvSpPr>
      <dsp:spPr>
        <a:xfrm>
          <a:off x="4621" y="1305401"/>
          <a:ext cx="2020453" cy="1740535"/>
        </a:xfrm>
        <a:prstGeom prst="roundRect">
          <a:avLst/>
        </a:prstGeom>
        <a:solidFill>
          <a:schemeClr val="accent3">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Franklin Gothic Medium"/>
            </a:rPr>
            <a:t>Medical School Degree</a:t>
          </a:r>
          <a:endParaRPr lang="en-US" sz="2200" kern="1200"/>
        </a:p>
      </dsp:txBody>
      <dsp:txXfrm>
        <a:off x="89587" y="1390367"/>
        <a:ext cx="1850521" cy="1570603"/>
      </dsp:txXfrm>
    </dsp:sp>
    <dsp:sp modelId="{0BC9734F-081D-46A1-9C6C-6BA7222FD167}">
      <dsp:nvSpPr>
        <dsp:cNvPr id="0" name=""/>
        <dsp:cNvSpPr/>
      </dsp:nvSpPr>
      <dsp:spPr>
        <a:xfrm>
          <a:off x="2126097" y="1305401"/>
          <a:ext cx="2020453" cy="1740535"/>
        </a:xfrm>
        <a:prstGeom prst="roundRect">
          <a:avLst/>
        </a:prstGeom>
        <a:solidFill>
          <a:schemeClr val="accent3">
            <a:alpha val="90000"/>
            <a:hueOff val="0"/>
            <a:satOff val="0"/>
            <a:lumOff val="0"/>
            <a:alphaOff val="-1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Franklin Gothic Medium"/>
              <a:ea typeface="Calibri"/>
              <a:cs typeface="Calibri"/>
            </a:rPr>
            <a:t>Licensing Examinations</a:t>
          </a:r>
        </a:p>
      </dsp:txBody>
      <dsp:txXfrm>
        <a:off x="2211063" y="1390367"/>
        <a:ext cx="1850521" cy="1570603"/>
      </dsp:txXfrm>
    </dsp:sp>
    <dsp:sp modelId="{9A33A7E4-BD4D-418E-9910-17ED67827A7A}">
      <dsp:nvSpPr>
        <dsp:cNvPr id="0" name=""/>
        <dsp:cNvSpPr/>
      </dsp:nvSpPr>
      <dsp:spPr>
        <a:xfrm>
          <a:off x="4247573" y="1305401"/>
          <a:ext cx="2020453" cy="1740535"/>
        </a:xfrm>
        <a:prstGeom prst="roundRect">
          <a:avLst/>
        </a:prstGeom>
        <a:solidFill>
          <a:schemeClr val="accent3">
            <a:alpha val="90000"/>
            <a:hueOff val="0"/>
            <a:satOff val="0"/>
            <a:lumOff val="0"/>
            <a:alphaOff val="-2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Franklin Gothic Medium"/>
              <a:ea typeface="Calibri"/>
              <a:cs typeface="Calibri"/>
            </a:rPr>
            <a:t>Graduate Medical Education (Training)</a:t>
          </a:r>
        </a:p>
      </dsp:txBody>
      <dsp:txXfrm>
        <a:off x="4332539" y="1390367"/>
        <a:ext cx="1850521" cy="1570603"/>
      </dsp:txXfrm>
    </dsp:sp>
    <dsp:sp modelId="{06E8A985-161C-4921-A571-3E6EE655BE57}">
      <dsp:nvSpPr>
        <dsp:cNvPr id="0" name=""/>
        <dsp:cNvSpPr/>
      </dsp:nvSpPr>
      <dsp:spPr>
        <a:xfrm>
          <a:off x="6369049" y="1305401"/>
          <a:ext cx="2020453" cy="1740535"/>
        </a:xfrm>
        <a:prstGeom prst="roundRect">
          <a:avLst/>
        </a:prstGeom>
        <a:solidFill>
          <a:schemeClr val="accent3">
            <a:alpha val="90000"/>
            <a:hueOff val="0"/>
            <a:satOff val="0"/>
            <a:lumOff val="0"/>
            <a:alphaOff val="-3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Franklin Gothic Medium"/>
            </a:rPr>
            <a:t>Full Licensure</a:t>
          </a:r>
        </a:p>
      </dsp:txBody>
      <dsp:txXfrm>
        <a:off x="6454015" y="1390367"/>
        <a:ext cx="1850521" cy="1570603"/>
      </dsp:txXfrm>
    </dsp:sp>
    <dsp:sp modelId="{D9F8F314-E443-42D7-B477-2632ED789258}">
      <dsp:nvSpPr>
        <dsp:cNvPr id="0" name=""/>
        <dsp:cNvSpPr/>
      </dsp:nvSpPr>
      <dsp:spPr>
        <a:xfrm>
          <a:off x="8490525" y="1305401"/>
          <a:ext cx="2020453" cy="1740535"/>
        </a:xfrm>
        <a:prstGeom prst="roundRect">
          <a:avLst/>
        </a:prstGeom>
        <a:solidFill>
          <a:schemeClr val="accent3">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Franklin Gothic Medium"/>
            </a:rPr>
            <a:t>Board Certification</a:t>
          </a:r>
        </a:p>
      </dsp:txBody>
      <dsp:txXfrm>
        <a:off x="8575491" y="1390367"/>
        <a:ext cx="1850521"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AD82E-6FF3-4089-B14F-2B323625E00C}">
      <dsp:nvSpPr>
        <dsp:cNvPr id="0" name=""/>
        <dsp:cNvSpPr/>
      </dsp:nvSpPr>
      <dsp:spPr>
        <a:xfrm>
          <a:off x="10185" y="1739284"/>
          <a:ext cx="3044458" cy="1826675"/>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Montserrat SemiBold" panose="020F0502020204030204" pitchFamily="2" charset="0"/>
            </a:rPr>
            <a:t>Meet Eligibility Requirements </a:t>
          </a:r>
        </a:p>
      </dsp:txBody>
      <dsp:txXfrm>
        <a:off x="63686" y="1792785"/>
        <a:ext cx="2937456" cy="1719673"/>
      </dsp:txXfrm>
    </dsp:sp>
    <dsp:sp modelId="{DA2A2614-EFEF-4F3D-9BBF-6DF10A85A81E}">
      <dsp:nvSpPr>
        <dsp:cNvPr id="0" name=""/>
        <dsp:cNvSpPr/>
      </dsp:nvSpPr>
      <dsp:spPr>
        <a:xfrm>
          <a:off x="3359090" y="2275109"/>
          <a:ext cx="645425" cy="755025"/>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3359090" y="2426114"/>
        <a:ext cx="451798" cy="453015"/>
      </dsp:txXfrm>
    </dsp:sp>
    <dsp:sp modelId="{95796B63-EA2A-4400-AF79-19AC61CAAD8E}">
      <dsp:nvSpPr>
        <dsp:cNvPr id="0" name=""/>
        <dsp:cNvSpPr/>
      </dsp:nvSpPr>
      <dsp:spPr>
        <a:xfrm>
          <a:off x="4272428" y="1739284"/>
          <a:ext cx="3044458" cy="1826675"/>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FFFFFF"/>
              </a:solidFill>
              <a:latin typeface="Montserrat SemiBold" panose="020F0502020204030204" pitchFamily="2" charset="0"/>
              <a:ea typeface="+mn-ea"/>
              <a:cs typeface="+mn-cs"/>
            </a:rPr>
            <a:t>Examination Requirements</a:t>
          </a:r>
        </a:p>
      </dsp:txBody>
      <dsp:txXfrm>
        <a:off x="4325929" y="1792785"/>
        <a:ext cx="2937456" cy="1719673"/>
      </dsp:txXfrm>
    </dsp:sp>
    <dsp:sp modelId="{5C4EBEB6-C5DD-416F-AC48-F554A409CA9B}">
      <dsp:nvSpPr>
        <dsp:cNvPr id="0" name=""/>
        <dsp:cNvSpPr/>
      </dsp:nvSpPr>
      <dsp:spPr>
        <a:xfrm>
          <a:off x="7621333" y="2316507"/>
          <a:ext cx="645425" cy="755025"/>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7621333" y="2467512"/>
        <a:ext cx="451798" cy="453015"/>
      </dsp:txXfrm>
    </dsp:sp>
    <dsp:sp modelId="{F5D1531B-8788-4080-96C1-C7D4ACD01415}">
      <dsp:nvSpPr>
        <dsp:cNvPr id="0" name=""/>
        <dsp:cNvSpPr/>
      </dsp:nvSpPr>
      <dsp:spPr>
        <a:xfrm>
          <a:off x="8534671" y="1739284"/>
          <a:ext cx="3044458" cy="1826675"/>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FFFFFF"/>
              </a:solidFill>
              <a:latin typeface="Montserrat SemiBold" panose="020F0502020204030204" pitchFamily="2" charset="0"/>
              <a:ea typeface="+mn-ea"/>
              <a:cs typeface="+mn-cs"/>
            </a:rPr>
            <a:t>Medical Education Credential Requirements</a:t>
          </a:r>
        </a:p>
      </dsp:txBody>
      <dsp:txXfrm>
        <a:off x="8588172" y="1792785"/>
        <a:ext cx="2937456" cy="17196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C1BF4-205A-4314-8EE7-D50BCB800D16}">
      <dsp:nvSpPr>
        <dsp:cNvPr id="0" name=""/>
        <dsp:cNvSpPr/>
      </dsp:nvSpPr>
      <dsp:spPr>
        <a:xfrm>
          <a:off x="19986" y="686052"/>
          <a:ext cx="5312311" cy="118356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889000">
            <a:lnSpc>
              <a:spcPct val="90000"/>
            </a:lnSpc>
            <a:spcBef>
              <a:spcPct val="0"/>
            </a:spcBef>
            <a:spcAft>
              <a:spcPct val="35000"/>
            </a:spcAft>
            <a:buNone/>
          </a:pPr>
          <a:r>
            <a:rPr lang="en-US" sz="3200" b="1" kern="1200">
              <a:solidFill>
                <a:srgbClr val="FFFFFF"/>
              </a:solidFill>
              <a:latin typeface="+mn-lt"/>
              <a:ea typeface="+mn-ea"/>
              <a:cs typeface="+mn-cs"/>
            </a:rPr>
            <a:t>Medical School Requirements</a:t>
          </a:r>
        </a:p>
      </dsp:txBody>
      <dsp:txXfrm>
        <a:off x="19986" y="686052"/>
        <a:ext cx="5312311" cy="1183566"/>
      </dsp:txXfrm>
    </dsp:sp>
    <dsp:sp modelId="{4B4040F4-BC0A-4E12-8F2D-5327521AE993}">
      <dsp:nvSpPr>
        <dsp:cNvPr id="0" name=""/>
        <dsp:cNvSpPr/>
      </dsp:nvSpPr>
      <dsp:spPr>
        <a:xfrm>
          <a:off x="15585" y="1942224"/>
          <a:ext cx="530646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82880" rIns="170688" bIns="192024" numCol="1" spcCol="1270" anchor="t" anchorCtr="0">
          <a:noAutofit/>
        </a:bodyPr>
        <a:lstStyle/>
        <a:p>
          <a:pPr marL="228600" marR="0" lvl="1" indent="-228600" algn="l" defTabSz="1066800" rtl="0">
            <a:lnSpc>
              <a:spcPct val="100000"/>
            </a:lnSpc>
            <a:spcBef>
              <a:spcPts val="0"/>
            </a:spcBef>
            <a:spcAft>
              <a:spcPts val="1000"/>
            </a:spcAft>
            <a:buClr>
              <a:srgbClr val="000000"/>
            </a:buClr>
            <a:buFont typeface="Arial"/>
            <a:buChar char="•"/>
          </a:pPr>
          <a:r>
            <a:rPr lang="en-US" sz="2400" b="0" i="0" u="none" strike="noStrike" kern="1200" cap="none">
              <a:solidFill>
                <a:srgbClr val="000000"/>
              </a:solidFill>
              <a:latin typeface="+mn-lt"/>
              <a:ea typeface="+mn-ea"/>
              <a:cs typeface="Arial"/>
              <a:sym typeface="Arial"/>
            </a:rPr>
            <a:t>Attended a medical school that is eligible for ECFMG Certification</a:t>
          </a:r>
        </a:p>
        <a:p>
          <a:pPr marL="228600" marR="0" lvl="1" indent="-228600" algn="l" defTabSz="1066800" rtl="0">
            <a:lnSpc>
              <a:spcPct val="100000"/>
            </a:lnSpc>
            <a:spcBef>
              <a:spcPts val="0"/>
            </a:spcBef>
            <a:spcAft>
              <a:spcPts val="1000"/>
            </a:spcAft>
            <a:buClr>
              <a:srgbClr val="000000"/>
            </a:buClr>
            <a:buFont typeface="Arial"/>
            <a:buChar char="•"/>
          </a:pPr>
          <a:r>
            <a:rPr lang="en-US" sz="2400" b="0" i="0" u="none" strike="noStrike" kern="1200" cap="none">
              <a:solidFill>
                <a:srgbClr val="000000"/>
              </a:solidFill>
              <a:latin typeface="+mn-lt"/>
              <a:ea typeface="+mn-ea"/>
              <a:cs typeface="Arial"/>
              <a:sym typeface="Arial"/>
            </a:rPr>
            <a:t>Acceptable Graduation Year and Degree Title</a:t>
          </a:r>
        </a:p>
        <a:p>
          <a:pPr marL="228600" marR="0" lvl="1" indent="-228600" algn="l" defTabSz="1066800" rtl="0">
            <a:lnSpc>
              <a:spcPct val="100000"/>
            </a:lnSpc>
            <a:spcBef>
              <a:spcPts val="0"/>
            </a:spcBef>
            <a:spcAft>
              <a:spcPts val="0"/>
            </a:spcAft>
            <a:buClr>
              <a:srgbClr val="000000"/>
            </a:buClr>
            <a:buFont typeface="Arial"/>
            <a:buChar char="•"/>
          </a:pPr>
          <a:r>
            <a:rPr lang="en-US" sz="2400" b="0" i="0" u="none" strike="noStrike" kern="1200" cap="none">
              <a:solidFill>
                <a:srgbClr val="000000"/>
              </a:solidFill>
              <a:latin typeface="+mn-lt"/>
              <a:ea typeface="+mn-ea"/>
              <a:cs typeface="Arial"/>
              <a:sym typeface="Arial"/>
            </a:rPr>
            <a:t>At least </a:t>
          </a:r>
          <a:r>
            <a:rPr lang="en-US" sz="2400" b="1" i="0" u="none" strike="noStrike" kern="1200" cap="none">
              <a:solidFill>
                <a:srgbClr val="000000"/>
              </a:solidFill>
              <a:latin typeface="+mn-lt"/>
              <a:ea typeface="+mn-ea"/>
              <a:cs typeface="Arial"/>
              <a:sym typeface="Arial"/>
            </a:rPr>
            <a:t>4 years </a:t>
          </a:r>
          <a:r>
            <a:rPr lang="en-US" sz="2400" b="0" i="0" u="none" strike="noStrike" kern="1200" cap="none">
              <a:solidFill>
                <a:srgbClr val="000000"/>
              </a:solidFill>
              <a:latin typeface="+mn-lt"/>
              <a:ea typeface="+mn-ea"/>
              <a:cs typeface="Arial"/>
              <a:sym typeface="Arial"/>
            </a:rPr>
            <a:t>of medical education </a:t>
          </a:r>
        </a:p>
      </dsp:txBody>
      <dsp:txXfrm>
        <a:off x="15585" y="1942224"/>
        <a:ext cx="5306462" cy="2854800"/>
      </dsp:txXfrm>
    </dsp:sp>
    <dsp:sp modelId="{DE189709-AEC8-4064-BC66-519B9D66EB7D}">
      <dsp:nvSpPr>
        <dsp:cNvPr id="0" name=""/>
        <dsp:cNvSpPr/>
      </dsp:nvSpPr>
      <dsp:spPr>
        <a:xfrm>
          <a:off x="5852687" y="683791"/>
          <a:ext cx="5258308" cy="118356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889000">
            <a:lnSpc>
              <a:spcPct val="90000"/>
            </a:lnSpc>
            <a:spcBef>
              <a:spcPct val="0"/>
            </a:spcBef>
            <a:spcAft>
              <a:spcPct val="35000"/>
            </a:spcAft>
            <a:buNone/>
          </a:pPr>
          <a:r>
            <a:rPr lang="en-US" sz="3200" b="1" kern="1200">
              <a:solidFill>
                <a:srgbClr val="FFFFFF"/>
              </a:solidFill>
              <a:latin typeface="+mn-lt"/>
              <a:ea typeface="+mn-ea"/>
              <a:cs typeface="+mn-cs"/>
            </a:rPr>
            <a:t>Individual Requirements </a:t>
          </a:r>
        </a:p>
      </dsp:txBody>
      <dsp:txXfrm>
        <a:off x="5852687" y="683791"/>
        <a:ext cx="5258308" cy="1183566"/>
      </dsp:txXfrm>
    </dsp:sp>
    <dsp:sp modelId="{08723DA2-8A57-453B-B515-3C0C44F7A28C}">
      <dsp:nvSpPr>
        <dsp:cNvPr id="0" name=""/>
        <dsp:cNvSpPr/>
      </dsp:nvSpPr>
      <dsp:spPr>
        <a:xfrm>
          <a:off x="5859512" y="1939198"/>
          <a:ext cx="526191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82880" rIns="170688" bIns="192024" numCol="1" spcCol="1270" anchor="t" anchorCtr="0">
          <a:noAutofit/>
        </a:bodyPr>
        <a:lstStyle/>
        <a:p>
          <a:pPr marL="228600" marR="0" lvl="1" indent="-228600" algn="l" defTabSz="889000" rtl="0">
            <a:lnSpc>
              <a:spcPct val="95000"/>
            </a:lnSpc>
            <a:spcBef>
              <a:spcPct val="0"/>
            </a:spcBef>
            <a:spcAft>
              <a:spcPts val="900"/>
            </a:spcAft>
            <a:buClr>
              <a:srgbClr val="000000"/>
            </a:buClr>
            <a:buFont typeface="Arial"/>
            <a:buChar char="•"/>
          </a:pPr>
          <a:r>
            <a:rPr lang="en-US" sz="2400" b="0" i="0" u="none" strike="noStrike" kern="1200" cap="none">
              <a:solidFill>
                <a:srgbClr val="000000"/>
              </a:solidFill>
              <a:latin typeface="+mn-lt"/>
              <a:ea typeface="+mn-ea"/>
              <a:cs typeface="Arial"/>
            </a:rPr>
            <a:t>Identity Verification </a:t>
          </a:r>
        </a:p>
        <a:p>
          <a:pPr marL="228600" marR="0" lvl="1" indent="-228600" algn="l" defTabSz="889000" rtl="0">
            <a:lnSpc>
              <a:spcPct val="100000"/>
            </a:lnSpc>
            <a:spcBef>
              <a:spcPct val="0"/>
            </a:spcBef>
            <a:spcAft>
              <a:spcPts val="900"/>
            </a:spcAft>
            <a:buClr>
              <a:srgbClr val="000000"/>
            </a:buClr>
            <a:buFont typeface="Arial"/>
            <a:buChar char="•"/>
          </a:pPr>
          <a:r>
            <a:rPr lang="en-US" sz="2400" b="0" i="0" u="none" strike="noStrike" kern="1200" cap="none">
              <a:solidFill>
                <a:srgbClr val="000000"/>
              </a:solidFill>
              <a:latin typeface="+mn-lt"/>
              <a:ea typeface="+mn-ea"/>
              <a:cs typeface="Arial"/>
            </a:rPr>
            <a:t>Transfer credits meet requirements</a:t>
          </a:r>
        </a:p>
        <a:p>
          <a:pPr marL="457200" marR="0" lvl="1" indent="-228600" algn="l" defTabSz="889000" rtl="0">
            <a:lnSpc>
              <a:spcPct val="100000"/>
            </a:lnSpc>
            <a:spcBef>
              <a:spcPct val="0"/>
            </a:spcBef>
            <a:spcAft>
              <a:spcPts val="600"/>
            </a:spcAft>
            <a:buClr>
              <a:srgbClr val="000000"/>
            </a:buClr>
            <a:buFont typeface="Arial"/>
            <a:buChar char="•"/>
          </a:pPr>
          <a:r>
            <a:rPr lang="en-US" sz="1900" b="0" i="0" u="none" strike="noStrike" kern="1200" cap="none">
              <a:solidFill>
                <a:srgbClr val="000000"/>
              </a:solidFill>
              <a:latin typeface="+mn-lt"/>
              <a:ea typeface="+mn-ea"/>
              <a:cs typeface="Arial"/>
            </a:rPr>
            <a:t>Transferred from an eligible medical school</a:t>
          </a:r>
        </a:p>
        <a:p>
          <a:pPr marL="457200" marR="0" lvl="1" indent="-228600" algn="l" defTabSz="889000" rtl="0">
            <a:lnSpc>
              <a:spcPct val="100000"/>
            </a:lnSpc>
            <a:spcBef>
              <a:spcPct val="0"/>
            </a:spcBef>
            <a:spcAft>
              <a:spcPts val="600"/>
            </a:spcAft>
            <a:buClr>
              <a:srgbClr val="000000"/>
            </a:buClr>
            <a:buFont typeface="Arial"/>
            <a:buChar char="•"/>
          </a:pPr>
          <a:r>
            <a:rPr lang="en-US" sz="1900" b="0" i="0" u="none" strike="noStrike" kern="1200" cap="none">
              <a:solidFill>
                <a:srgbClr val="000000"/>
              </a:solidFill>
              <a:latin typeface="+mn-lt"/>
              <a:ea typeface="+mn-ea"/>
              <a:cs typeface="Arial"/>
            </a:rPr>
            <a:t>Cannot transfer failing courses </a:t>
          </a:r>
        </a:p>
        <a:p>
          <a:pPr marL="457200" marR="0" lvl="1" indent="-228600" algn="l" defTabSz="889000" rtl="0">
            <a:lnSpc>
              <a:spcPct val="100000"/>
            </a:lnSpc>
            <a:spcBef>
              <a:spcPct val="0"/>
            </a:spcBef>
            <a:spcAft>
              <a:spcPts val="400"/>
            </a:spcAft>
            <a:buClr>
              <a:srgbClr val="000000"/>
            </a:buClr>
            <a:buFont typeface="Arial"/>
            <a:buChar char="•"/>
          </a:pPr>
          <a:r>
            <a:rPr lang="en-US" sz="1900" b="0" i="0" u="none" strike="noStrike" kern="1200" cap="none">
              <a:solidFill>
                <a:srgbClr val="000000"/>
              </a:solidFill>
              <a:latin typeface="+mn-lt"/>
              <a:ea typeface="+mn-ea"/>
              <a:cs typeface="Arial"/>
            </a:rPr>
            <a:t>Cannot transfer from more than one medical school </a:t>
          </a:r>
        </a:p>
      </dsp:txBody>
      <dsp:txXfrm>
        <a:off x="5859512" y="1939198"/>
        <a:ext cx="5261912" cy="2854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C1BF4-205A-4314-8EE7-D50BCB800D16}">
      <dsp:nvSpPr>
        <dsp:cNvPr id="0" name=""/>
        <dsp:cNvSpPr/>
      </dsp:nvSpPr>
      <dsp:spPr>
        <a:xfrm>
          <a:off x="2" y="6515"/>
          <a:ext cx="5311586" cy="12960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b="1" kern="1200"/>
            <a:t>Medical Education Credentials</a:t>
          </a:r>
        </a:p>
      </dsp:txBody>
      <dsp:txXfrm>
        <a:off x="2" y="6515"/>
        <a:ext cx="5311586" cy="1296000"/>
      </dsp:txXfrm>
    </dsp:sp>
    <dsp:sp modelId="{4B4040F4-BC0A-4E12-8F2D-5327521AE993}">
      <dsp:nvSpPr>
        <dsp:cNvPr id="0" name=""/>
        <dsp:cNvSpPr/>
      </dsp:nvSpPr>
      <dsp:spPr>
        <a:xfrm>
          <a:off x="55" y="1302515"/>
          <a:ext cx="5311586" cy="3211649"/>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ts val="900"/>
            </a:spcAft>
            <a:buChar char="•"/>
          </a:pPr>
          <a:r>
            <a:rPr lang="en-US" sz="2200" kern="1200"/>
            <a:t>Final Medical Diploma</a:t>
          </a:r>
        </a:p>
        <a:p>
          <a:pPr marL="228600" lvl="1" indent="-228600" algn="l" defTabSz="977900">
            <a:lnSpc>
              <a:spcPct val="90000"/>
            </a:lnSpc>
            <a:spcBef>
              <a:spcPct val="0"/>
            </a:spcBef>
            <a:spcAft>
              <a:spcPts val="900"/>
            </a:spcAft>
            <a:buChar char="•"/>
          </a:pPr>
          <a:r>
            <a:rPr lang="en-US" sz="2200" kern="1200"/>
            <a:t>Final Medical School Transcript</a:t>
          </a:r>
        </a:p>
        <a:p>
          <a:pPr marL="228600" lvl="1" indent="-228600" algn="l" defTabSz="977900">
            <a:lnSpc>
              <a:spcPct val="90000"/>
            </a:lnSpc>
            <a:spcBef>
              <a:spcPct val="0"/>
            </a:spcBef>
            <a:spcAft>
              <a:spcPts val="900"/>
            </a:spcAft>
            <a:buChar char="•"/>
          </a:pPr>
          <a:r>
            <a:rPr lang="en-US" sz="2200" kern="1200"/>
            <a:t>Transcript to Document Transfer Credits</a:t>
          </a:r>
        </a:p>
        <a:p>
          <a:pPr marL="228600" lvl="1" indent="-228600" algn="l" defTabSz="977900">
            <a:lnSpc>
              <a:spcPct val="90000"/>
            </a:lnSpc>
            <a:spcBef>
              <a:spcPts val="200"/>
            </a:spcBef>
            <a:spcAft>
              <a:spcPts val="900"/>
            </a:spcAft>
            <a:buChar char="•"/>
          </a:pPr>
          <a:r>
            <a:rPr lang="en-US" sz="2200" kern="1200"/>
            <a:t>Acceptable Degree and Graduation Year</a:t>
          </a:r>
        </a:p>
        <a:p>
          <a:pPr marL="457200" lvl="2" indent="-228600" algn="l" defTabSz="889000">
            <a:lnSpc>
              <a:spcPct val="100000"/>
            </a:lnSpc>
            <a:spcBef>
              <a:spcPts val="200"/>
            </a:spcBef>
            <a:spcAft>
              <a:spcPts val="600"/>
            </a:spcAft>
            <a:buChar char="•"/>
          </a:pPr>
          <a:r>
            <a:rPr lang="en-US" sz="2000" kern="1200"/>
            <a:t>ECFMG Sponsor Note in World Directory of Medical Schools</a:t>
          </a:r>
        </a:p>
        <a:p>
          <a:pPr marL="457200" lvl="2" indent="-228600" algn="l" defTabSz="889000">
            <a:lnSpc>
              <a:spcPct val="100000"/>
            </a:lnSpc>
            <a:spcBef>
              <a:spcPts val="200"/>
            </a:spcBef>
            <a:spcAft>
              <a:spcPct val="15000"/>
            </a:spcAft>
            <a:buChar char="•"/>
          </a:pPr>
          <a:r>
            <a:rPr lang="en-US" sz="2000" kern="1200"/>
            <a:t>Reference Guide for Medical Education Credentials</a:t>
          </a:r>
        </a:p>
      </dsp:txBody>
      <dsp:txXfrm>
        <a:off x="55" y="1302515"/>
        <a:ext cx="5311586" cy="3211649"/>
      </dsp:txXfrm>
    </dsp:sp>
    <dsp:sp modelId="{DE189709-AEC8-4064-BC66-519B9D66EB7D}">
      <dsp:nvSpPr>
        <dsp:cNvPr id="0" name=""/>
        <dsp:cNvSpPr/>
      </dsp:nvSpPr>
      <dsp:spPr>
        <a:xfrm>
          <a:off x="5856876" y="0"/>
          <a:ext cx="5311586" cy="12960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b="1" kern="1200"/>
            <a:t>Primary Source Verification</a:t>
          </a:r>
        </a:p>
      </dsp:txBody>
      <dsp:txXfrm>
        <a:off x="5856876" y="0"/>
        <a:ext cx="5311586" cy="1296000"/>
      </dsp:txXfrm>
    </dsp:sp>
    <dsp:sp modelId="{08723DA2-8A57-453B-B515-3C0C44F7A28C}">
      <dsp:nvSpPr>
        <dsp:cNvPr id="0" name=""/>
        <dsp:cNvSpPr/>
      </dsp:nvSpPr>
      <dsp:spPr>
        <a:xfrm>
          <a:off x="5848218" y="1302515"/>
          <a:ext cx="5311586" cy="3211649"/>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ts val="1200"/>
            </a:spcAft>
            <a:buChar char="•"/>
          </a:pPr>
          <a:r>
            <a:rPr lang="en-US" sz="2200" kern="1200"/>
            <a:t>Evaluation of documents</a:t>
          </a:r>
        </a:p>
        <a:p>
          <a:pPr marL="228600" lvl="1" indent="-228600" algn="l" defTabSz="977900">
            <a:lnSpc>
              <a:spcPct val="90000"/>
            </a:lnSpc>
            <a:spcBef>
              <a:spcPct val="0"/>
            </a:spcBef>
            <a:spcAft>
              <a:spcPts val="600"/>
            </a:spcAft>
            <a:buChar char="•"/>
          </a:pPr>
          <a:r>
            <a:rPr lang="en-US" sz="2200" kern="1200"/>
            <a:t>Communicate directly with medical school</a:t>
          </a:r>
        </a:p>
        <a:p>
          <a:pPr marL="457200" lvl="2" indent="-228600" algn="l" defTabSz="889000">
            <a:lnSpc>
              <a:spcPct val="90000"/>
            </a:lnSpc>
            <a:spcBef>
              <a:spcPct val="0"/>
            </a:spcBef>
            <a:spcAft>
              <a:spcPts val="1200"/>
            </a:spcAft>
            <a:buChar char="•"/>
          </a:pPr>
          <a:r>
            <a:rPr lang="en-US" sz="2000" kern="1200"/>
            <a:t>More than 2,000 schools on electronic verification</a:t>
          </a:r>
        </a:p>
        <a:p>
          <a:pPr marL="228600" lvl="1" indent="-228600" algn="l" defTabSz="977900">
            <a:lnSpc>
              <a:spcPct val="90000"/>
            </a:lnSpc>
            <a:spcBef>
              <a:spcPts val="1200"/>
            </a:spcBef>
            <a:spcAft>
              <a:spcPts val="600"/>
            </a:spcAft>
            <a:buChar char="•"/>
          </a:pPr>
          <a:r>
            <a:rPr lang="en-US" sz="2200" kern="1200"/>
            <a:t>Evaluation of verification response</a:t>
          </a:r>
        </a:p>
        <a:p>
          <a:pPr marL="457200" lvl="2" indent="-228600" algn="l" defTabSz="889000">
            <a:lnSpc>
              <a:spcPct val="90000"/>
            </a:lnSpc>
            <a:spcBef>
              <a:spcPct val="0"/>
            </a:spcBef>
            <a:spcAft>
              <a:spcPct val="15000"/>
            </a:spcAft>
            <a:buChar char="•"/>
          </a:pPr>
          <a:r>
            <a:rPr lang="en-US" sz="2000" kern="1200"/>
            <a:t>Returned from primary source</a:t>
          </a:r>
        </a:p>
        <a:p>
          <a:pPr marL="457200" lvl="2" indent="-228600" algn="l" defTabSz="889000">
            <a:lnSpc>
              <a:spcPct val="90000"/>
            </a:lnSpc>
            <a:spcBef>
              <a:spcPct val="0"/>
            </a:spcBef>
            <a:spcAft>
              <a:spcPct val="15000"/>
            </a:spcAft>
            <a:buChar char="•"/>
          </a:pPr>
          <a:r>
            <a:rPr lang="en-US" sz="2000" kern="1200"/>
            <a:t>Completed by authorized officia</a:t>
          </a:r>
          <a:r>
            <a:rPr lang="en-US" sz="2400" kern="1200"/>
            <a:t>l </a:t>
          </a:r>
        </a:p>
      </dsp:txBody>
      <dsp:txXfrm>
        <a:off x="5848218" y="1302515"/>
        <a:ext cx="5311586" cy="321164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7C0580-6BAA-B340-A666-BBEFAA48F905}"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96E015-83C2-AB4C-852F-904D24B0D153}" type="slidenum">
              <a:rPr lang="en-US" smtClean="0"/>
              <a:t>‹#›</a:t>
            </a:fld>
            <a:endParaRPr lang="en-US"/>
          </a:p>
        </p:txBody>
      </p:sp>
    </p:spTree>
    <p:extLst>
      <p:ext uri="{BB962C8B-B14F-4D97-AF65-F5344CB8AC3E}">
        <p14:creationId xmlns:p14="http://schemas.microsoft.com/office/powerpoint/2010/main" val="3571332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residencyexplorer.org/Program/GetByIdWithMedicalSpecialty/fa45c3aa-3091-a05c-a0e2-92bb011debd3"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Thank you for inviting me. I am Dr. Karen Mitchell, former program director, and now AAFP VP for National Residency and Academic Partnerships.</a:t>
            </a:r>
          </a:p>
          <a:p>
            <a:r>
              <a:rPr lang="en-US"/>
              <a:t>Thank you to our FM organizations for being involved in this initiative, led by AAFP, to improve the systems and processes of residency selection and recruitment in family medicine.</a:t>
            </a:r>
          </a:p>
          <a:p>
            <a:r>
              <a:rPr lang="en-US"/>
              <a:t>This initiative started with a discussion between myself and the AFMRD leaders after the 2025 Match, feeling the effects of an increased number of unfilled positions in the Main Match. We discussed how challenging the current residency recruitment process is. </a:t>
            </a:r>
          </a:p>
        </p:txBody>
      </p:sp>
      <p:sp>
        <p:nvSpPr>
          <p:cNvPr id="4" name="Slide Number Placeholder 3"/>
          <p:cNvSpPr>
            <a:spLocks noGrp="1"/>
          </p:cNvSpPr>
          <p:nvPr>
            <p:ph type="sldNum" sz="quarter" idx="5"/>
          </p:nvPr>
        </p:nvSpPr>
        <p:spPr/>
        <p:txBody>
          <a:bodyPr/>
          <a:lstStyle/>
          <a:p>
            <a:fld id="{7096E015-83C2-AB4C-852F-904D24B0D153}" type="slidenum">
              <a:rPr lang="en-US" smtClean="0"/>
              <a:t>3</a:t>
            </a:fld>
            <a:endParaRPr lang="en-US"/>
          </a:p>
        </p:txBody>
      </p:sp>
    </p:spTree>
    <p:extLst>
      <p:ext uri="{BB962C8B-B14F-4D97-AF65-F5344CB8AC3E}">
        <p14:creationId xmlns:p14="http://schemas.microsoft.com/office/powerpoint/2010/main" val="756289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38B9F-94E0-4CB8-A4D0-1B34792AB5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9DD5F-16CB-218F-2D8D-2684D2307F5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E88E19-7B46-1B9F-8E1F-984339823E04}"/>
              </a:ext>
            </a:extLst>
          </p:cNvPr>
          <p:cNvSpPr>
            <a:spLocks noGrp="1"/>
          </p:cNvSpPr>
          <p:nvPr>
            <p:ph type="body" idx="1"/>
          </p:nvPr>
        </p:nvSpPr>
        <p:spPr/>
        <p:txBody>
          <a:bodyPr/>
          <a:lstStyle/>
          <a:p>
            <a:pPr fontAlgn="base">
              <a:lnSpc>
                <a:spcPct val="100000"/>
              </a:lnSpc>
              <a:spcBef>
                <a:spcPts val="0"/>
              </a:spcBef>
              <a:spcAft>
                <a:spcPts val="600"/>
              </a:spcAft>
            </a:pPr>
            <a:r>
              <a:rPr lang="en-US" sz="1200">
                <a:latin typeface="Work Sans" pitchFamily="2" charset="0"/>
              </a:rPr>
              <a:t>-Signaling did not guarantee an interview, but </a:t>
            </a:r>
            <a:r>
              <a:rPr lang="en-US" sz="1200" b="1" i="1">
                <a:latin typeface="Work Sans" pitchFamily="2" charset="0"/>
              </a:rPr>
              <a:t>not </a:t>
            </a:r>
            <a:r>
              <a:rPr lang="en-US" sz="1200">
                <a:latin typeface="Work Sans" pitchFamily="2" charset="0"/>
              </a:rPr>
              <a:t>signaling greatly decreased the odds of receiving an invitation to interview. </a:t>
            </a:r>
          </a:p>
          <a:p>
            <a:pPr fontAlgn="base">
              <a:lnSpc>
                <a:spcPct val="100000"/>
              </a:lnSpc>
              <a:spcBef>
                <a:spcPts val="0"/>
              </a:spcBef>
              <a:spcAft>
                <a:spcPts val="600"/>
              </a:spcAft>
            </a:pPr>
            <a:r>
              <a:rPr lang="en-US" sz="1200">
                <a:latin typeface="Work Sans" pitchFamily="2" charset="0"/>
              </a:rPr>
              <a:t>-Applicants who signaled and whose geographic division preference aligned had the higher invited to interview rate (52%). </a:t>
            </a:r>
          </a:p>
          <a:p>
            <a:pPr marL="0" marR="0" lvl="0" indent="0" algn="l" defTabSz="914400" rtl="0" eaLnBrk="1" fontAlgn="base" latinLnBrk="0" hangingPunct="1">
              <a:lnSpc>
                <a:spcPct val="100000"/>
              </a:lnSpc>
              <a:spcBef>
                <a:spcPts val="0"/>
              </a:spcBef>
              <a:spcAft>
                <a:spcPts val="600"/>
              </a:spcAft>
              <a:buClrTx/>
              <a:buSzTx/>
              <a:buFontTx/>
              <a:buNone/>
              <a:tabLst/>
              <a:defRPr/>
            </a:pPr>
            <a:r>
              <a:rPr lang="en-US" sz="1200" kern="1200">
                <a:solidFill>
                  <a:schemeClr val="tx1"/>
                </a:solidFill>
                <a:effectLst/>
                <a:latin typeface="+mn-lt"/>
                <a:ea typeface="+mn-ea"/>
                <a:cs typeface="+mn-cs"/>
              </a:rPr>
              <a:t>-The number of applications submitted per applicant decreased significantly.</a:t>
            </a:r>
            <a:r>
              <a:rPr lang="en-US" sz="1200" kern="1200" baseline="30000">
                <a:solidFill>
                  <a:schemeClr val="tx1"/>
                </a:solidFill>
                <a:effectLst/>
                <a:latin typeface="+mn-lt"/>
                <a:ea typeface="+mn-ea"/>
                <a:cs typeface="+mn-cs"/>
              </a:rPr>
              <a:t>1 ERAS </a:t>
            </a:r>
            <a:endParaRPr lang="en-US" sz="1200">
              <a:latin typeface="Work San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-These findings indicate that signals are functioning largely as intended in family medicine. While signaling applicants are more likely to receive interviews, invitations remain open to non-signaling applicants as well. This balance allows residency programs to increase their Main Match fill rates while maintaining selection flexibility.</a:t>
            </a:r>
          </a:p>
          <a:p>
            <a:endParaRPr lang="en-US"/>
          </a:p>
        </p:txBody>
      </p:sp>
      <p:sp>
        <p:nvSpPr>
          <p:cNvPr id="4" name="Slide Number Placeholder 3">
            <a:extLst>
              <a:ext uri="{FF2B5EF4-FFF2-40B4-BE49-F238E27FC236}">
                <a16:creationId xmlns:a16="http://schemas.microsoft.com/office/drawing/2014/main" id="{10B082D0-71B4-2A55-D4DA-99E652759670}"/>
              </a:ext>
            </a:extLst>
          </p:cNvPr>
          <p:cNvSpPr>
            <a:spLocks noGrp="1"/>
          </p:cNvSpPr>
          <p:nvPr>
            <p:ph type="sldNum" sz="quarter" idx="5"/>
          </p:nvPr>
        </p:nvSpPr>
        <p:spPr/>
        <p:txBody>
          <a:bodyPr/>
          <a:lstStyle/>
          <a:p>
            <a:fld id="{7096E015-83C2-AB4C-852F-904D24B0D153}" type="slidenum">
              <a:rPr lang="en-US" smtClean="0"/>
              <a:t>13</a:t>
            </a:fld>
            <a:endParaRPr lang="en-US"/>
          </a:p>
        </p:txBody>
      </p:sp>
    </p:spTree>
    <p:extLst>
      <p:ext uri="{BB962C8B-B14F-4D97-AF65-F5344CB8AC3E}">
        <p14:creationId xmlns:p14="http://schemas.microsoft.com/office/powerpoint/2010/main" val="1346279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79813-53EC-2F11-3190-1D8DDA81A2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B8A0E-50E0-FA89-F495-2E1C51C4A2D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9F4B8B-070E-AFA7-2EE2-2F22FACD70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5B4F19-14B3-004C-4C0B-A0A8C2E483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6E015-83C2-AB4C-852F-904D24B0D15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809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a:t>Actionable insight for program directors: Treat “FM commitment” as a scarce signal and actively </a:t>
            </a:r>
            <a:r>
              <a:rPr lang="en-US" i="1"/>
              <a:t>screen in</a:t>
            </a:r>
            <a:r>
              <a:rPr lang="en-US"/>
              <a:t> the FM-leaning middle (FM-majority) before it shrinks further, using observable FM-alignment proxies rather than assuming broad portfolios = low interest.</a:t>
            </a:r>
          </a:p>
          <a:p>
            <a:endParaRPr lang="en-US"/>
          </a:p>
          <a:p>
            <a:r>
              <a:rPr lang="en-US"/>
              <a:t>Net result: you preserve and potentially rebuild the </a:t>
            </a:r>
            <a:r>
              <a:rPr lang="en-US" b="1"/>
              <a:t>FM-majority</a:t>
            </a:r>
            <a:r>
              <a:rPr lang="en-US"/>
              <a:t> segment (which has been shrinking) without lowering standards, by focusing selection effort on </a:t>
            </a:r>
            <a:r>
              <a:rPr lang="en-US" b="1"/>
              <a:t>signals of FM identity and mission fit that programs can actually observe</a:t>
            </a:r>
            <a:r>
              <a:rPr lang="en-US"/>
              <a:t>.</a:t>
            </a:r>
          </a:p>
        </p:txBody>
      </p:sp>
    </p:spTree>
    <p:extLst>
      <p:ext uri="{BB962C8B-B14F-4D97-AF65-F5344CB8AC3E}">
        <p14:creationId xmlns:p14="http://schemas.microsoft.com/office/powerpoint/2010/main" val="3400047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D3823-14AA-EA97-254B-4212811B5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D5091A-1917-3F80-5341-7D206EB16F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26DEA5-D8CF-D7C5-A0EF-D7BBA2C743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901C13-6154-A76E-0ECF-8EB68BA70F49}"/>
              </a:ext>
            </a:extLst>
          </p:cNvPr>
          <p:cNvSpPr>
            <a:spLocks noGrp="1"/>
          </p:cNvSpPr>
          <p:nvPr>
            <p:ph type="sldNum" sz="quarter" idx="5"/>
          </p:nvPr>
        </p:nvSpPr>
        <p:spPr/>
        <p:txBody>
          <a:bodyPr/>
          <a:lstStyle/>
          <a:p>
            <a:fld id="{7096E015-83C2-AB4C-852F-904D24B0D153}" type="slidenum">
              <a:rPr lang="en-US" smtClean="0"/>
              <a:t>16</a:t>
            </a:fld>
            <a:endParaRPr lang="en-US"/>
          </a:p>
        </p:txBody>
      </p:sp>
    </p:spTree>
    <p:extLst>
      <p:ext uri="{BB962C8B-B14F-4D97-AF65-F5344CB8AC3E}">
        <p14:creationId xmlns:p14="http://schemas.microsoft.com/office/powerpoint/2010/main" val="3369018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85E88E-0788-4237-AD26-CE67D23692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301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ts val="1500"/>
              </a:lnSpc>
              <a:buNone/>
            </a:pPr>
            <a:r>
              <a:rPr lang="en-US" b="0" i="0">
                <a:effectLst/>
                <a:latin typeface="Segoe UI" panose="020B0502040204020203" pitchFamily="34" charset="0"/>
              </a:rPr>
              <a:t>“When we say ‘IMG,’ we are actually talking about two very different populations—foreign national IMGs and U.S.-citizen IMGs—with distinct pathways, timelines, and support needs.</a:t>
            </a:r>
          </a:p>
          <a:p>
            <a:pPr fontAlgn="t">
              <a:lnSpc>
                <a:spcPts val="1500"/>
              </a:lnSpc>
              <a:buNone/>
            </a:pPr>
            <a:r>
              <a:rPr lang="en-US" b="0" i="0">
                <a:effectLst/>
                <a:latin typeface="Segoe UI" panose="020B0502040204020203" pitchFamily="34" charset="0"/>
              </a:rPr>
              <a:t>Treating them as a single group is one of the system’s most common design flaws.”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3102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“IMGs are not evenly distributed across specialties. They are disproportionately represented in areas already experiencing shortages—internal medicine, psychiatry, pediatrics, and subspecialties critical to aging populations.”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1990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85E88E-0788-4237-AD26-CE67D23692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3828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85E88E-0788-4237-AD26-CE67D23692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091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the purpose of ECFMG certification?</a:t>
            </a:r>
          </a:p>
          <a:p>
            <a:r>
              <a:rPr lang="en-US"/>
              <a:t>•Has operated continuously for nearly 70 years</a:t>
            </a:r>
          </a:p>
          <a:p>
            <a:r>
              <a:rPr lang="en-US"/>
              <a:t>•Evaluates readiness of IMGs to enter U.S. GME</a:t>
            </a:r>
          </a:p>
          <a:p>
            <a:r>
              <a:rPr lang="en-US"/>
              <a:t>•Assures public that IMGs are appropriate for supervised patient care</a:t>
            </a:r>
          </a:p>
          <a:p>
            <a:r>
              <a:rPr lang="en-US"/>
              <a:t>•Provides a way for qualified IMGs to learn and train in the United States</a:t>
            </a:r>
          </a:p>
          <a:p>
            <a:r>
              <a:rPr lang="en-US"/>
              <a:t>•Brings diversity to U.S. GME programs</a:t>
            </a: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85E88E-0788-4237-AD26-CE67D23692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9381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7156F-96A1-8BB9-3C6F-33D7886D3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D37BB-E2EE-E64C-79B0-379673DA3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2253B8-E2CA-05AA-76E9-3EDD00B265F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5E5B01-D37A-861F-E8D9-98C4054487A6}"/>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69A93BA-AB76-4C66-B4FC-58E5A9C2925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963384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does it take to be ECFMG certified?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242E3-EAC7-4E26-9736-8972209BF0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8178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85E88E-0788-4237-AD26-CE67D23692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34277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are ECFMG requirements?</a:t>
            </a:r>
          </a:p>
          <a:p>
            <a:r>
              <a:rPr lang="en-US"/>
              <a:t>As outlined in our ECFMG Medical School Listing Policy</a:t>
            </a:r>
          </a:p>
          <a:p>
            <a:r>
              <a:rPr lang="en-US"/>
              <a:t>The duration of the program of study leading to the medical degree is not less than four credit years, (academic years for which credit has been given toward completion of the medical curriculum)</a:t>
            </a:r>
          </a:p>
          <a:p>
            <a:r>
              <a:rPr lang="en-US"/>
              <a:t>The medical school is an educational facility located in that country with its primary campuses and main operations located in that country</a:t>
            </a:r>
          </a:p>
          <a:p>
            <a:r>
              <a:rPr lang="en-US"/>
              <a:t>The medical school must, upon request, be able to demonstrate that it has the staff, policies/procedures, and facilities necessary for the school’s students and graduates to fulfill ECFMG’s requirements to become ECFMG Certified</a:t>
            </a:r>
          </a:p>
          <a:p>
            <a:endParaRPr lang="en-US"/>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Times New Roman"/>
              <a:ea typeface="Times New Roman"/>
              <a:cs typeface="Times New Roman"/>
              <a:sym typeface="Times New Roman"/>
            </a:endParaRPr>
          </a:p>
        </p:txBody>
      </p:sp>
    </p:spTree>
    <p:extLst>
      <p:ext uri="{BB962C8B-B14F-4D97-AF65-F5344CB8AC3E}">
        <p14:creationId xmlns:p14="http://schemas.microsoft.com/office/powerpoint/2010/main" val="2800130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38CB8D-B4A5-4BB3-AC24-FB4070CF62C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1775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50293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Residency Explorer™ Tool: Program</a:t>
            </a: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EC3954-3A1E-47D0-82B4-2FDC74A5092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08394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Match / Offer Accepted </a:t>
            </a:r>
          </a:p>
          <a:p>
            <a:pPr marL="685800" lvl="1" indent="-228600">
              <a:buAutoNum type="arabicPeriod"/>
            </a:pPr>
            <a:r>
              <a:rPr lang="en-US"/>
              <a:t>Identify candidate requires J-1 sponsorship </a:t>
            </a:r>
          </a:p>
          <a:p>
            <a:pPr marL="685800" lvl="1" indent="-228600">
              <a:buAutoNum type="arabicPeriod"/>
            </a:pPr>
            <a:r>
              <a:rPr lang="en-US"/>
              <a:t>Notify Program Director and GME Office </a:t>
            </a:r>
          </a:p>
          <a:p>
            <a:pPr marL="685800" lvl="1" indent="-228600">
              <a:buAutoNum type="arabicPeriod"/>
            </a:pPr>
            <a:r>
              <a:rPr lang="en-US"/>
              <a:t>Confirm ECFMG eligibility</a:t>
            </a:r>
          </a:p>
          <a:p>
            <a:pPr marL="228600" indent="-228600">
              <a:buAutoNum type="arabicPeriod"/>
            </a:pPr>
            <a:r>
              <a:rPr lang="en-US"/>
              <a:t>Document Collection </a:t>
            </a:r>
          </a:p>
          <a:p>
            <a:pPr marL="685800" lvl="1" indent="-228600">
              <a:buAutoNum type="arabicPeriod"/>
            </a:pPr>
            <a:r>
              <a:rPr lang="en-US"/>
              <a:t>Collect passport and visa documents </a:t>
            </a:r>
          </a:p>
          <a:p>
            <a:pPr marL="685800" lvl="1" indent="-228600">
              <a:buAutoNum type="arabicPeriod"/>
            </a:pPr>
            <a:r>
              <a:rPr lang="en-US"/>
              <a:t>Obtain signed appointment letter </a:t>
            </a:r>
          </a:p>
          <a:p>
            <a:pPr marL="685800" lvl="1" indent="-228600">
              <a:buAutoNum type="arabicPeriod"/>
            </a:pPr>
            <a:r>
              <a:rPr lang="en-US"/>
              <a:t>Verify legal name matches passport</a:t>
            </a:r>
          </a:p>
          <a:p>
            <a:pPr marL="228600" indent="-228600">
              <a:buAutoNum type="arabicPeriod"/>
            </a:pPr>
            <a:r>
              <a:rPr lang="en-US"/>
              <a:t>ECFMG Certification </a:t>
            </a:r>
          </a:p>
          <a:p>
            <a:pPr marL="685800" lvl="1" indent="-228600">
              <a:buAutoNum type="arabicPeriod"/>
            </a:pPr>
            <a:r>
              <a:rPr lang="en-US"/>
              <a:t>Confirm certification status </a:t>
            </a:r>
          </a:p>
          <a:p>
            <a:pPr marL="685800" lvl="1" indent="-228600">
              <a:buAutoNum type="arabicPeriod"/>
            </a:pPr>
            <a:r>
              <a:rPr lang="en-US"/>
              <a:t>Track outstanding requirements </a:t>
            </a:r>
          </a:p>
          <a:p>
            <a:pPr marL="685800" lvl="1" indent="-228600">
              <a:buAutoNum type="arabicPeriod"/>
            </a:pPr>
            <a:r>
              <a:rPr lang="en-US"/>
              <a:t>Escalate delays to trainee</a:t>
            </a:r>
          </a:p>
          <a:p>
            <a:pPr marL="228600" indent="-228600">
              <a:buAutoNum type="arabicPeriod"/>
            </a:pPr>
            <a:r>
              <a:rPr lang="en-US"/>
              <a:t>Sponsorship Submission </a:t>
            </a:r>
          </a:p>
          <a:p>
            <a:pPr marL="685800" lvl="1" indent="-228600">
              <a:buAutoNum type="arabicPeriod"/>
            </a:pPr>
            <a:r>
              <a:rPr lang="en-US"/>
              <a:t>Submit appointment information to GME </a:t>
            </a:r>
          </a:p>
          <a:p>
            <a:pPr marL="685800" lvl="1" indent="-228600">
              <a:buAutoNum type="arabicPeriod"/>
            </a:pPr>
            <a:r>
              <a:rPr lang="en-US"/>
              <a:t>Confirm PGY level and salary </a:t>
            </a:r>
          </a:p>
          <a:p>
            <a:pPr marL="685800" lvl="1" indent="-228600">
              <a:buAutoNum type="arabicPeriod"/>
            </a:pPr>
            <a:r>
              <a:rPr lang="en-US"/>
              <a:t>Meet institutional deadlines</a:t>
            </a:r>
          </a:p>
          <a:p>
            <a:pPr marL="228600" indent="-228600">
              <a:buAutoNum type="arabicPeriod"/>
            </a:pPr>
            <a:r>
              <a:rPr lang="en-US"/>
              <a:t>ECFMG Application </a:t>
            </a:r>
          </a:p>
          <a:p>
            <a:pPr marL="685800" lvl="1" indent="-228600">
              <a:buAutoNum type="arabicPeriod"/>
            </a:pPr>
            <a:r>
              <a:rPr lang="en-US"/>
              <a:t>Monitor application progress </a:t>
            </a:r>
          </a:p>
          <a:p>
            <a:pPr marL="685800" lvl="1" indent="-228600">
              <a:buAutoNum type="arabicPeriod"/>
            </a:pPr>
            <a:r>
              <a:rPr lang="en-US"/>
              <a:t>Resolve document deficiencies </a:t>
            </a:r>
          </a:p>
          <a:p>
            <a:pPr marL="685800" lvl="1" indent="-228600">
              <a:buAutoNum type="arabicPeriod"/>
            </a:pPr>
            <a:r>
              <a:rPr lang="en-US"/>
              <a:t>Maintain communication with trainee</a:t>
            </a:r>
          </a:p>
          <a:p>
            <a:pPr marL="228600" indent="-228600">
              <a:buAutoNum type="arabicPeriod"/>
            </a:pPr>
            <a:r>
              <a:rPr lang="en-US"/>
              <a:t>DS-2019 Issued </a:t>
            </a:r>
          </a:p>
          <a:p>
            <a:pPr marL="685800" lvl="1" indent="-228600">
              <a:buAutoNum type="arabicPeriod"/>
            </a:pPr>
            <a:r>
              <a:rPr lang="en-US"/>
              <a:t>Confirm DS-2019 received </a:t>
            </a:r>
          </a:p>
          <a:p>
            <a:pPr marL="685800" lvl="1" indent="-228600">
              <a:buAutoNum type="arabicPeriod"/>
            </a:pPr>
            <a:r>
              <a:rPr lang="en-US"/>
              <a:t>Verify accuracy of dates and information </a:t>
            </a:r>
          </a:p>
          <a:p>
            <a:pPr marL="685800" lvl="1" indent="-228600">
              <a:buAutoNum type="arabicPeriod"/>
            </a:pPr>
            <a:r>
              <a:rPr lang="en-US"/>
              <a:t>Document issuance date</a:t>
            </a:r>
          </a:p>
          <a:p>
            <a:pPr marL="228600" indent="-228600">
              <a:buAutoNum type="arabicPeriod"/>
            </a:pPr>
            <a:r>
              <a:rPr lang="en-US"/>
              <a:t>Visa Interview &amp; Travel </a:t>
            </a:r>
          </a:p>
          <a:p>
            <a:pPr marL="685800" lvl="1" indent="-228600">
              <a:buAutoNum type="arabicPeriod"/>
            </a:pPr>
            <a:r>
              <a:rPr lang="en-US"/>
              <a:t>Track interview scheduling </a:t>
            </a:r>
          </a:p>
          <a:p>
            <a:pPr marL="685800" lvl="1" indent="-228600">
              <a:buAutoNum type="arabicPeriod"/>
            </a:pPr>
            <a:r>
              <a:rPr lang="en-US"/>
              <a:t>Monitor approval status </a:t>
            </a:r>
          </a:p>
          <a:p>
            <a:pPr marL="685800" lvl="1" indent="-228600">
              <a:buAutoNum type="arabicPeriod"/>
            </a:pPr>
            <a:r>
              <a:rPr lang="en-US"/>
              <a:t>Identify potential arrival delays</a:t>
            </a:r>
          </a:p>
          <a:p>
            <a:pPr marL="228600" indent="-228600">
              <a:buAutoNum type="arabicPeriod"/>
            </a:pPr>
            <a:r>
              <a:rPr lang="en-US"/>
              <a:t>Arrival &amp; Orientation </a:t>
            </a:r>
          </a:p>
          <a:p>
            <a:pPr marL="685800" lvl="1" indent="-228600">
              <a:buAutoNum type="arabicPeriod"/>
            </a:pPr>
            <a:r>
              <a:rPr lang="en-US"/>
              <a:t>Verify U.S. arrival </a:t>
            </a:r>
          </a:p>
          <a:p>
            <a:pPr marL="685800" lvl="1" indent="-228600">
              <a:buAutoNum type="arabicPeriod"/>
            </a:pPr>
            <a:r>
              <a:rPr lang="en-US"/>
              <a:t>Complete HR/GME onboarding </a:t>
            </a:r>
          </a:p>
          <a:p>
            <a:pPr marL="685800" lvl="1" indent="-228600">
              <a:buAutoNum type="arabicPeriod"/>
            </a:pPr>
            <a:r>
              <a:rPr lang="en-US"/>
              <a:t>Confirm orientation attendance</a:t>
            </a:r>
          </a:p>
          <a:p>
            <a:pPr marL="228600" indent="-228600">
              <a:buAutoNum type="arabicPeriod"/>
            </a:pPr>
            <a:r>
              <a:rPr lang="en-US"/>
              <a:t>Ongoing Monitoring &amp; Renewal </a:t>
            </a:r>
          </a:p>
          <a:p>
            <a:pPr marL="685800" lvl="1" indent="-228600">
              <a:buAutoNum type="arabicPeriod"/>
            </a:pPr>
            <a:r>
              <a:rPr lang="en-US"/>
              <a:t>Track DS-2019 expiration </a:t>
            </a:r>
          </a:p>
          <a:p>
            <a:pPr marL="685800" lvl="1" indent="-228600">
              <a:buAutoNum type="arabicPeriod"/>
            </a:pPr>
            <a:r>
              <a:rPr lang="en-US"/>
              <a:t>Track passport expiration </a:t>
            </a:r>
          </a:p>
          <a:p>
            <a:pPr marL="685800" lvl="1" indent="-228600">
              <a:buAutoNum type="arabicPeriod"/>
            </a:pPr>
            <a:r>
              <a:rPr lang="en-US"/>
              <a:t>Begin renewal process 6-8 months early</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EFAFF-C28E-455D-0ECE-C7E9C4F755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833CDE-4075-38E5-1DDA-675BB434FB7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DD6706-8645-F45C-C01E-93CF6E65E5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2E7C687-6DE5-4224-44D5-293817AB36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6E015-83C2-AB4C-852F-904D24B0D15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115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07244-1024-096C-580A-199D052BC9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5919A6-DA4A-EA2C-0160-854BB6542F3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E8DCA18-C5DA-A345-165D-01F22E7E81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F9E7A8-D664-675C-E02B-848989D73C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6E015-83C2-AB4C-852F-904D24B0D15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0061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45E29-D155-8C60-4BAF-082C41517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49755-2AA6-471B-631D-DB197C29019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A2E1C97-75A6-5487-A8ED-81B9A8E9FEF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B14FBBB-5C7A-9E92-E92C-A2DE43B6F0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6E015-83C2-AB4C-852F-904D24B0D15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6519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0B2E0-B538-632C-E928-865D9E1BE0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489D3-5CF0-AC27-3475-C33416B952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1F0E29D-7FB6-DDE9-C3FE-3C47FD44EE36}"/>
              </a:ext>
            </a:extLst>
          </p:cNvPr>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en-US"/>
              <a:t>Based on data reviewed, there are a number of highly qualified applicants who are going basically unseen by programs. Using data, the approach is to identify some guidance to programs about how they can find those highly qualified applicants that they might otherwise miss based upon their interview selection process and criteria. And likewise, to identify which of the cross-applying applicants are not just using FM as a backup, but rather those who are genuinely still deciding which specialty they want. Therein is our opportunity to show those applicants what family medicine is about by highlighting what the residency program has to offer. </a:t>
            </a:r>
          </a:p>
          <a:p>
            <a:pPr marL="0" marR="0" lvl="0" indent="0" algn="l" defTabSz="914400">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Include FM Badge development opportunity--partnership with Thalamus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2025-26 data very similar: 12,000 applicants, about 4000 with no interview offers (1/3 of applicants). 95% of those are IMGs. </a:t>
            </a:r>
          </a:p>
          <a:p>
            <a:pPr marL="0" marR="0" lvl="0" indent="0" algn="l" defTabSz="914400">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9FC7FCD5-6432-F279-6CE6-386FAE3B17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6E015-83C2-AB4C-852F-904D24B0D15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1905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A5E70-8D82-5F3A-B7C8-59BC22466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093BA0-8A85-F4FA-06B4-D39C00FE8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E4AC6-6D9E-8158-26FC-EFD19674F1C0}"/>
              </a:ext>
            </a:extLst>
          </p:cNvPr>
          <p:cNvSpPr>
            <a:spLocks noGrp="1"/>
          </p:cNvSpPr>
          <p:nvPr>
            <p:ph type="body" idx="1"/>
            <p:custDataLst>
              <p:tags r:id="rId1"/>
            </p:custDataLst>
          </p:nvPr>
        </p:nvSpPr>
        <p:spPr/>
        <p:txBody>
          <a:bodyPr/>
          <a:lstStyle/>
          <a:p>
            <a:pPr lvl="0"/>
            <a:r>
              <a:rPr lang="en-US" sz="1300"/>
              <a:t>Overall and across applicant type single applicants are invited to interview at higher rates than multi-specialty applicants meaning programs are able to discern to a certain degree which applicants are genuinely interested in family medicine.</a:t>
            </a:r>
          </a:p>
          <a:p>
            <a:endParaRPr lang="en-US"/>
          </a:p>
        </p:txBody>
      </p:sp>
    </p:spTree>
    <p:extLst>
      <p:ext uri="{BB962C8B-B14F-4D97-AF65-F5344CB8AC3E}">
        <p14:creationId xmlns:p14="http://schemas.microsoft.com/office/powerpoint/2010/main" val="228043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F51DF-FD6F-AC05-4369-ED3DFA17E1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521CB4-A512-4225-47FE-72A0A613D2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D1F9E1-B940-3B86-967F-0F527815A0FF}"/>
              </a:ext>
            </a:extLst>
          </p:cNvPr>
          <p:cNvSpPr>
            <a:spLocks noGrp="1"/>
          </p:cNvSpPr>
          <p:nvPr>
            <p:ph type="body" idx="1"/>
            <p:custDataLst>
              <p:tags r:id="rId1"/>
            </p:custDataLst>
          </p:nvPr>
        </p:nvSpPr>
        <p:spPr/>
        <p:txBody>
          <a:bodyPr/>
          <a:lstStyle/>
          <a:p>
            <a:pPr lvl="0"/>
            <a:r>
              <a:rPr lang="en-US" sz="1300"/>
              <a:t>Overall and across applicant type single applicants are invited to interview at higher rates than multi-specialty applicants meaning programs are able to discern to a certain degree which applicants are genuinely interested in family medicine.</a:t>
            </a:r>
          </a:p>
          <a:p>
            <a:endParaRPr lang="en-US"/>
          </a:p>
        </p:txBody>
      </p:sp>
    </p:spTree>
    <p:extLst>
      <p:ext uri="{BB962C8B-B14F-4D97-AF65-F5344CB8AC3E}">
        <p14:creationId xmlns:p14="http://schemas.microsoft.com/office/powerpoint/2010/main" val="3693241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F2F3C-BDE2-3678-448C-DC75452FD7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D025D-0CC7-0075-20B2-8F55BB740C9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F8CBC33-7B64-2183-BDE6-81ED9DB3C802}"/>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lang="en-US" b="0" i="0">
                <a:solidFill>
                  <a:srgbClr val="000000"/>
                </a:solidFill>
                <a:effectLst/>
                <a:latin typeface="Aptos" panose="020B0004020202020204" pitchFamily="34" charset="0"/>
              </a:rPr>
              <a:t>Urban programs tend to attract a baseline level of FM-only applicants, while suburban and rural programs draw more FM-leaning multi-specialty applicants, or those who apply to a minority of FM programs but also hedge with other specialties. </a:t>
            </a:r>
            <a:endParaRPr lang="en-US"/>
          </a:p>
          <a:p>
            <a:pPr fontAlgn="base">
              <a:lnSpc>
                <a:spcPct val="100000"/>
              </a:lnSpc>
              <a:spcBef>
                <a:spcPts val="0"/>
              </a:spcBef>
              <a:spcAft>
                <a:spcPts val="600"/>
              </a:spcAft>
            </a:pPr>
            <a:endParaRPr lang="en-US"/>
          </a:p>
        </p:txBody>
      </p:sp>
      <p:sp>
        <p:nvSpPr>
          <p:cNvPr id="4" name="Slide Number Placeholder 3">
            <a:extLst>
              <a:ext uri="{FF2B5EF4-FFF2-40B4-BE49-F238E27FC236}">
                <a16:creationId xmlns:a16="http://schemas.microsoft.com/office/drawing/2014/main" id="{A059B9AC-9CA6-5C0C-8409-1289049EC27E}"/>
              </a:ext>
            </a:extLst>
          </p:cNvPr>
          <p:cNvSpPr>
            <a:spLocks noGrp="1"/>
          </p:cNvSpPr>
          <p:nvPr>
            <p:ph type="sldNum" sz="quarter" idx="5"/>
          </p:nvPr>
        </p:nvSpPr>
        <p:spPr/>
        <p:txBody>
          <a:bodyPr/>
          <a:lstStyle/>
          <a:p>
            <a:fld id="{7096E015-83C2-AB4C-852F-904D24B0D153}" type="slidenum">
              <a:rPr lang="en-US" smtClean="0"/>
              <a:t>12</a:t>
            </a:fld>
            <a:endParaRPr lang="en-US"/>
          </a:p>
        </p:txBody>
      </p:sp>
    </p:spTree>
    <p:extLst>
      <p:ext uri="{BB962C8B-B14F-4D97-AF65-F5344CB8AC3E}">
        <p14:creationId xmlns:p14="http://schemas.microsoft.com/office/powerpoint/2010/main" val="20402311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F3759"/>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207709-5A7E-C494-10B8-B871A5359D6B}"/>
              </a:ext>
            </a:extLst>
          </p:cNvPr>
          <p:cNvSpPr>
            <a:spLocks noGrp="1" noRot="1" noMove="1" noResize="1" noEditPoints="1" noAdjustHandles="1" noChangeArrowheads="1" noChangeShapeType="1"/>
          </p:cNvSpPr>
          <p:nvPr userDrawn="1"/>
        </p:nvSpPr>
        <p:spPr>
          <a:xfrm>
            <a:off x="-142775" y="-38501"/>
            <a:ext cx="12477549" cy="6935002"/>
          </a:xfrm>
          <a:prstGeom prst="rect">
            <a:avLst/>
          </a:prstGeom>
          <a:solidFill>
            <a:srgbClr val="0F37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white letters on a black background&#10;&#10;Description automatically generated">
            <a:extLst>
              <a:ext uri="{FF2B5EF4-FFF2-40B4-BE49-F238E27FC236}">
                <a16:creationId xmlns:a16="http://schemas.microsoft.com/office/drawing/2014/main" id="{507D0A57-5D7E-A205-5870-946A4972770E}"/>
              </a:ext>
            </a:extLst>
          </p:cNvPr>
          <p:cNvPicPr>
            <a:picLocks noChangeAspect="1"/>
          </p:cNvPicPr>
          <p:nvPr userDrawn="1"/>
        </p:nvPicPr>
        <p:blipFill>
          <a:blip r:embed="rId2"/>
          <a:stretch>
            <a:fillRect/>
          </a:stretch>
        </p:blipFill>
        <p:spPr>
          <a:xfrm>
            <a:off x="788096" y="379984"/>
            <a:ext cx="1728589" cy="535863"/>
          </a:xfrm>
          <a:prstGeom prst="rect">
            <a:avLst/>
          </a:prstGeom>
        </p:spPr>
      </p:pic>
    </p:spTree>
    <p:extLst>
      <p:ext uri="{BB962C8B-B14F-4D97-AF65-F5344CB8AC3E}">
        <p14:creationId xmlns:p14="http://schemas.microsoft.com/office/powerpoint/2010/main" val="3123511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Title Slide">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517125-F93F-4819-9803-D0C6E0BA6ACD}"/>
              </a:ext>
            </a:extLst>
          </p:cNvPr>
          <p:cNvSpPr/>
          <p:nvPr userDrawn="1"/>
        </p:nvSpPr>
        <p:spPr>
          <a:xfrm>
            <a:off x="0" y="6696635"/>
            <a:ext cx="12192000" cy="1737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C8389AC-5CBB-490D-A0A9-3AF9665784A4}"/>
              </a:ext>
            </a:extLst>
          </p:cNvPr>
          <p:cNvSpPr/>
          <p:nvPr userDrawn="1"/>
        </p:nvSpPr>
        <p:spPr>
          <a:xfrm>
            <a:off x="0" y="0"/>
            <a:ext cx="12192000" cy="2702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2C5AD8-CF88-4827-8B2D-A9EB533FAF70}"/>
              </a:ext>
            </a:extLst>
          </p:cNvPr>
          <p:cNvSpPr>
            <a:spLocks noGrp="1"/>
          </p:cNvSpPr>
          <p:nvPr>
            <p:ph type="ctrTitle"/>
          </p:nvPr>
        </p:nvSpPr>
        <p:spPr>
          <a:xfrm>
            <a:off x="466411" y="2805966"/>
            <a:ext cx="11165608" cy="1349653"/>
          </a:xfrm>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891479CF-5D28-4D59-BC8A-5F511BF69DF1}"/>
              </a:ext>
            </a:extLst>
          </p:cNvPr>
          <p:cNvSpPr>
            <a:spLocks noGrp="1"/>
          </p:cNvSpPr>
          <p:nvPr>
            <p:ph type="subTitle" idx="1"/>
          </p:nvPr>
        </p:nvSpPr>
        <p:spPr>
          <a:xfrm>
            <a:off x="1524000" y="4516157"/>
            <a:ext cx="9144000" cy="1655762"/>
          </a:xfrm>
        </p:spPr>
        <p:txBody>
          <a:bodyPr/>
          <a:lstStyle>
            <a:lvl1pPr marL="0" indent="0" algn="ctr">
              <a:buNone/>
              <a:defRPr sz="2400">
                <a:solidFill>
                  <a:schemeClr val="accent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57AC7A38-121D-4904-9303-D593E3633F3B}"/>
              </a:ext>
            </a:extLst>
          </p:cNvPr>
          <p:cNvSpPr>
            <a:spLocks noGrp="1"/>
          </p:cNvSpPr>
          <p:nvPr>
            <p:ph type="ftr" sz="quarter" idx="11"/>
          </p:nvPr>
        </p:nvSpPr>
        <p:spPr/>
        <p:txBody>
          <a:bodyPr/>
          <a:lstStyle>
            <a:lvl1pPr>
              <a:defRPr>
                <a:solidFill>
                  <a:schemeClr val="bg1"/>
                </a:solidFill>
              </a:defRPr>
            </a:lvl1pPr>
          </a:lstStyle>
          <a:p>
            <a:r>
              <a:rPr lang="en-US"/>
              <a:t>Copyright © 2022 by ECFMG and/or FAIMER. All rights reserved.</a:t>
            </a:r>
          </a:p>
        </p:txBody>
      </p:sp>
      <p:grpSp>
        <p:nvGrpSpPr>
          <p:cNvPr id="19" name="Group 18">
            <a:extLst>
              <a:ext uri="{FF2B5EF4-FFF2-40B4-BE49-F238E27FC236}">
                <a16:creationId xmlns:a16="http://schemas.microsoft.com/office/drawing/2014/main" id="{302A4526-8E2C-458F-9FF4-B66A440CEF02}"/>
              </a:ext>
            </a:extLst>
          </p:cNvPr>
          <p:cNvGrpSpPr/>
          <p:nvPr userDrawn="1"/>
        </p:nvGrpSpPr>
        <p:grpSpPr>
          <a:xfrm>
            <a:off x="5" y="2636830"/>
            <a:ext cx="12191995" cy="137160"/>
            <a:chOff x="0" y="4451420"/>
            <a:chExt cx="12191995" cy="102900"/>
          </a:xfrm>
        </p:grpSpPr>
        <p:sp>
          <p:nvSpPr>
            <p:cNvPr id="20" name="Shape 36">
              <a:extLst>
                <a:ext uri="{FF2B5EF4-FFF2-40B4-BE49-F238E27FC236}">
                  <a16:creationId xmlns:a16="http://schemas.microsoft.com/office/drawing/2014/main" id="{F507D797-BB53-4B84-A180-82ADA433D24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7">
              <a:extLst>
                <a:ext uri="{FF2B5EF4-FFF2-40B4-BE49-F238E27FC236}">
                  <a16:creationId xmlns:a16="http://schemas.microsoft.com/office/drawing/2014/main" id="{5980680D-D963-48D8-9F56-BADC7DB55A5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 name="Shape 34">
              <a:extLst>
                <a:ext uri="{FF2B5EF4-FFF2-40B4-BE49-F238E27FC236}">
                  <a16:creationId xmlns:a16="http://schemas.microsoft.com/office/drawing/2014/main" id="{A91A2171-6E82-482C-816A-627CA3D15D01}"/>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 name="Shape 35">
              <a:extLst>
                <a:ext uri="{FF2B5EF4-FFF2-40B4-BE49-F238E27FC236}">
                  <a16:creationId xmlns:a16="http://schemas.microsoft.com/office/drawing/2014/main" id="{34F1A214-0E09-47BB-BD52-48A2DD26C4B3}"/>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 name="Shape 35">
              <a:extLst>
                <a:ext uri="{FF2B5EF4-FFF2-40B4-BE49-F238E27FC236}">
                  <a16:creationId xmlns:a16="http://schemas.microsoft.com/office/drawing/2014/main" id="{9E8865DD-455B-4EB8-915D-C0F482AFA6FA}"/>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6" name="Picture 5" descr="Logo&#10;&#10;Description automatically generated">
            <a:extLst>
              <a:ext uri="{FF2B5EF4-FFF2-40B4-BE49-F238E27FC236}">
                <a16:creationId xmlns:a16="http://schemas.microsoft.com/office/drawing/2014/main" id="{A1F63722-A632-401D-829A-09C93265B1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9246" y="168918"/>
            <a:ext cx="5173508" cy="2411660"/>
          </a:xfrm>
          <a:prstGeom prst="rect">
            <a:avLst/>
          </a:prstGeom>
        </p:spPr>
      </p:pic>
    </p:spTree>
    <p:extLst>
      <p:ext uri="{BB962C8B-B14F-4D97-AF65-F5344CB8AC3E}">
        <p14:creationId xmlns:p14="http://schemas.microsoft.com/office/powerpoint/2010/main" val="23427854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able Template_Copy-&gt;Past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graphicFrame>
        <p:nvGraphicFramePr>
          <p:cNvPr id="5" name="Table 2">
            <a:extLst>
              <a:ext uri="{FF2B5EF4-FFF2-40B4-BE49-F238E27FC236}">
                <a16:creationId xmlns:a16="http://schemas.microsoft.com/office/drawing/2014/main" id="{9E80E935-B2C5-46AF-98C3-4FDC687EE1F1}"/>
              </a:ext>
            </a:extLst>
          </p:cNvPr>
          <p:cNvGraphicFramePr>
            <a:graphicFrameLocks noGrp="1"/>
          </p:cNvGraphicFramePr>
          <p:nvPr userDrawn="1"/>
        </p:nvGraphicFramePr>
        <p:xfrm>
          <a:off x="335280" y="1162021"/>
          <a:ext cx="11521440" cy="5303520"/>
        </p:xfrm>
        <a:graphic>
          <a:graphicData uri="http://schemas.openxmlformats.org/drawingml/2006/table">
            <a:tbl>
              <a:tblPr firstRow="1" bandRow="1">
                <a:tableStyleId>{5C22544A-7EE6-4342-B048-85BDC9FD1C3A}</a:tableStyleId>
              </a:tblPr>
              <a:tblGrid>
                <a:gridCol w="2880360">
                  <a:extLst>
                    <a:ext uri="{9D8B030D-6E8A-4147-A177-3AD203B41FA5}">
                      <a16:colId xmlns:a16="http://schemas.microsoft.com/office/drawing/2014/main" val="498494542"/>
                    </a:ext>
                  </a:extLst>
                </a:gridCol>
                <a:gridCol w="2880360">
                  <a:extLst>
                    <a:ext uri="{9D8B030D-6E8A-4147-A177-3AD203B41FA5}">
                      <a16:colId xmlns:a16="http://schemas.microsoft.com/office/drawing/2014/main" val="1712161110"/>
                    </a:ext>
                  </a:extLst>
                </a:gridCol>
                <a:gridCol w="2880360">
                  <a:extLst>
                    <a:ext uri="{9D8B030D-6E8A-4147-A177-3AD203B41FA5}">
                      <a16:colId xmlns:a16="http://schemas.microsoft.com/office/drawing/2014/main" val="676278976"/>
                    </a:ext>
                  </a:extLst>
                </a:gridCol>
                <a:gridCol w="2880360">
                  <a:extLst>
                    <a:ext uri="{9D8B030D-6E8A-4147-A177-3AD203B41FA5}">
                      <a16:colId xmlns:a16="http://schemas.microsoft.com/office/drawing/2014/main" val="4246239971"/>
                    </a:ext>
                  </a:extLst>
                </a:gridCol>
              </a:tblGrid>
              <a:tr h="731520">
                <a:tc>
                  <a:txBody>
                    <a:bodyPr/>
                    <a:lstStyle/>
                    <a:p>
                      <a:pPr algn="ctr"/>
                      <a:endParaRPr lang="en-US" b="0">
                        <a:latin typeface="+mj-lt"/>
                      </a:endParaRPr>
                    </a:p>
                  </a:txBody>
                  <a:tcPr anchor="ctr"/>
                </a:tc>
                <a:tc>
                  <a:txBody>
                    <a:bodyPr/>
                    <a:lstStyle/>
                    <a:p>
                      <a:pPr algn="ctr"/>
                      <a:endParaRPr lang="en-US" b="0">
                        <a:latin typeface="+mj-lt"/>
                      </a:endParaRPr>
                    </a:p>
                  </a:txBody>
                  <a:tcPr anchor="ctr"/>
                </a:tc>
                <a:tc>
                  <a:txBody>
                    <a:bodyPr/>
                    <a:lstStyle/>
                    <a:p>
                      <a:pPr algn="ctr"/>
                      <a:endParaRPr lang="en-US" b="0">
                        <a:latin typeface="+mj-lt"/>
                      </a:endParaRPr>
                    </a:p>
                  </a:txBody>
                  <a:tcPr anchor="ctr"/>
                </a:tc>
                <a:tc>
                  <a:txBody>
                    <a:bodyPr/>
                    <a:lstStyle/>
                    <a:p>
                      <a:pPr algn="ctr"/>
                      <a:endParaRPr lang="en-US" b="0">
                        <a:latin typeface="+mj-lt"/>
                      </a:endParaRPr>
                    </a:p>
                  </a:txBody>
                  <a:tcPr anchor="ctr"/>
                </a:tc>
                <a:extLst>
                  <a:ext uri="{0D108BD9-81ED-4DB2-BD59-A6C34878D82A}">
                    <a16:rowId xmlns:a16="http://schemas.microsoft.com/office/drawing/2014/main" val="3752251527"/>
                  </a:ext>
                </a:extLst>
              </a:tr>
              <a:tr h="91440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b="1">
                        <a:solidFill>
                          <a:srgbClr val="FF0000"/>
                        </a:solidFill>
                      </a:endParaRPr>
                    </a:p>
                  </a:txBody>
                  <a:tcPr/>
                </a:tc>
                <a:extLst>
                  <a:ext uri="{0D108BD9-81ED-4DB2-BD59-A6C34878D82A}">
                    <a16:rowId xmlns:a16="http://schemas.microsoft.com/office/drawing/2014/main" val="3077662724"/>
                  </a:ext>
                </a:extLst>
              </a:tr>
              <a:tr h="91440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b="1">
                        <a:solidFill>
                          <a:srgbClr val="FF0000"/>
                        </a:solidFill>
                      </a:endParaRPr>
                    </a:p>
                  </a:txBody>
                  <a:tcPr/>
                </a:tc>
                <a:extLst>
                  <a:ext uri="{0D108BD9-81ED-4DB2-BD59-A6C34878D82A}">
                    <a16:rowId xmlns:a16="http://schemas.microsoft.com/office/drawing/2014/main" val="3888491113"/>
                  </a:ext>
                </a:extLst>
              </a:tr>
              <a:tr h="91440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b="1">
                        <a:solidFill>
                          <a:srgbClr val="FF0000"/>
                        </a:solidFill>
                      </a:endParaRPr>
                    </a:p>
                  </a:txBody>
                  <a:tcPr/>
                </a:tc>
                <a:extLst>
                  <a:ext uri="{0D108BD9-81ED-4DB2-BD59-A6C34878D82A}">
                    <a16:rowId xmlns:a16="http://schemas.microsoft.com/office/drawing/2014/main" val="1337914836"/>
                  </a:ext>
                </a:extLst>
              </a:tr>
              <a:tr h="91440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b="1">
                        <a:solidFill>
                          <a:srgbClr val="FF0000"/>
                        </a:solidFill>
                      </a:endParaRPr>
                    </a:p>
                  </a:txBody>
                  <a:tcPr/>
                </a:tc>
                <a:extLst>
                  <a:ext uri="{0D108BD9-81ED-4DB2-BD59-A6C34878D82A}">
                    <a16:rowId xmlns:a16="http://schemas.microsoft.com/office/drawing/2014/main" val="426449198"/>
                  </a:ext>
                </a:extLst>
              </a:tr>
              <a:tr h="91440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b="1">
                        <a:solidFill>
                          <a:srgbClr val="FF0000"/>
                        </a:solidFill>
                      </a:endParaRPr>
                    </a:p>
                  </a:txBody>
                  <a:tcPr/>
                </a:tc>
                <a:extLst>
                  <a:ext uri="{0D108BD9-81ED-4DB2-BD59-A6C34878D82A}">
                    <a16:rowId xmlns:a16="http://schemas.microsoft.com/office/drawing/2014/main" val="303268627"/>
                  </a:ext>
                </a:extLst>
              </a:tr>
            </a:tbl>
          </a:graphicData>
        </a:graphic>
      </p:graphicFrame>
      <p:sp>
        <p:nvSpPr>
          <p:cNvPr id="6" name="Title 1">
            <a:extLst>
              <a:ext uri="{FF2B5EF4-FFF2-40B4-BE49-F238E27FC236}">
                <a16:creationId xmlns:a16="http://schemas.microsoft.com/office/drawing/2014/main" id="{1A86752C-1A6A-4E8C-B618-2A7400F5F5A9}"/>
              </a:ext>
            </a:extLst>
          </p:cNvPr>
          <p:cNvSpPr>
            <a:spLocks noGrp="1"/>
          </p:cNvSpPr>
          <p:nvPr>
            <p:ph type="title"/>
          </p:nvPr>
        </p:nvSpPr>
        <p:spPr>
          <a:xfrm>
            <a:off x="838200" y="356049"/>
            <a:ext cx="10515600" cy="805971"/>
          </a:xfrm>
        </p:spPr>
        <p:txBody>
          <a:bodyPr/>
          <a:lstStyle>
            <a:lvl1pPr>
              <a:defRPr>
                <a:solidFill>
                  <a:schemeClr val="accent1"/>
                </a:solidFill>
              </a:defRPr>
            </a:lvl1pPr>
          </a:lstStyle>
          <a:p>
            <a:r>
              <a:rPr lang="en-US"/>
              <a:t>Click to edit Master title style</a:t>
            </a:r>
          </a:p>
        </p:txBody>
      </p:sp>
    </p:spTree>
    <p:extLst>
      <p:ext uri="{BB962C8B-B14F-4D97-AF65-F5344CB8AC3E}">
        <p14:creationId xmlns:p14="http://schemas.microsoft.com/office/powerpoint/2010/main" val="81424472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cSld name="Blank-White 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20378097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cSld name="Blank-Purple BG">
    <p:bg>
      <p:bgPr>
        <a:solidFill>
          <a:schemeClr val="accent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lvl1pPr>
              <a:defRPr>
                <a:solidFill>
                  <a:schemeClr val="bg1"/>
                </a:solidFill>
              </a:defRPr>
            </a:lvl1pPr>
          </a:lstStyle>
          <a:p>
            <a:fld id="{45457909-7F1D-4E97-86FD-FCEACD2AC378}" type="slidenum">
              <a:rPr lang="en-US" smtClean="0"/>
              <a:pPr/>
              <a:t>‹#›</a:t>
            </a:fld>
            <a:endParaRPr lang="en-US"/>
          </a:p>
        </p:txBody>
      </p:sp>
      <p:grpSp>
        <p:nvGrpSpPr>
          <p:cNvPr id="2" name="Group 1">
            <a:extLst>
              <a:ext uri="{FF2B5EF4-FFF2-40B4-BE49-F238E27FC236}">
                <a16:creationId xmlns:a16="http://schemas.microsoft.com/office/drawing/2014/main" id="{AB1CBE33-E6D5-4B99-B139-F8045D53E4BF}"/>
              </a:ext>
            </a:extLst>
          </p:cNvPr>
          <p:cNvGrpSpPr/>
          <p:nvPr userDrawn="1"/>
        </p:nvGrpSpPr>
        <p:grpSpPr>
          <a:xfrm>
            <a:off x="893710" y="6755100"/>
            <a:ext cx="11298280" cy="102900"/>
            <a:chOff x="893710" y="6755100"/>
            <a:chExt cx="11298280" cy="102900"/>
          </a:xfrm>
        </p:grpSpPr>
        <p:sp>
          <p:nvSpPr>
            <p:cNvPr id="12" name="Shape 37">
              <a:extLst>
                <a:ext uri="{FF2B5EF4-FFF2-40B4-BE49-F238E27FC236}">
                  <a16:creationId xmlns:a16="http://schemas.microsoft.com/office/drawing/2014/main" id="{FCA8B801-3006-4331-A44B-9D5EFD0CA9E4}"/>
                </a:ext>
              </a:extLst>
            </p:cNvPr>
            <p:cNvSpPr/>
            <p:nvPr userDrawn="1"/>
          </p:nvSpPr>
          <p:spPr>
            <a:xfrm>
              <a:off x="893710" y="675510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34">
              <a:extLst>
                <a:ext uri="{FF2B5EF4-FFF2-40B4-BE49-F238E27FC236}">
                  <a16:creationId xmlns:a16="http://schemas.microsoft.com/office/drawing/2014/main" id="{43F1D9D7-88D5-4745-A034-30CC9B3715DF}"/>
                </a:ext>
              </a:extLst>
            </p:cNvPr>
            <p:cNvSpPr/>
            <p:nvPr userDrawn="1"/>
          </p:nvSpPr>
          <p:spPr>
            <a:xfrm>
              <a:off x="10404590" y="675510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35">
              <a:extLst>
                <a:ext uri="{FF2B5EF4-FFF2-40B4-BE49-F238E27FC236}">
                  <a16:creationId xmlns:a16="http://schemas.microsoft.com/office/drawing/2014/main" id="{8C595D14-B97D-40A3-8D71-24AF3D2D562A}"/>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35">
              <a:extLst>
                <a:ext uri="{FF2B5EF4-FFF2-40B4-BE49-F238E27FC236}">
                  <a16:creationId xmlns:a16="http://schemas.microsoft.com/office/drawing/2014/main" id="{EC79216D-662B-43E8-83A6-5ADC49F70367}"/>
                </a:ext>
              </a:extLst>
            </p:cNvPr>
            <p:cNvSpPr/>
            <p:nvPr userDrawn="1"/>
          </p:nvSpPr>
          <p:spPr>
            <a:xfrm>
              <a:off x="11463338" y="6755100"/>
              <a:ext cx="728652"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8" name="Rectangle 7">
            <a:extLst>
              <a:ext uri="{FF2B5EF4-FFF2-40B4-BE49-F238E27FC236}">
                <a16:creationId xmlns:a16="http://schemas.microsoft.com/office/drawing/2014/main" id="{48ACC52A-A7C6-449A-A8D2-70844F411840}"/>
              </a:ext>
            </a:extLst>
          </p:cNvPr>
          <p:cNvSpPr/>
          <p:nvPr userDrawn="1"/>
        </p:nvSpPr>
        <p:spPr>
          <a:xfrm>
            <a:off x="0" y="0"/>
            <a:ext cx="12192000" cy="5378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38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32"/>
        <p:cNvGrpSpPr/>
        <p:nvPr/>
      </p:nvGrpSpPr>
      <p:grpSpPr>
        <a:xfrm>
          <a:off x="0" y="0"/>
          <a:ext cx="0" cy="0"/>
          <a:chOff x="0" y="0"/>
          <a:chExt cx="0" cy="0"/>
        </a:xfrm>
      </p:grpSpPr>
      <p:sp>
        <p:nvSpPr>
          <p:cNvPr id="33" name="Google Shape;33;p8"/>
          <p:cNvSpPr txBox="1">
            <a:spLocks noGrp="1"/>
          </p:cNvSpPr>
          <p:nvPr>
            <p:ph type="body" idx="1"/>
          </p:nvPr>
        </p:nvSpPr>
        <p:spPr>
          <a:xfrm>
            <a:off x="445698" y="1406371"/>
            <a:ext cx="11269031" cy="4767387"/>
          </a:xfrm>
          <a:prstGeom prst="rect">
            <a:avLst/>
          </a:prstGeom>
          <a:noFill/>
          <a:ln>
            <a:noFill/>
          </a:ln>
        </p:spPr>
        <p:txBody>
          <a:bodyPr spcFirstLastPara="1" wrap="square" lIns="0" tIns="0" rIns="0" bIns="0" anchor="t" anchorCtr="0">
            <a:noAutofit/>
          </a:bodyPr>
          <a:lstStyle>
            <a:lvl1pPr marL="609585" lvl="0" indent="-474121" algn="l">
              <a:spcBef>
                <a:spcPts val="533"/>
              </a:spcBef>
              <a:spcAft>
                <a:spcPts val="0"/>
              </a:spcAft>
              <a:buClr>
                <a:srgbClr val="62A70F"/>
              </a:buClr>
              <a:buSzPts val="2000"/>
              <a:buChar char="•"/>
              <a:defRPr>
                <a:solidFill>
                  <a:schemeClr val="dk1"/>
                </a:solidFill>
                <a:latin typeface="Arial"/>
                <a:ea typeface="Arial"/>
                <a:cs typeface="Arial"/>
                <a:sym typeface="Arial"/>
              </a:defRPr>
            </a:lvl1pPr>
            <a:lvl2pPr marL="1219170" lvl="1" indent="-474121" algn="l">
              <a:spcBef>
                <a:spcPts val="533"/>
              </a:spcBef>
              <a:spcAft>
                <a:spcPts val="0"/>
              </a:spcAft>
              <a:buClr>
                <a:srgbClr val="62A70F"/>
              </a:buClr>
              <a:buSzPts val="2000"/>
              <a:buChar char="•"/>
              <a:defRPr>
                <a:solidFill>
                  <a:schemeClr val="dk1"/>
                </a:solidFill>
                <a:latin typeface="Arial"/>
                <a:ea typeface="Arial"/>
                <a:cs typeface="Arial"/>
                <a:sym typeface="Arial"/>
              </a:defRPr>
            </a:lvl2pPr>
            <a:lvl3pPr marL="1828754" lvl="2" indent="-474121" algn="l">
              <a:spcBef>
                <a:spcPts val="533"/>
              </a:spcBef>
              <a:spcAft>
                <a:spcPts val="0"/>
              </a:spcAft>
              <a:buClr>
                <a:srgbClr val="62A70F"/>
              </a:buClr>
              <a:buSzPts val="2000"/>
              <a:buFont typeface="Arial"/>
              <a:buChar char="•"/>
              <a:defRPr>
                <a:solidFill>
                  <a:schemeClr val="dk1"/>
                </a:solidFill>
                <a:latin typeface="Arial"/>
                <a:ea typeface="Arial"/>
                <a:cs typeface="Arial"/>
                <a:sym typeface="Arial"/>
              </a:defRPr>
            </a:lvl3pPr>
            <a:lvl4pPr marL="2438339" lvl="3" indent="-474121" algn="l">
              <a:spcBef>
                <a:spcPts val="533"/>
              </a:spcBef>
              <a:spcAft>
                <a:spcPts val="0"/>
              </a:spcAft>
              <a:buClr>
                <a:srgbClr val="62A70F"/>
              </a:buClr>
              <a:buSzPts val="2000"/>
              <a:buChar char="•"/>
              <a:defRPr>
                <a:solidFill>
                  <a:schemeClr val="dk1"/>
                </a:solidFill>
                <a:latin typeface="Arial"/>
                <a:ea typeface="Arial"/>
                <a:cs typeface="Arial"/>
                <a:sym typeface="Arial"/>
              </a:defRPr>
            </a:lvl4pPr>
            <a:lvl5pPr marL="3047924" lvl="4" indent="-474121" algn="l">
              <a:spcBef>
                <a:spcPts val="533"/>
              </a:spcBef>
              <a:spcAft>
                <a:spcPts val="0"/>
              </a:spcAft>
              <a:buClr>
                <a:srgbClr val="62A70F"/>
              </a:buClr>
              <a:buSzPts val="2000"/>
              <a:buChar char="•"/>
              <a:defRPr>
                <a:solidFill>
                  <a:schemeClr val="dk1"/>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34" name="Google Shape;34;p8"/>
          <p:cNvSpPr txBox="1">
            <a:spLocks noGrp="1"/>
          </p:cNvSpPr>
          <p:nvPr>
            <p:ph type="title"/>
          </p:nvPr>
        </p:nvSpPr>
        <p:spPr>
          <a:xfrm>
            <a:off x="445698" y="511601"/>
            <a:ext cx="11269031" cy="741756"/>
          </a:xfrm>
          <a:prstGeom prst="rect">
            <a:avLst/>
          </a:prstGeom>
          <a:noFill/>
          <a:ln>
            <a:noFill/>
          </a:ln>
        </p:spPr>
        <p:txBody>
          <a:bodyPr spcFirstLastPara="1" wrap="square" lIns="0" tIns="0" rIns="0" bIns="0" anchor="t" anchorCtr="0">
            <a:normAutofit/>
          </a:bodyPr>
          <a:lstStyle>
            <a:lvl1pPr lvl="0" algn="l">
              <a:spcBef>
                <a:spcPts val="0"/>
              </a:spcBef>
              <a:spcAft>
                <a:spcPts val="0"/>
              </a:spcAft>
              <a:buSzPts val="1400"/>
              <a:buNone/>
              <a:defRPr sz="4267" b="1">
                <a:solidFill>
                  <a:srgbClr val="54565B"/>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extLst>
      <p:ext uri="{BB962C8B-B14F-4D97-AF65-F5344CB8AC3E}">
        <p14:creationId xmlns:p14="http://schemas.microsoft.com/office/powerpoint/2010/main" val="1723906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White 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AE6221-0E35-431F-95EE-0DBC9F6906CC}"/>
              </a:ext>
            </a:extLst>
          </p:cNvPr>
          <p:cNvSpPr>
            <a:spLocks noGrp="1"/>
          </p:cNvSpPr>
          <p:nvPr>
            <p:ph type="ftr" sz="quarter" idx="11"/>
          </p:nvPr>
        </p:nvSpPr>
        <p:spPr/>
        <p:txBody>
          <a:bodyPr/>
          <a:lstStyle/>
          <a:p>
            <a:r>
              <a:rPr lang="en-US"/>
              <a:t>Copyright © 2022 by ECFMG and/or FAIMER. All rights reserved.</a:t>
            </a:r>
          </a:p>
        </p:txBody>
      </p:sp>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1541715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act U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1"/>
            <a:ext cx="12191990" cy="2381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2" name="Title 1">
            <a:extLst>
              <a:ext uri="{FF2B5EF4-FFF2-40B4-BE49-F238E27FC236}">
                <a16:creationId xmlns:a16="http://schemas.microsoft.com/office/drawing/2014/main" id="{C279724D-1AFB-4894-8765-D3AF47C90FD9}"/>
              </a:ext>
            </a:extLst>
          </p:cNvPr>
          <p:cNvSpPr>
            <a:spLocks noGrp="1"/>
          </p:cNvSpPr>
          <p:nvPr>
            <p:ph type="title" hasCustomPrompt="1"/>
          </p:nvPr>
        </p:nvSpPr>
        <p:spPr>
          <a:xfrm>
            <a:off x="893704" y="558568"/>
            <a:ext cx="7506017" cy="914399"/>
          </a:xfrm>
        </p:spPr>
        <p:txBody>
          <a:bodyPr anchor="b">
            <a:normAutofit/>
          </a:bodyPr>
          <a:lstStyle>
            <a:lvl1pPr>
              <a:defRPr sz="4800">
                <a:solidFill>
                  <a:schemeClr val="bg2"/>
                </a:solidFill>
              </a:defRPr>
            </a:lvl1pPr>
          </a:lstStyle>
          <a:p>
            <a:r>
              <a:rPr lang="en-US"/>
              <a:t>Questions or Comments</a:t>
            </a:r>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hasCustomPrompt="1"/>
          </p:nvPr>
        </p:nvSpPr>
        <p:spPr>
          <a:xfrm>
            <a:off x="893704" y="1580858"/>
            <a:ext cx="10404534" cy="633556"/>
          </a:xfrm>
        </p:spPr>
        <p:txBody>
          <a:bodyPr/>
          <a:lstStyle>
            <a:lvl1pPr marL="0" indent="0">
              <a:buNone/>
              <a:defRPr sz="2400">
                <a:solidFill>
                  <a:schemeClr val="accent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Or a contact us?</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2348614"/>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0" name="Content Placeholder 9">
            <a:extLst>
              <a:ext uri="{FF2B5EF4-FFF2-40B4-BE49-F238E27FC236}">
                <a16:creationId xmlns:a16="http://schemas.microsoft.com/office/drawing/2014/main" id="{EE9C9272-7ADF-46C0-8D5C-4F6361CD1C8B}"/>
              </a:ext>
            </a:extLst>
          </p:cNvPr>
          <p:cNvSpPr>
            <a:spLocks noGrp="1"/>
          </p:cNvSpPr>
          <p:nvPr>
            <p:ph sz="quarter" idx="12"/>
          </p:nvPr>
        </p:nvSpPr>
        <p:spPr>
          <a:xfrm>
            <a:off x="893704" y="2722563"/>
            <a:ext cx="10404534" cy="3511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7" name="Picture 26" descr="Icon&#10;&#10;Description automatically generated">
            <a:extLst>
              <a:ext uri="{FF2B5EF4-FFF2-40B4-BE49-F238E27FC236}">
                <a16:creationId xmlns:a16="http://schemas.microsoft.com/office/drawing/2014/main" id="{67DF8A26-1960-4157-8F73-9C41FDE523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47511" y="375687"/>
            <a:ext cx="1280160" cy="1280160"/>
          </a:xfrm>
          <a:prstGeom prst="rect">
            <a:avLst/>
          </a:prstGeom>
        </p:spPr>
      </p:pic>
      <p:sp>
        <p:nvSpPr>
          <p:cNvPr id="4" name="TextBox 3">
            <a:extLst>
              <a:ext uri="{FF2B5EF4-FFF2-40B4-BE49-F238E27FC236}">
                <a16:creationId xmlns:a16="http://schemas.microsoft.com/office/drawing/2014/main" id="{BF28545A-48A8-A099-B66C-35F3F712901D}"/>
              </a:ext>
            </a:extLst>
          </p:cNvPr>
          <p:cNvSpPr txBox="1"/>
          <p:nvPr userDrawn="1"/>
        </p:nvSpPr>
        <p:spPr>
          <a:xfrm>
            <a:off x="465900" y="6457938"/>
            <a:ext cx="5114925" cy="253916"/>
          </a:xfrm>
          <a:prstGeom prst="rect">
            <a:avLst/>
          </a:prstGeom>
          <a:noFill/>
        </p:spPr>
        <p:txBody>
          <a:bodyPr wrap="square" rtlCol="0">
            <a:spAutoFit/>
          </a:bodyPr>
          <a:lstStyle/>
          <a:p>
            <a:r>
              <a:rPr lang="en-US" sz="1050">
                <a:solidFill>
                  <a:schemeClr val="tx2">
                    <a:lumMod val="60000"/>
                    <a:lumOff val="40000"/>
                  </a:schemeClr>
                </a:solidFill>
              </a:rPr>
              <a:t>Copyright © 2026 by Intealth. All rights reserved.</a:t>
            </a:r>
          </a:p>
        </p:txBody>
      </p:sp>
    </p:spTree>
    <p:extLst>
      <p:ext uri="{BB962C8B-B14F-4D97-AF65-F5344CB8AC3E}">
        <p14:creationId xmlns:p14="http://schemas.microsoft.com/office/powerpoint/2010/main" val="2134082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3508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F3759"/>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207709-5A7E-C494-10B8-B871A5359D6B}"/>
              </a:ext>
            </a:extLst>
          </p:cNvPr>
          <p:cNvSpPr>
            <a:spLocks noGrp="1" noRot="1" noMove="1" noResize="1" noEditPoints="1" noAdjustHandles="1" noChangeArrowheads="1" noChangeShapeType="1"/>
          </p:cNvSpPr>
          <p:nvPr userDrawn="1"/>
        </p:nvSpPr>
        <p:spPr>
          <a:xfrm>
            <a:off x="-142775" y="-38501"/>
            <a:ext cx="12477549" cy="6935002"/>
          </a:xfrm>
          <a:prstGeom prst="rect">
            <a:avLst/>
          </a:prstGeom>
          <a:solidFill>
            <a:srgbClr val="0F37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white letters on a black background&#10;&#10;Description automatically generated">
            <a:extLst>
              <a:ext uri="{FF2B5EF4-FFF2-40B4-BE49-F238E27FC236}">
                <a16:creationId xmlns:a16="http://schemas.microsoft.com/office/drawing/2014/main" id="{507D0A57-5D7E-A205-5870-946A4972770E}"/>
              </a:ext>
            </a:extLst>
          </p:cNvPr>
          <p:cNvPicPr>
            <a:picLocks noChangeAspect="1"/>
          </p:cNvPicPr>
          <p:nvPr userDrawn="1"/>
        </p:nvPicPr>
        <p:blipFill>
          <a:blip r:embed="rId2"/>
          <a:stretch>
            <a:fillRect/>
          </a:stretch>
        </p:blipFill>
        <p:spPr>
          <a:xfrm>
            <a:off x="788096" y="379984"/>
            <a:ext cx="1728589" cy="535863"/>
          </a:xfrm>
          <a:prstGeom prst="rect">
            <a:avLst/>
          </a:prstGeom>
        </p:spPr>
      </p:pic>
    </p:spTree>
    <p:extLst>
      <p:ext uri="{BB962C8B-B14F-4D97-AF65-F5344CB8AC3E}">
        <p14:creationId xmlns:p14="http://schemas.microsoft.com/office/powerpoint/2010/main" val="1632852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rgbClr val="0F3759"/>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207709-5A7E-C494-10B8-B871A5359D6B}"/>
              </a:ext>
            </a:extLst>
          </p:cNvPr>
          <p:cNvSpPr>
            <a:spLocks noGrp="1" noRot="1" noMove="1" noResize="1" noEditPoints="1" noAdjustHandles="1" noChangeArrowheads="1" noChangeShapeType="1"/>
          </p:cNvSpPr>
          <p:nvPr userDrawn="1"/>
        </p:nvSpPr>
        <p:spPr>
          <a:xfrm>
            <a:off x="-142775" y="-38501"/>
            <a:ext cx="12477549" cy="6935002"/>
          </a:xfrm>
          <a:prstGeom prst="rect">
            <a:avLst/>
          </a:prstGeom>
          <a:solidFill>
            <a:srgbClr val="EA67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white letters on a black background&#10;&#10;Description automatically generated">
            <a:extLst>
              <a:ext uri="{FF2B5EF4-FFF2-40B4-BE49-F238E27FC236}">
                <a16:creationId xmlns:a16="http://schemas.microsoft.com/office/drawing/2014/main" id="{0ADEEF17-FDE3-57CE-092E-132685CC7B5A}"/>
              </a:ext>
            </a:extLst>
          </p:cNvPr>
          <p:cNvPicPr>
            <a:picLocks noChangeAspect="1"/>
          </p:cNvPicPr>
          <p:nvPr userDrawn="1"/>
        </p:nvPicPr>
        <p:blipFill>
          <a:blip r:embed="rId2"/>
          <a:stretch>
            <a:fillRect/>
          </a:stretch>
        </p:blipFill>
        <p:spPr>
          <a:xfrm>
            <a:off x="788096" y="379984"/>
            <a:ext cx="1728589" cy="535863"/>
          </a:xfrm>
          <a:prstGeom prst="rect">
            <a:avLst/>
          </a:prstGeom>
        </p:spPr>
      </p:pic>
      <p:sp>
        <p:nvSpPr>
          <p:cNvPr id="3" name="Title 2">
            <a:extLst>
              <a:ext uri="{FF2B5EF4-FFF2-40B4-BE49-F238E27FC236}">
                <a16:creationId xmlns:a16="http://schemas.microsoft.com/office/drawing/2014/main" id="{F006AFAE-9F34-3B9C-E503-D4DF7CFC019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51918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79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EE06A9-2DC0-A264-A403-90C4BACCFE66}"/>
              </a:ext>
            </a:extLst>
          </p:cNvPr>
          <p:cNvSpPr>
            <a:spLocks noGrp="1"/>
          </p:cNvSpPr>
          <p:nvPr>
            <p:ph type="pic" sz="quarter" idx="10" hasCustomPrompt="1"/>
          </p:nvPr>
        </p:nvSpPr>
        <p:spPr>
          <a:xfrm>
            <a:off x="6983413" y="785813"/>
            <a:ext cx="5032375" cy="5776912"/>
          </a:xfrm>
          <a:prstGeom prst="rect">
            <a:avLst/>
          </a:prstGeom>
        </p:spPr>
        <p:txBody>
          <a:bodyPr/>
          <a:lstStyle>
            <a:lvl1pPr>
              <a:defRPr b="0" i="0">
                <a:latin typeface="Work Sans Light" pitchFamily="2" charset="77"/>
              </a:defRPr>
            </a:lvl1pPr>
          </a:lstStyle>
          <a:p>
            <a:r>
              <a:rPr lang="en-US"/>
              <a:t>Image</a:t>
            </a:r>
          </a:p>
        </p:txBody>
      </p:sp>
    </p:spTree>
    <p:extLst>
      <p:ext uri="{BB962C8B-B14F-4D97-AF65-F5344CB8AC3E}">
        <p14:creationId xmlns:p14="http://schemas.microsoft.com/office/powerpoint/2010/main" val="2899998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EE06A9-2DC0-A264-A403-90C4BACCFE66}"/>
              </a:ext>
            </a:extLst>
          </p:cNvPr>
          <p:cNvSpPr>
            <a:spLocks noGrp="1"/>
          </p:cNvSpPr>
          <p:nvPr>
            <p:ph type="pic" sz="quarter" idx="10" hasCustomPrompt="1"/>
          </p:nvPr>
        </p:nvSpPr>
        <p:spPr>
          <a:xfrm>
            <a:off x="187978" y="785813"/>
            <a:ext cx="5032375" cy="5776912"/>
          </a:xfrm>
          <a:prstGeom prst="rect">
            <a:avLst/>
          </a:prstGeom>
        </p:spPr>
        <p:txBody>
          <a:bodyPr/>
          <a:lstStyle>
            <a:lvl1pPr>
              <a:defRPr b="0" i="0">
                <a:latin typeface="Work Sans Light" pitchFamily="2" charset="77"/>
              </a:defRPr>
            </a:lvl1pPr>
          </a:lstStyle>
          <a:p>
            <a:r>
              <a:rPr lang="en-US"/>
              <a:t>Image</a:t>
            </a:r>
          </a:p>
        </p:txBody>
      </p:sp>
    </p:spTree>
    <p:extLst>
      <p:ext uri="{BB962C8B-B14F-4D97-AF65-F5344CB8AC3E}">
        <p14:creationId xmlns:p14="http://schemas.microsoft.com/office/powerpoint/2010/main" val="1951200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rgbClr val="0F3759"/>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207709-5A7E-C494-10B8-B871A5359D6B}"/>
              </a:ext>
            </a:extLst>
          </p:cNvPr>
          <p:cNvSpPr>
            <a:spLocks noGrp="1" noRot="1" noMove="1" noResize="1" noEditPoints="1" noAdjustHandles="1" noChangeArrowheads="1" noChangeShapeType="1"/>
          </p:cNvSpPr>
          <p:nvPr userDrawn="1"/>
        </p:nvSpPr>
        <p:spPr>
          <a:xfrm>
            <a:off x="-142775" y="-38501"/>
            <a:ext cx="12477549" cy="6935002"/>
          </a:xfrm>
          <a:prstGeom prst="rect">
            <a:avLst/>
          </a:prstGeom>
          <a:solidFill>
            <a:srgbClr val="EA67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white letters on a black background&#10;&#10;Description automatically generated">
            <a:extLst>
              <a:ext uri="{FF2B5EF4-FFF2-40B4-BE49-F238E27FC236}">
                <a16:creationId xmlns:a16="http://schemas.microsoft.com/office/drawing/2014/main" id="{0ADEEF17-FDE3-57CE-092E-132685CC7B5A}"/>
              </a:ext>
            </a:extLst>
          </p:cNvPr>
          <p:cNvPicPr>
            <a:picLocks noChangeAspect="1"/>
          </p:cNvPicPr>
          <p:nvPr userDrawn="1"/>
        </p:nvPicPr>
        <p:blipFill>
          <a:blip r:embed="rId2"/>
          <a:stretch>
            <a:fillRect/>
          </a:stretch>
        </p:blipFill>
        <p:spPr>
          <a:xfrm>
            <a:off x="788096" y="379984"/>
            <a:ext cx="1728589" cy="535863"/>
          </a:xfrm>
          <a:prstGeom prst="rect">
            <a:avLst/>
          </a:prstGeom>
        </p:spPr>
      </p:pic>
    </p:spTree>
    <p:extLst>
      <p:ext uri="{BB962C8B-B14F-4D97-AF65-F5344CB8AC3E}">
        <p14:creationId xmlns:p14="http://schemas.microsoft.com/office/powerpoint/2010/main" val="4290250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2BC63A77-AE8B-27F6-F3A5-C8E59B58EA56}"/>
              </a:ext>
            </a:extLst>
          </p:cNvPr>
          <p:cNvSpPr>
            <a:spLocks noGrp="1"/>
          </p:cNvSpPr>
          <p:nvPr>
            <p:ph type="chart" sz="quarter" idx="10"/>
          </p:nvPr>
        </p:nvSpPr>
        <p:spPr>
          <a:xfrm>
            <a:off x="176212" y="741363"/>
            <a:ext cx="11839575" cy="5851525"/>
          </a:xfrm>
          <a:prstGeom prst="rect">
            <a:avLst/>
          </a:prstGeom>
        </p:spPr>
        <p:txBody>
          <a:bodyPr/>
          <a:lstStyle>
            <a:lvl1pPr>
              <a:defRPr b="0" i="0">
                <a:latin typeface="Work Sans Light" pitchFamily="2" charset="77"/>
              </a:defRPr>
            </a:lvl1pPr>
          </a:lstStyle>
          <a:p>
            <a:r>
              <a:rPr lang="en-US"/>
              <a:t>Click icon to add chart</a:t>
            </a:r>
          </a:p>
        </p:txBody>
      </p:sp>
    </p:spTree>
    <p:extLst>
      <p:ext uri="{BB962C8B-B14F-4D97-AF65-F5344CB8AC3E}">
        <p14:creationId xmlns:p14="http://schemas.microsoft.com/office/powerpoint/2010/main" val="31491479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8E1EA597-6D84-D586-8949-72592213E4B9}"/>
              </a:ext>
            </a:extLst>
          </p:cNvPr>
          <p:cNvSpPr>
            <a:spLocks noGrp="1"/>
          </p:cNvSpPr>
          <p:nvPr>
            <p:ph type="tbl" sz="quarter" idx="11"/>
          </p:nvPr>
        </p:nvSpPr>
        <p:spPr>
          <a:xfrm>
            <a:off x="166687" y="741564"/>
            <a:ext cx="11858625" cy="5861050"/>
          </a:xfrm>
          <a:prstGeom prst="rect">
            <a:avLst/>
          </a:prstGeom>
        </p:spPr>
        <p:txBody>
          <a:bodyPr/>
          <a:lstStyle>
            <a:lvl1pPr>
              <a:defRPr b="0" i="0">
                <a:latin typeface="Work Sans Light" pitchFamily="2" charset="77"/>
              </a:defRPr>
            </a:lvl1pPr>
          </a:lstStyle>
          <a:p>
            <a:r>
              <a:rPr lang="en-US"/>
              <a:t>Click icon to add table</a:t>
            </a:r>
          </a:p>
        </p:txBody>
      </p:sp>
    </p:spTree>
    <p:extLst>
      <p:ext uri="{BB962C8B-B14F-4D97-AF65-F5344CB8AC3E}">
        <p14:creationId xmlns:p14="http://schemas.microsoft.com/office/powerpoint/2010/main" val="27292222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983232" y="5037663"/>
            <a:ext cx="897467" cy="279400"/>
          </a:xfrm>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D37AC30D-09C9-4FC2-AF96-ED12BE5E2CA4}"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8816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AC30D-09C9-4FC2-AF96-ED12BE5E2CA4}" type="slidenum">
              <a:rPr lang="en-US" smtClean="0"/>
              <a:t>‹#›</a:t>
            </a:fld>
            <a:endParaRPr lang="en-US"/>
          </a:p>
        </p:txBody>
      </p:sp>
    </p:spTree>
    <p:extLst>
      <p:ext uri="{BB962C8B-B14F-4D97-AF65-F5344CB8AC3E}">
        <p14:creationId xmlns:p14="http://schemas.microsoft.com/office/powerpoint/2010/main" val="26975186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AC30D-09C9-4FC2-AF96-ED12BE5E2CA4}"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35481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B69942A-88A2-4543-847B-F506D122A595}"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7AC30D-09C9-4FC2-AF96-ED12BE5E2CA4}" type="slidenum">
              <a:rPr lang="en-US" smtClean="0"/>
              <a:t>‹#›</a:t>
            </a:fld>
            <a:endParaRPr lang="en-US"/>
          </a:p>
        </p:txBody>
      </p:sp>
    </p:spTree>
    <p:extLst>
      <p:ext uri="{BB962C8B-B14F-4D97-AF65-F5344CB8AC3E}">
        <p14:creationId xmlns:p14="http://schemas.microsoft.com/office/powerpoint/2010/main" val="1902290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B69942A-88A2-4543-847B-F506D122A595}"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7AC30D-09C9-4FC2-AF96-ED12BE5E2CA4}"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3959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B69942A-88A2-4543-847B-F506D122A595}"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7AC30D-09C9-4FC2-AF96-ED12BE5E2CA4}"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9357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69942A-88A2-4543-847B-F506D122A595}"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7AC30D-09C9-4FC2-AF96-ED12BE5E2CA4}" type="slidenum">
              <a:rPr lang="en-US" smtClean="0"/>
              <a:t>‹#›</a:t>
            </a:fld>
            <a:endParaRPr lang="en-US"/>
          </a:p>
        </p:txBody>
      </p:sp>
    </p:spTree>
    <p:extLst>
      <p:ext uri="{BB962C8B-B14F-4D97-AF65-F5344CB8AC3E}">
        <p14:creationId xmlns:p14="http://schemas.microsoft.com/office/powerpoint/2010/main" val="6378967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B69942A-88A2-4543-847B-F506D122A595}"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7AC30D-09C9-4FC2-AF96-ED12BE5E2CA4}"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8533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206825-56CE-7993-660A-1692A641F85A}"/>
              </a:ext>
            </a:extLst>
          </p:cNvPr>
          <p:cNvSpPr>
            <a:spLocks noGrp="1"/>
          </p:cNvSpPr>
          <p:nvPr>
            <p:ph type="title"/>
          </p:nvPr>
        </p:nvSpPr>
        <p:spPr>
          <a:xfrm>
            <a:off x="838200" y="365125"/>
            <a:ext cx="10515600" cy="1325563"/>
          </a:xfrm>
          <a:prstGeom prst="rect">
            <a:avLst/>
          </a:prstGeom>
        </p:spPr>
        <p:txBody>
          <a:bodyPr/>
          <a:lstStyle>
            <a:lvl1pPr>
              <a:defRPr b="0" i="0">
                <a:latin typeface="Work Sans Light" pitchFamily="2" charset="77"/>
              </a:defRPr>
            </a:lvl1pPr>
          </a:lstStyle>
          <a:p>
            <a:r>
              <a:rPr lang="en-US"/>
              <a:t>Click to edit Master title style</a:t>
            </a:r>
          </a:p>
        </p:txBody>
      </p:sp>
    </p:spTree>
    <p:extLst>
      <p:ext uri="{BB962C8B-B14F-4D97-AF65-F5344CB8AC3E}">
        <p14:creationId xmlns:p14="http://schemas.microsoft.com/office/powerpoint/2010/main" val="4120557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B69942A-88A2-4543-847B-F506D122A595}"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7AC30D-09C9-4FC2-AF96-ED12BE5E2CA4}" type="slidenum">
              <a:rPr lang="en-US" smtClean="0"/>
              <a:t>‹#›</a:t>
            </a:fld>
            <a:endParaRPr lang="en-US"/>
          </a:p>
        </p:txBody>
      </p:sp>
    </p:spTree>
    <p:extLst>
      <p:ext uri="{BB962C8B-B14F-4D97-AF65-F5344CB8AC3E}">
        <p14:creationId xmlns:p14="http://schemas.microsoft.com/office/powerpoint/2010/main" val="129408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B69942A-88A2-4543-847B-F506D122A595}"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7AC30D-09C9-4FC2-AF96-ED12BE5E2CA4}" type="slidenum">
              <a:rPr lang="en-US" smtClean="0"/>
              <a:t>‹#›</a:t>
            </a:fld>
            <a:endParaRPr lang="en-US"/>
          </a:p>
        </p:txBody>
      </p:sp>
    </p:spTree>
    <p:extLst>
      <p:ext uri="{BB962C8B-B14F-4D97-AF65-F5344CB8AC3E}">
        <p14:creationId xmlns:p14="http://schemas.microsoft.com/office/powerpoint/2010/main" val="1830026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AC30D-09C9-4FC2-AF96-ED12BE5E2CA4}"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7152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AC30D-09C9-4FC2-AF96-ED12BE5E2CA4}"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52982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AC30D-09C9-4FC2-AF96-ED12BE5E2CA4}" type="slidenum">
              <a:rPr lang="en-US" smtClean="0"/>
              <a:t>‹#›</a:t>
            </a:fld>
            <a:endParaRPr lang="en-US"/>
          </a:p>
        </p:txBody>
      </p:sp>
    </p:spTree>
    <p:extLst>
      <p:ext uri="{BB962C8B-B14F-4D97-AF65-F5344CB8AC3E}">
        <p14:creationId xmlns:p14="http://schemas.microsoft.com/office/powerpoint/2010/main" val="476485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AC30D-09C9-4FC2-AF96-ED12BE5E2CA4}"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17375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AC30D-09C9-4FC2-AF96-ED12BE5E2CA4}"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67449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AC30D-09C9-4FC2-AF96-ED12BE5E2CA4}"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97399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69942A-88A2-4543-847B-F506D122A595}"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AC30D-09C9-4FC2-AF96-ED12BE5E2CA4}"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9479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991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EE06A9-2DC0-A264-A403-90C4BACCFE66}"/>
              </a:ext>
            </a:extLst>
          </p:cNvPr>
          <p:cNvSpPr>
            <a:spLocks noGrp="1"/>
          </p:cNvSpPr>
          <p:nvPr>
            <p:ph type="pic" sz="quarter" idx="10" hasCustomPrompt="1"/>
          </p:nvPr>
        </p:nvSpPr>
        <p:spPr>
          <a:xfrm>
            <a:off x="6983413" y="785813"/>
            <a:ext cx="5032375" cy="5776912"/>
          </a:xfrm>
          <a:prstGeom prst="rect">
            <a:avLst/>
          </a:prstGeom>
        </p:spPr>
        <p:txBody>
          <a:bodyPr/>
          <a:lstStyle>
            <a:lvl1pPr>
              <a:defRPr b="0" i="0">
                <a:latin typeface="Work Sans Light" pitchFamily="2" charset="77"/>
              </a:defRPr>
            </a:lvl1pPr>
          </a:lstStyle>
          <a:p>
            <a:r>
              <a:rPr lang="en-US"/>
              <a:t>Image</a:t>
            </a:r>
          </a:p>
        </p:txBody>
      </p:sp>
    </p:spTree>
    <p:extLst>
      <p:ext uri="{BB962C8B-B14F-4D97-AF65-F5344CB8AC3E}">
        <p14:creationId xmlns:p14="http://schemas.microsoft.com/office/powerpoint/2010/main" val="24664203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33750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192774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04974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9577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26161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35931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169220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34455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71862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9536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EE06A9-2DC0-A264-A403-90C4BACCFE66}"/>
              </a:ext>
            </a:extLst>
          </p:cNvPr>
          <p:cNvSpPr>
            <a:spLocks noGrp="1"/>
          </p:cNvSpPr>
          <p:nvPr>
            <p:ph type="pic" sz="quarter" idx="10" hasCustomPrompt="1"/>
          </p:nvPr>
        </p:nvSpPr>
        <p:spPr>
          <a:xfrm>
            <a:off x="187978" y="785813"/>
            <a:ext cx="5032375" cy="5776912"/>
          </a:xfrm>
          <a:prstGeom prst="rect">
            <a:avLst/>
          </a:prstGeom>
        </p:spPr>
        <p:txBody>
          <a:bodyPr/>
          <a:lstStyle>
            <a:lvl1pPr>
              <a:defRPr b="0" i="0">
                <a:latin typeface="Work Sans Light" pitchFamily="2" charset="77"/>
              </a:defRPr>
            </a:lvl1pPr>
          </a:lstStyle>
          <a:p>
            <a:r>
              <a:rPr lang="en-US"/>
              <a:t>Image</a:t>
            </a:r>
          </a:p>
        </p:txBody>
      </p:sp>
    </p:spTree>
    <p:extLst>
      <p:ext uri="{BB962C8B-B14F-4D97-AF65-F5344CB8AC3E}">
        <p14:creationId xmlns:p14="http://schemas.microsoft.com/office/powerpoint/2010/main" val="14652374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32"/>
        <p:cNvGrpSpPr/>
        <p:nvPr/>
      </p:nvGrpSpPr>
      <p:grpSpPr>
        <a:xfrm>
          <a:off x="0" y="0"/>
          <a:ext cx="0" cy="0"/>
          <a:chOff x="0" y="0"/>
          <a:chExt cx="0" cy="0"/>
        </a:xfrm>
      </p:grpSpPr>
      <p:sp>
        <p:nvSpPr>
          <p:cNvPr id="33" name="Google Shape;33;p8"/>
          <p:cNvSpPr txBox="1">
            <a:spLocks noGrp="1"/>
          </p:cNvSpPr>
          <p:nvPr>
            <p:ph type="body" idx="1"/>
          </p:nvPr>
        </p:nvSpPr>
        <p:spPr>
          <a:xfrm>
            <a:off x="445698" y="1406371"/>
            <a:ext cx="11269031" cy="4767387"/>
          </a:xfrm>
          <a:prstGeom prst="rect">
            <a:avLst/>
          </a:prstGeom>
          <a:noFill/>
          <a:ln>
            <a:noFill/>
          </a:ln>
        </p:spPr>
        <p:txBody>
          <a:bodyPr spcFirstLastPara="1" wrap="square" lIns="0" tIns="0" rIns="0" bIns="0" anchor="t" anchorCtr="0">
            <a:noAutofit/>
          </a:bodyPr>
          <a:lstStyle>
            <a:lvl1pPr marL="609585" lvl="0" indent="-474121" algn="l">
              <a:spcBef>
                <a:spcPts val="533"/>
              </a:spcBef>
              <a:spcAft>
                <a:spcPts val="0"/>
              </a:spcAft>
              <a:buClr>
                <a:srgbClr val="62A70F"/>
              </a:buClr>
              <a:buSzPts val="2000"/>
              <a:buChar char="•"/>
              <a:defRPr>
                <a:solidFill>
                  <a:schemeClr val="dk1"/>
                </a:solidFill>
                <a:latin typeface="Arial"/>
                <a:ea typeface="Arial"/>
                <a:cs typeface="Arial"/>
                <a:sym typeface="Arial"/>
              </a:defRPr>
            </a:lvl1pPr>
            <a:lvl2pPr marL="1219170" lvl="1" indent="-474121" algn="l">
              <a:spcBef>
                <a:spcPts val="533"/>
              </a:spcBef>
              <a:spcAft>
                <a:spcPts val="0"/>
              </a:spcAft>
              <a:buClr>
                <a:srgbClr val="62A70F"/>
              </a:buClr>
              <a:buSzPts val="2000"/>
              <a:buChar char="•"/>
              <a:defRPr>
                <a:solidFill>
                  <a:schemeClr val="dk1"/>
                </a:solidFill>
                <a:latin typeface="Arial"/>
                <a:ea typeface="Arial"/>
                <a:cs typeface="Arial"/>
                <a:sym typeface="Arial"/>
              </a:defRPr>
            </a:lvl2pPr>
            <a:lvl3pPr marL="1828754" lvl="2" indent="-474121" algn="l">
              <a:spcBef>
                <a:spcPts val="533"/>
              </a:spcBef>
              <a:spcAft>
                <a:spcPts val="0"/>
              </a:spcAft>
              <a:buClr>
                <a:srgbClr val="62A70F"/>
              </a:buClr>
              <a:buSzPts val="2000"/>
              <a:buFont typeface="Arial"/>
              <a:buChar char="•"/>
              <a:defRPr>
                <a:solidFill>
                  <a:schemeClr val="dk1"/>
                </a:solidFill>
                <a:latin typeface="Arial"/>
                <a:ea typeface="Arial"/>
                <a:cs typeface="Arial"/>
                <a:sym typeface="Arial"/>
              </a:defRPr>
            </a:lvl3pPr>
            <a:lvl4pPr marL="2438339" lvl="3" indent="-474121" algn="l">
              <a:spcBef>
                <a:spcPts val="533"/>
              </a:spcBef>
              <a:spcAft>
                <a:spcPts val="0"/>
              </a:spcAft>
              <a:buClr>
                <a:srgbClr val="62A70F"/>
              </a:buClr>
              <a:buSzPts val="2000"/>
              <a:buChar char="•"/>
              <a:defRPr>
                <a:solidFill>
                  <a:schemeClr val="dk1"/>
                </a:solidFill>
                <a:latin typeface="Arial"/>
                <a:ea typeface="Arial"/>
                <a:cs typeface="Arial"/>
                <a:sym typeface="Arial"/>
              </a:defRPr>
            </a:lvl4pPr>
            <a:lvl5pPr marL="3047924" lvl="4" indent="-474121" algn="l">
              <a:spcBef>
                <a:spcPts val="533"/>
              </a:spcBef>
              <a:spcAft>
                <a:spcPts val="0"/>
              </a:spcAft>
              <a:buClr>
                <a:srgbClr val="62A70F"/>
              </a:buClr>
              <a:buSzPts val="2000"/>
              <a:buChar char="•"/>
              <a:defRPr>
                <a:solidFill>
                  <a:schemeClr val="dk1"/>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34" name="Google Shape;34;p8"/>
          <p:cNvSpPr txBox="1">
            <a:spLocks noGrp="1"/>
          </p:cNvSpPr>
          <p:nvPr>
            <p:ph type="title"/>
          </p:nvPr>
        </p:nvSpPr>
        <p:spPr>
          <a:xfrm>
            <a:off x="445698" y="511601"/>
            <a:ext cx="11269031" cy="741756"/>
          </a:xfrm>
          <a:prstGeom prst="rect">
            <a:avLst/>
          </a:prstGeom>
          <a:noFill/>
          <a:ln>
            <a:noFill/>
          </a:ln>
        </p:spPr>
        <p:txBody>
          <a:bodyPr spcFirstLastPara="1" wrap="square" lIns="0" tIns="0" rIns="0" bIns="0" anchor="t" anchorCtr="0">
            <a:normAutofit/>
          </a:bodyPr>
          <a:lstStyle>
            <a:lvl1pPr lvl="0" algn="l">
              <a:spcBef>
                <a:spcPts val="0"/>
              </a:spcBef>
              <a:spcAft>
                <a:spcPts val="0"/>
              </a:spcAft>
              <a:buSzPts val="1400"/>
              <a:buNone/>
              <a:defRPr sz="4267" b="1">
                <a:solidFill>
                  <a:srgbClr val="54565B"/>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extLst>
      <p:ext uri="{BB962C8B-B14F-4D97-AF65-F5344CB8AC3E}">
        <p14:creationId xmlns:p14="http://schemas.microsoft.com/office/powerpoint/2010/main" val="32120605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32"/>
        <p:cNvGrpSpPr/>
        <p:nvPr/>
      </p:nvGrpSpPr>
      <p:grpSpPr>
        <a:xfrm>
          <a:off x="0" y="0"/>
          <a:ext cx="0" cy="0"/>
          <a:chOff x="0" y="0"/>
          <a:chExt cx="0" cy="0"/>
        </a:xfrm>
      </p:grpSpPr>
      <p:sp>
        <p:nvSpPr>
          <p:cNvPr id="33" name="Google Shape;33;p8"/>
          <p:cNvSpPr txBox="1">
            <a:spLocks noGrp="1"/>
          </p:cNvSpPr>
          <p:nvPr>
            <p:ph type="body" idx="1"/>
          </p:nvPr>
        </p:nvSpPr>
        <p:spPr>
          <a:xfrm>
            <a:off x="445698" y="1406371"/>
            <a:ext cx="11269031" cy="4767387"/>
          </a:xfrm>
          <a:prstGeom prst="rect">
            <a:avLst/>
          </a:prstGeom>
          <a:noFill/>
          <a:ln>
            <a:noFill/>
          </a:ln>
        </p:spPr>
        <p:txBody>
          <a:bodyPr spcFirstLastPara="1" wrap="square" lIns="0" tIns="0" rIns="0" bIns="0" anchor="t" anchorCtr="0">
            <a:noAutofit/>
          </a:bodyPr>
          <a:lstStyle>
            <a:lvl1pPr marL="609585" lvl="0" indent="-474121" algn="l">
              <a:spcBef>
                <a:spcPts val="533"/>
              </a:spcBef>
              <a:spcAft>
                <a:spcPts val="0"/>
              </a:spcAft>
              <a:buClr>
                <a:srgbClr val="62A70F"/>
              </a:buClr>
              <a:buSzPts val="2000"/>
              <a:buChar char="•"/>
              <a:defRPr>
                <a:solidFill>
                  <a:schemeClr val="dk1"/>
                </a:solidFill>
                <a:latin typeface="Arial"/>
                <a:ea typeface="Arial"/>
                <a:cs typeface="Arial"/>
                <a:sym typeface="Arial"/>
              </a:defRPr>
            </a:lvl1pPr>
            <a:lvl2pPr marL="1219170" lvl="1" indent="-474121" algn="l">
              <a:spcBef>
                <a:spcPts val="533"/>
              </a:spcBef>
              <a:spcAft>
                <a:spcPts val="0"/>
              </a:spcAft>
              <a:buClr>
                <a:srgbClr val="62A70F"/>
              </a:buClr>
              <a:buSzPts val="2000"/>
              <a:buChar char="•"/>
              <a:defRPr>
                <a:solidFill>
                  <a:schemeClr val="dk1"/>
                </a:solidFill>
                <a:latin typeface="Arial"/>
                <a:ea typeface="Arial"/>
                <a:cs typeface="Arial"/>
                <a:sym typeface="Arial"/>
              </a:defRPr>
            </a:lvl2pPr>
            <a:lvl3pPr marL="1828754" lvl="2" indent="-474121" algn="l">
              <a:spcBef>
                <a:spcPts val="533"/>
              </a:spcBef>
              <a:spcAft>
                <a:spcPts val="0"/>
              </a:spcAft>
              <a:buClr>
                <a:srgbClr val="62A70F"/>
              </a:buClr>
              <a:buSzPts val="2000"/>
              <a:buFont typeface="Arial"/>
              <a:buChar char="•"/>
              <a:defRPr>
                <a:solidFill>
                  <a:schemeClr val="dk1"/>
                </a:solidFill>
                <a:latin typeface="Arial"/>
                <a:ea typeface="Arial"/>
                <a:cs typeface="Arial"/>
                <a:sym typeface="Arial"/>
              </a:defRPr>
            </a:lvl3pPr>
            <a:lvl4pPr marL="2438339" lvl="3" indent="-474121" algn="l">
              <a:spcBef>
                <a:spcPts val="533"/>
              </a:spcBef>
              <a:spcAft>
                <a:spcPts val="0"/>
              </a:spcAft>
              <a:buClr>
                <a:srgbClr val="62A70F"/>
              </a:buClr>
              <a:buSzPts val="2000"/>
              <a:buChar char="•"/>
              <a:defRPr>
                <a:solidFill>
                  <a:schemeClr val="dk1"/>
                </a:solidFill>
                <a:latin typeface="Arial"/>
                <a:ea typeface="Arial"/>
                <a:cs typeface="Arial"/>
                <a:sym typeface="Arial"/>
              </a:defRPr>
            </a:lvl4pPr>
            <a:lvl5pPr marL="3047924" lvl="4" indent="-474121" algn="l">
              <a:spcBef>
                <a:spcPts val="533"/>
              </a:spcBef>
              <a:spcAft>
                <a:spcPts val="0"/>
              </a:spcAft>
              <a:buClr>
                <a:srgbClr val="62A70F"/>
              </a:buClr>
              <a:buSzPts val="2000"/>
              <a:buChar char="•"/>
              <a:defRPr>
                <a:solidFill>
                  <a:schemeClr val="dk1"/>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34" name="Google Shape;34;p8"/>
          <p:cNvSpPr txBox="1">
            <a:spLocks noGrp="1"/>
          </p:cNvSpPr>
          <p:nvPr>
            <p:ph type="title"/>
          </p:nvPr>
        </p:nvSpPr>
        <p:spPr>
          <a:xfrm>
            <a:off x="445698" y="511601"/>
            <a:ext cx="11269031" cy="741756"/>
          </a:xfrm>
          <a:prstGeom prst="rect">
            <a:avLst/>
          </a:prstGeom>
          <a:noFill/>
          <a:ln>
            <a:noFill/>
          </a:ln>
        </p:spPr>
        <p:txBody>
          <a:bodyPr spcFirstLastPara="1" wrap="square" lIns="0" tIns="0" rIns="0" bIns="0" anchor="t" anchorCtr="0">
            <a:normAutofit/>
          </a:bodyPr>
          <a:lstStyle>
            <a:lvl1pPr lvl="0" algn="l">
              <a:spcBef>
                <a:spcPts val="0"/>
              </a:spcBef>
              <a:spcAft>
                <a:spcPts val="0"/>
              </a:spcAft>
              <a:buSzPts val="1400"/>
              <a:buNone/>
              <a:defRPr sz="4267" b="1">
                <a:solidFill>
                  <a:srgbClr val="54565B"/>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extLst>
      <p:ext uri="{BB962C8B-B14F-4D97-AF65-F5344CB8AC3E}">
        <p14:creationId xmlns:p14="http://schemas.microsoft.com/office/powerpoint/2010/main" val="31268992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About FAIME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AE6221-0E35-431F-95EE-0DBC9F6906CC}"/>
              </a:ext>
            </a:extLst>
          </p:cNvPr>
          <p:cNvSpPr>
            <a:spLocks noGrp="1"/>
          </p:cNvSpPr>
          <p:nvPr>
            <p:ph type="ftr" sz="quarter" idx="11"/>
          </p:nvPr>
        </p:nvSpPr>
        <p:spPr/>
        <p:txBody>
          <a:bodyPr/>
          <a:lstStyle/>
          <a:p>
            <a:r>
              <a:rPr lang="en-US"/>
              <a:t>Copyright © 2024 by Intealth. All rights reserved.</a:t>
            </a:r>
          </a:p>
        </p:txBody>
      </p:sp>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pic>
        <p:nvPicPr>
          <p:cNvPr id="7" name="Picture 6">
            <a:extLst>
              <a:ext uri="{FF2B5EF4-FFF2-40B4-BE49-F238E27FC236}">
                <a16:creationId xmlns:a16="http://schemas.microsoft.com/office/drawing/2014/main" id="{90080EDE-301B-6C17-E486-1808E15B3B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20383" y="889592"/>
            <a:ext cx="3356021" cy="2904359"/>
          </a:xfrm>
          <a:prstGeom prst="rect">
            <a:avLst/>
          </a:prstGeom>
        </p:spPr>
      </p:pic>
      <p:sp>
        <p:nvSpPr>
          <p:cNvPr id="8" name="Content Placeholder 2">
            <a:extLst>
              <a:ext uri="{FF2B5EF4-FFF2-40B4-BE49-F238E27FC236}">
                <a16:creationId xmlns:a16="http://schemas.microsoft.com/office/drawing/2014/main" id="{128C4EBC-858D-FF7A-D7D0-36AE5B145E1D}"/>
              </a:ext>
            </a:extLst>
          </p:cNvPr>
          <p:cNvSpPr txBox="1">
            <a:spLocks/>
          </p:cNvSpPr>
          <p:nvPr userDrawn="1"/>
        </p:nvSpPr>
        <p:spPr>
          <a:xfrm>
            <a:off x="838199" y="4991835"/>
            <a:ext cx="10974443" cy="116376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600">
                <a:solidFill>
                  <a:srgbClr val="534D57"/>
                </a:solidFill>
              </a:rPr>
              <a:t>Provides authoritative resources on health professions education worldwide: Medical schools, regulatory authorities, and accrediting agencies</a:t>
            </a:r>
          </a:p>
        </p:txBody>
      </p:sp>
      <p:sp>
        <p:nvSpPr>
          <p:cNvPr id="9" name="TextBox 8">
            <a:extLst>
              <a:ext uri="{FF2B5EF4-FFF2-40B4-BE49-F238E27FC236}">
                <a16:creationId xmlns:a16="http://schemas.microsoft.com/office/drawing/2014/main" id="{2E0912F6-9463-C4F7-F6F5-855F1747E03A}"/>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FAIMER</a:t>
            </a:r>
          </a:p>
        </p:txBody>
      </p:sp>
      <p:sp>
        <p:nvSpPr>
          <p:cNvPr id="2" name="TextBox 1">
            <a:extLst>
              <a:ext uri="{FF2B5EF4-FFF2-40B4-BE49-F238E27FC236}">
                <a16:creationId xmlns:a16="http://schemas.microsoft.com/office/drawing/2014/main" id="{CB3C85A2-5CEE-240B-FACD-0B1C798FB8E4}"/>
              </a:ext>
            </a:extLst>
          </p:cNvPr>
          <p:cNvSpPr txBox="1"/>
          <p:nvPr userDrawn="1"/>
        </p:nvSpPr>
        <p:spPr>
          <a:xfrm>
            <a:off x="838199" y="1535283"/>
            <a:ext cx="7315200" cy="3389646"/>
          </a:xfrm>
          <a:prstGeom prst="rect">
            <a:avLst/>
          </a:prstGeom>
          <a:noFill/>
        </p:spPr>
        <p:txBody>
          <a:bodyPr wrap="square" rtlCol="0">
            <a:spAutoFit/>
          </a:bodyPr>
          <a:lstStyle/>
          <a:p>
            <a:pPr marL="228600" indent="-228600">
              <a:lnSpc>
                <a:spcPct val="95000"/>
              </a:lnSpc>
              <a:spcBef>
                <a:spcPts val="1000"/>
              </a:spcBef>
              <a:buFont typeface="Arial" panose="020B0604020202020204" pitchFamily="34" charset="0"/>
              <a:buChar char="•"/>
            </a:pPr>
            <a:r>
              <a:rPr lang="en-US" sz="2600">
                <a:solidFill>
                  <a:srgbClr val="534D57"/>
                </a:solidFill>
              </a:rPr>
              <a:t>Established as a private nonprofit foundation of ECFMG in 2000; transitioned to a division of Intealth in 2023</a:t>
            </a:r>
          </a:p>
          <a:p>
            <a:pPr marL="228600" indent="-228600">
              <a:lnSpc>
                <a:spcPct val="95000"/>
              </a:lnSpc>
              <a:spcBef>
                <a:spcPts val="1000"/>
              </a:spcBef>
              <a:buFont typeface="Arial" panose="020B0604020202020204" pitchFamily="34" charset="0"/>
              <a:buChar char="•"/>
            </a:pPr>
            <a:r>
              <a:rPr lang="en-US" sz="2600">
                <a:solidFill>
                  <a:srgbClr val="534D57"/>
                </a:solidFill>
              </a:rPr>
              <a:t>Advances health professions education worldwide: Fellowship programs and community of educators</a:t>
            </a:r>
          </a:p>
          <a:p>
            <a:pPr marL="228600" indent="-228600">
              <a:lnSpc>
                <a:spcPct val="95000"/>
              </a:lnSpc>
              <a:spcBef>
                <a:spcPts val="1000"/>
              </a:spcBef>
              <a:buFont typeface="Arial" panose="020B0604020202020204" pitchFamily="34" charset="0"/>
              <a:buChar char="•"/>
            </a:pPr>
            <a:r>
              <a:rPr lang="en-US" sz="2600">
                <a:solidFill>
                  <a:srgbClr val="534D57"/>
                </a:solidFill>
              </a:rPr>
              <a:t>Analyzes needs and contributions of IMGs in U.S.:  Data analysis and policy development</a:t>
            </a:r>
          </a:p>
        </p:txBody>
      </p:sp>
    </p:spTree>
    <p:extLst>
      <p:ext uri="{BB962C8B-B14F-4D97-AF65-F5344CB8AC3E}">
        <p14:creationId xmlns:p14="http://schemas.microsoft.com/office/powerpoint/2010/main" val="36330312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About ECFM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AE6221-0E35-431F-95EE-0DBC9F6906CC}"/>
              </a:ext>
            </a:extLst>
          </p:cNvPr>
          <p:cNvSpPr>
            <a:spLocks noGrp="1"/>
          </p:cNvSpPr>
          <p:nvPr>
            <p:ph type="ftr" sz="quarter" idx="11"/>
          </p:nvPr>
        </p:nvSpPr>
        <p:spPr/>
        <p:txBody>
          <a:bodyPr/>
          <a:lstStyle/>
          <a:p>
            <a:r>
              <a:rPr lang="en-US"/>
              <a:t>Copyright © 2023 by Intealth. All rights reserved.</a:t>
            </a:r>
          </a:p>
        </p:txBody>
      </p:sp>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pic>
        <p:nvPicPr>
          <p:cNvPr id="7" name="Picture 6">
            <a:extLst>
              <a:ext uri="{FF2B5EF4-FFF2-40B4-BE49-F238E27FC236}">
                <a16:creationId xmlns:a16="http://schemas.microsoft.com/office/drawing/2014/main" id="{ABD20027-9396-311A-4200-6436FCE57E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11587" y="829581"/>
            <a:ext cx="3114001" cy="2930825"/>
          </a:xfrm>
          <a:prstGeom prst="rect">
            <a:avLst/>
          </a:prstGeom>
        </p:spPr>
      </p:pic>
      <p:sp>
        <p:nvSpPr>
          <p:cNvPr id="9" name="TextBox 8">
            <a:extLst>
              <a:ext uri="{FF2B5EF4-FFF2-40B4-BE49-F238E27FC236}">
                <a16:creationId xmlns:a16="http://schemas.microsoft.com/office/drawing/2014/main" id="{B675565E-90C8-F204-1098-6C695281BBB5}"/>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ECFMG</a:t>
            </a:r>
          </a:p>
        </p:txBody>
      </p:sp>
      <p:sp>
        <p:nvSpPr>
          <p:cNvPr id="15" name="TextBox 14">
            <a:extLst>
              <a:ext uri="{FF2B5EF4-FFF2-40B4-BE49-F238E27FC236}">
                <a16:creationId xmlns:a16="http://schemas.microsoft.com/office/drawing/2014/main" id="{6714F47D-02AE-3B5A-97BA-4291374ACE03}"/>
              </a:ext>
            </a:extLst>
          </p:cNvPr>
          <p:cNvSpPr txBox="1"/>
          <p:nvPr userDrawn="1"/>
        </p:nvSpPr>
        <p:spPr>
          <a:xfrm>
            <a:off x="838199" y="1712796"/>
            <a:ext cx="7675179" cy="3769750"/>
          </a:xfrm>
          <a:prstGeom prst="rect">
            <a:avLst/>
          </a:prstGeom>
          <a:noFill/>
        </p:spPr>
        <p:txBody>
          <a:bodyPr wrap="square" rtlCol="0">
            <a:spAutoFit/>
          </a:bodyPr>
          <a:lstStyle/>
          <a:p>
            <a:pPr marL="228600" indent="-228600" algn="l">
              <a:lnSpc>
                <a:spcPct val="95000"/>
              </a:lnSpc>
              <a:spcBef>
                <a:spcPts val="1000"/>
              </a:spcBef>
              <a:buFont typeface="Arial" panose="020B0604020202020204" pitchFamily="34" charset="0"/>
              <a:buChar char="•"/>
            </a:pPr>
            <a:r>
              <a:rPr lang="en-US" sz="2600">
                <a:solidFill>
                  <a:srgbClr val="534D57"/>
                </a:solidFill>
              </a:rPr>
              <a:t>Founded in 1956 as a private nonprofit organization; transitioned to a division of Intealth in 2023</a:t>
            </a:r>
          </a:p>
          <a:p>
            <a:pPr marL="228600" indent="-228600" algn="l">
              <a:lnSpc>
                <a:spcPct val="95000"/>
              </a:lnSpc>
              <a:spcBef>
                <a:spcPts val="1000"/>
              </a:spcBef>
              <a:buFont typeface="Arial" panose="020B0604020202020204" pitchFamily="34" charset="0"/>
              <a:buChar char="•"/>
            </a:pPr>
            <a:r>
              <a:rPr lang="en-US" sz="2600">
                <a:solidFill>
                  <a:srgbClr val="534D57"/>
                </a:solidFill>
              </a:rPr>
              <a:t>Assures qualifications of health care professionals:  ECFMG Certification of IMGs who seek U.S. GME</a:t>
            </a:r>
          </a:p>
          <a:p>
            <a:pPr marL="228600" marR="0" lvl="0" indent="-22860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lang="en-US" sz="2600">
                <a:solidFill>
                  <a:srgbClr val="534D57"/>
                </a:solidFill>
              </a:rPr>
              <a:t>Provides primary-source verification of medical credentials worldwide: Serving international communities of medical educators, regulators, and health care providers</a:t>
            </a:r>
          </a:p>
        </p:txBody>
      </p:sp>
      <p:sp>
        <p:nvSpPr>
          <p:cNvPr id="2" name="Content Placeholder 2">
            <a:extLst>
              <a:ext uri="{FF2B5EF4-FFF2-40B4-BE49-F238E27FC236}">
                <a16:creationId xmlns:a16="http://schemas.microsoft.com/office/drawing/2014/main" id="{FE474322-A958-0C90-7C81-A61CE9885DF6}"/>
              </a:ext>
            </a:extLst>
          </p:cNvPr>
          <p:cNvSpPr txBox="1">
            <a:spLocks/>
          </p:cNvSpPr>
          <p:nvPr userDrawn="1"/>
        </p:nvSpPr>
        <p:spPr>
          <a:xfrm>
            <a:off x="838199" y="5564460"/>
            <a:ext cx="10680525" cy="185352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90000"/>
              </a:lnSpc>
            </a:pPr>
            <a:r>
              <a:rPr lang="en-US" sz="2600">
                <a:solidFill>
                  <a:srgbClr val="534D57"/>
                </a:solidFill>
              </a:rPr>
              <a:t>Supports IMGs who apply for U.S. GME: Electronic application</a:t>
            </a:r>
          </a:p>
        </p:txBody>
      </p:sp>
    </p:spTree>
    <p:extLst>
      <p:ext uri="{BB962C8B-B14F-4D97-AF65-F5344CB8AC3E}">
        <p14:creationId xmlns:p14="http://schemas.microsoft.com/office/powerpoint/2010/main" val="4302929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About Intealth 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AE6221-0E35-431F-95EE-0DBC9F6906CC}"/>
              </a:ext>
            </a:extLst>
          </p:cNvPr>
          <p:cNvSpPr>
            <a:spLocks noGrp="1"/>
          </p:cNvSpPr>
          <p:nvPr>
            <p:ph type="ftr" sz="quarter" idx="11"/>
          </p:nvPr>
        </p:nvSpPr>
        <p:spPr/>
        <p:txBody>
          <a:bodyPr/>
          <a:lstStyle/>
          <a:p>
            <a:r>
              <a:rPr lang="en-US"/>
              <a:t>Copyright © 2023 by Intealth. All rights reserved.</a:t>
            </a:r>
          </a:p>
        </p:txBody>
      </p:sp>
      <p:sp>
        <p:nvSpPr>
          <p:cNvPr id="8" name="TextBox 7">
            <a:extLst>
              <a:ext uri="{FF2B5EF4-FFF2-40B4-BE49-F238E27FC236}">
                <a16:creationId xmlns:a16="http://schemas.microsoft.com/office/drawing/2014/main" id="{874A7FD5-CA7C-00B1-AAA4-C4449A1B4ED3}"/>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a:t>
            </a:r>
            <a:r>
              <a:rPr lang="en-US" sz="4400" err="1">
                <a:solidFill>
                  <a:schemeClr val="accent1"/>
                </a:solidFill>
                <a:latin typeface="+mj-lt"/>
              </a:rPr>
              <a:t>Intealth</a:t>
            </a:r>
            <a:endParaRPr lang="en-US" sz="4400">
              <a:solidFill>
                <a:schemeClr val="accent1"/>
              </a:solidFill>
              <a:latin typeface="+mj-lt"/>
            </a:endParaRPr>
          </a:p>
        </p:txBody>
      </p:sp>
      <p:sp>
        <p:nvSpPr>
          <p:cNvPr id="2" name="TextBox 1">
            <a:extLst>
              <a:ext uri="{FF2B5EF4-FFF2-40B4-BE49-F238E27FC236}">
                <a16:creationId xmlns:a16="http://schemas.microsoft.com/office/drawing/2014/main" id="{37360A6E-15A7-A0BF-A764-5665E7D12758}"/>
              </a:ext>
            </a:extLst>
          </p:cNvPr>
          <p:cNvSpPr txBox="1"/>
          <p:nvPr userDrawn="1"/>
        </p:nvSpPr>
        <p:spPr>
          <a:xfrm>
            <a:off x="838200" y="1778613"/>
            <a:ext cx="4457281" cy="4226798"/>
          </a:xfrm>
          <a:prstGeom prst="rect">
            <a:avLst/>
          </a:prstGeom>
          <a:noFill/>
        </p:spPr>
        <p:txBody>
          <a:bodyPr wrap="square" rtlCol="0">
            <a:spAutoFit/>
          </a:bodyPr>
          <a:lstStyle/>
          <a:p>
            <a:pPr marL="230188" indent="-230188">
              <a:spcBef>
                <a:spcPts val="1000"/>
              </a:spcBef>
              <a:buFont typeface="Arial" panose="020B0604020202020204" pitchFamily="34" charset="0"/>
              <a:buChar char="•"/>
            </a:pPr>
            <a:r>
              <a:rPr lang="en-US" sz="2800">
                <a:solidFill>
                  <a:srgbClr val="534D57"/>
                </a:solidFill>
              </a:rPr>
              <a:t>Unites ECFMG and FAIMER under a common </a:t>
            </a:r>
            <a:r>
              <a:rPr lang="en-US" sz="2800" b="1" i="1">
                <a:solidFill>
                  <a:srgbClr val="534D57"/>
                </a:solidFill>
              </a:rPr>
              <a:t>Vision</a:t>
            </a:r>
          </a:p>
          <a:p>
            <a:pPr marL="230188" indent="-230188">
              <a:spcBef>
                <a:spcPts val="1000"/>
              </a:spcBef>
              <a:buFont typeface="Arial" panose="020B0604020202020204" pitchFamily="34" charset="0"/>
              <a:buChar char="•"/>
            </a:pPr>
            <a:r>
              <a:rPr lang="en-US" sz="2800" b="1" i="1">
                <a:solidFill>
                  <a:srgbClr val="534D57"/>
                </a:solidFill>
              </a:rPr>
              <a:t>Missions</a:t>
            </a:r>
            <a:r>
              <a:rPr lang="en-US" sz="2800">
                <a:solidFill>
                  <a:srgbClr val="534D57"/>
                </a:solidFill>
              </a:rPr>
              <a:t> aligned to create powerful synergies</a:t>
            </a:r>
          </a:p>
          <a:p>
            <a:pPr marL="230188" indent="-230188">
              <a:spcBef>
                <a:spcPts val="1000"/>
              </a:spcBef>
              <a:buFont typeface="Arial" panose="020B0604020202020204" pitchFamily="34" charset="0"/>
              <a:buChar char="•"/>
            </a:pPr>
            <a:r>
              <a:rPr lang="en-US" sz="2800">
                <a:solidFill>
                  <a:srgbClr val="534D57"/>
                </a:solidFill>
              </a:rPr>
              <a:t>ECFMG and FAIMER operate and offer their respective portfolios of services as divisions of Intealth</a:t>
            </a:r>
          </a:p>
        </p:txBody>
      </p:sp>
      <p:pic>
        <p:nvPicPr>
          <p:cNvPr id="9" name="Picture 8" descr="Graphical user interface, text&#10;&#10;Description automatically generated">
            <a:extLst>
              <a:ext uri="{FF2B5EF4-FFF2-40B4-BE49-F238E27FC236}">
                <a16:creationId xmlns:a16="http://schemas.microsoft.com/office/drawing/2014/main" id="{8F64BF72-D497-9352-C032-E3E0E6FE73E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917" t="25013" r="1356" b="5855"/>
          <a:stretch/>
        </p:blipFill>
        <p:spPr>
          <a:xfrm>
            <a:off x="5691960" y="486740"/>
            <a:ext cx="6407889" cy="5988732"/>
          </a:xfrm>
          <a:prstGeom prst="rect">
            <a:avLst/>
          </a:prstGeom>
        </p:spPr>
      </p:pic>
    </p:spTree>
    <p:extLst>
      <p:ext uri="{BB962C8B-B14F-4D97-AF65-F5344CB8AC3E}">
        <p14:creationId xmlns:p14="http://schemas.microsoft.com/office/powerpoint/2010/main" val="42129998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44FC-36B1-47B1-A646-E8704C621BA5}"/>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D4CE4E8-8BF0-4B43-9782-80B3CC69034C}"/>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B2C8987-4E50-4605-8B66-0C3CB3268C0F}"/>
              </a:ext>
            </a:extLst>
          </p:cNvPr>
          <p:cNvSpPr>
            <a:spLocks noGrp="1"/>
          </p:cNvSpPr>
          <p:nvPr>
            <p:ph type="ftr" sz="quarter" idx="11"/>
          </p:nvPr>
        </p:nvSpPr>
        <p:spPr/>
        <p:txBody>
          <a:bodyPr/>
          <a:lstStyle/>
          <a:p>
            <a:r>
              <a:rPr lang="en-US"/>
              <a:t>Copyright © 2024 by Intealth. All rights reserved.</a:t>
            </a:r>
          </a:p>
        </p:txBody>
      </p:sp>
      <p:sp>
        <p:nvSpPr>
          <p:cNvPr id="6" name="Slide Number Placeholder 5">
            <a:extLst>
              <a:ext uri="{FF2B5EF4-FFF2-40B4-BE49-F238E27FC236}">
                <a16:creationId xmlns:a16="http://schemas.microsoft.com/office/drawing/2014/main" id="{84B2A28C-9D56-4B27-98CF-D6F4E8FDC9A1}"/>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7201433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91349-22A6-4CEA-909C-32B2E5B137C9}"/>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F8F22A0C-D1EA-4F66-BFAA-33334DB27C7B}"/>
              </a:ext>
            </a:extLst>
          </p:cNvPr>
          <p:cNvSpPr>
            <a:spLocks noGrp="1"/>
          </p:cNvSpPr>
          <p:nvPr>
            <p:ph type="ftr" sz="quarter" idx="11"/>
          </p:nvPr>
        </p:nvSpPr>
        <p:spPr/>
        <p:txBody>
          <a:bodyPr/>
          <a:lstStyle/>
          <a:p>
            <a:r>
              <a:rPr lang="en-US"/>
              <a:t>Copyright © 2024 by Intealth. All rights reserved.</a:t>
            </a:r>
          </a:p>
        </p:txBody>
      </p:sp>
      <p:sp>
        <p:nvSpPr>
          <p:cNvPr id="5" name="Slide Number Placeholder 4">
            <a:extLst>
              <a:ext uri="{FF2B5EF4-FFF2-40B4-BE49-F238E27FC236}">
                <a16:creationId xmlns:a16="http://schemas.microsoft.com/office/drawing/2014/main" id="{F3A897B4-79E4-4A39-8107-C390266269D5}"/>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37225255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0"/>
            <a:ext cx="12191990" cy="44540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79724D-1AFB-4894-8765-D3AF47C90FD9}"/>
              </a:ext>
            </a:extLst>
          </p:cNvPr>
          <p:cNvSpPr>
            <a:spLocks noGrp="1"/>
          </p:cNvSpPr>
          <p:nvPr>
            <p:ph type="title"/>
          </p:nvPr>
        </p:nvSpPr>
        <p:spPr>
          <a:xfrm>
            <a:off x="831850" y="2580577"/>
            <a:ext cx="10515600" cy="1696201"/>
          </a:xfrm>
        </p:spPr>
        <p:txBody>
          <a:bodyPr anchor="b">
            <a:normAutofit/>
          </a:bodyPr>
          <a:lstStyle>
            <a:lvl1pPr>
              <a:defRPr sz="5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p:nvPr>
        </p:nvSpPr>
        <p:spPr>
          <a:xfrm>
            <a:off x="831850" y="463970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7D1BCAE-2BC3-4D74-B2F3-8D86CBF34197}"/>
              </a:ext>
            </a:extLst>
          </p:cNvPr>
          <p:cNvSpPr>
            <a:spLocks noGrp="1"/>
          </p:cNvSpPr>
          <p:nvPr>
            <p:ph type="ftr" sz="quarter" idx="11"/>
          </p:nvPr>
        </p:nvSpPr>
        <p:spPr/>
        <p:txBody>
          <a:bodyPr/>
          <a:lstStyle/>
          <a:p>
            <a:r>
              <a:rPr lang="en-US"/>
              <a:t>Copyright © 2022 by ECFMG and/or FAIMER. All rights reserved.</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4396375"/>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14" name="Picture 13" descr="Logo&#10;&#10;Description automatically generated">
            <a:extLst>
              <a:ext uri="{FF2B5EF4-FFF2-40B4-BE49-F238E27FC236}">
                <a16:creationId xmlns:a16="http://schemas.microsoft.com/office/drawing/2014/main" id="{B3CD04B1-926C-448D-AD90-43CFBD7C953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3509246" y="168918"/>
            <a:ext cx="5173508" cy="2411660"/>
          </a:xfrm>
          <a:prstGeom prst="rect">
            <a:avLst/>
          </a:prstGeom>
        </p:spPr>
      </p:pic>
    </p:spTree>
    <p:extLst>
      <p:ext uri="{BB962C8B-B14F-4D97-AF65-F5344CB8AC3E}">
        <p14:creationId xmlns:p14="http://schemas.microsoft.com/office/powerpoint/2010/main" val="16460091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Blank-Purple BG">
    <p:bg>
      <p:bgPr>
        <a:solidFill>
          <a:schemeClr val="accent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lvl1pPr>
              <a:defRPr>
                <a:solidFill>
                  <a:schemeClr val="bg1"/>
                </a:solidFill>
              </a:defRPr>
            </a:lvl1pPr>
          </a:lstStyle>
          <a:p>
            <a:fld id="{45457909-7F1D-4E97-86FD-FCEACD2AC378}" type="slidenum">
              <a:rPr lang="en-US" smtClean="0"/>
              <a:pPr/>
              <a:t>‹#›</a:t>
            </a:fld>
            <a:endParaRPr lang="en-US"/>
          </a:p>
        </p:txBody>
      </p:sp>
      <p:grpSp>
        <p:nvGrpSpPr>
          <p:cNvPr id="2" name="Group 1">
            <a:extLst>
              <a:ext uri="{FF2B5EF4-FFF2-40B4-BE49-F238E27FC236}">
                <a16:creationId xmlns:a16="http://schemas.microsoft.com/office/drawing/2014/main" id="{AB1CBE33-E6D5-4B99-B139-F8045D53E4BF}"/>
              </a:ext>
            </a:extLst>
          </p:cNvPr>
          <p:cNvGrpSpPr/>
          <p:nvPr userDrawn="1"/>
        </p:nvGrpSpPr>
        <p:grpSpPr>
          <a:xfrm>
            <a:off x="893710" y="6755100"/>
            <a:ext cx="11298280" cy="102900"/>
            <a:chOff x="893710" y="6755100"/>
            <a:chExt cx="11298280" cy="102900"/>
          </a:xfrm>
        </p:grpSpPr>
        <p:sp>
          <p:nvSpPr>
            <p:cNvPr id="12" name="Shape 37">
              <a:extLst>
                <a:ext uri="{FF2B5EF4-FFF2-40B4-BE49-F238E27FC236}">
                  <a16:creationId xmlns:a16="http://schemas.microsoft.com/office/drawing/2014/main" id="{FCA8B801-3006-4331-A44B-9D5EFD0CA9E4}"/>
                </a:ext>
              </a:extLst>
            </p:cNvPr>
            <p:cNvSpPr/>
            <p:nvPr userDrawn="1"/>
          </p:nvSpPr>
          <p:spPr>
            <a:xfrm>
              <a:off x="893710" y="675510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34">
              <a:extLst>
                <a:ext uri="{FF2B5EF4-FFF2-40B4-BE49-F238E27FC236}">
                  <a16:creationId xmlns:a16="http://schemas.microsoft.com/office/drawing/2014/main" id="{43F1D9D7-88D5-4745-A034-30CC9B3715DF}"/>
                </a:ext>
              </a:extLst>
            </p:cNvPr>
            <p:cNvSpPr/>
            <p:nvPr userDrawn="1"/>
          </p:nvSpPr>
          <p:spPr>
            <a:xfrm>
              <a:off x="10404590" y="675510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35">
              <a:extLst>
                <a:ext uri="{FF2B5EF4-FFF2-40B4-BE49-F238E27FC236}">
                  <a16:creationId xmlns:a16="http://schemas.microsoft.com/office/drawing/2014/main" id="{8C595D14-B97D-40A3-8D71-24AF3D2D562A}"/>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35">
              <a:extLst>
                <a:ext uri="{FF2B5EF4-FFF2-40B4-BE49-F238E27FC236}">
                  <a16:creationId xmlns:a16="http://schemas.microsoft.com/office/drawing/2014/main" id="{EC79216D-662B-43E8-83A6-5ADC49F70367}"/>
                </a:ext>
              </a:extLst>
            </p:cNvPr>
            <p:cNvSpPr/>
            <p:nvPr userDrawn="1"/>
          </p:nvSpPr>
          <p:spPr>
            <a:xfrm>
              <a:off x="11463338" y="6755100"/>
              <a:ext cx="728652"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8" name="Rectangle 7">
            <a:extLst>
              <a:ext uri="{FF2B5EF4-FFF2-40B4-BE49-F238E27FC236}">
                <a16:creationId xmlns:a16="http://schemas.microsoft.com/office/drawing/2014/main" id="{48ACC52A-A7C6-449A-A8D2-70844F411840}"/>
              </a:ext>
            </a:extLst>
          </p:cNvPr>
          <p:cNvSpPr/>
          <p:nvPr userDrawn="1"/>
        </p:nvSpPr>
        <p:spPr>
          <a:xfrm>
            <a:off x="0" y="0"/>
            <a:ext cx="12192000" cy="5378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02439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D0F93-4952-4E96-85CA-61A7B9345C62}"/>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BF1E8AD-94E7-42DB-B860-71D9B5137BCD}"/>
              </a:ext>
            </a:extLst>
          </p:cNvPr>
          <p:cNvSpPr>
            <a:spLocks noGrp="1"/>
          </p:cNvSpPr>
          <p:nvPr>
            <p:ph sz="half" idx="1"/>
          </p:nvPr>
        </p:nvSpPr>
        <p:spPr>
          <a:xfrm>
            <a:off x="838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D6DC20-C846-4E21-99BC-EA4C9445586A}"/>
              </a:ext>
            </a:extLst>
          </p:cNvPr>
          <p:cNvSpPr>
            <a:spLocks noGrp="1"/>
          </p:cNvSpPr>
          <p:nvPr>
            <p:ph sz="half" idx="2"/>
          </p:nvPr>
        </p:nvSpPr>
        <p:spPr>
          <a:xfrm>
            <a:off x="6172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60EE412-D5C7-442A-A5C4-A4EB99CE50BA}"/>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234646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2BC63A77-AE8B-27F6-F3A5-C8E59B58EA56}"/>
              </a:ext>
            </a:extLst>
          </p:cNvPr>
          <p:cNvSpPr>
            <a:spLocks noGrp="1"/>
          </p:cNvSpPr>
          <p:nvPr>
            <p:ph type="chart" sz="quarter" idx="10"/>
          </p:nvPr>
        </p:nvSpPr>
        <p:spPr>
          <a:xfrm>
            <a:off x="176212" y="741363"/>
            <a:ext cx="11839575" cy="5851525"/>
          </a:xfrm>
          <a:prstGeom prst="rect">
            <a:avLst/>
          </a:prstGeom>
        </p:spPr>
        <p:txBody>
          <a:bodyPr/>
          <a:lstStyle>
            <a:lvl1pPr>
              <a:defRPr b="0" i="0">
                <a:latin typeface="Work Sans Light" pitchFamily="2" charset="77"/>
              </a:defRPr>
            </a:lvl1pPr>
          </a:lstStyle>
          <a:p>
            <a:r>
              <a:rPr lang="en-US"/>
              <a:t>Click icon to add chart</a:t>
            </a:r>
          </a:p>
        </p:txBody>
      </p:sp>
    </p:spTree>
    <p:extLst>
      <p:ext uri="{BB962C8B-B14F-4D97-AF65-F5344CB8AC3E}">
        <p14:creationId xmlns:p14="http://schemas.microsoft.com/office/powerpoint/2010/main" val="33827356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517125-F93F-4819-9803-D0C6E0BA6ACD}"/>
              </a:ext>
            </a:extLst>
          </p:cNvPr>
          <p:cNvSpPr/>
          <p:nvPr userDrawn="1"/>
        </p:nvSpPr>
        <p:spPr>
          <a:xfrm>
            <a:off x="0" y="6696635"/>
            <a:ext cx="12192000" cy="1737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C8389AC-5CBB-490D-A0A9-3AF9665784A4}"/>
              </a:ext>
            </a:extLst>
          </p:cNvPr>
          <p:cNvSpPr/>
          <p:nvPr userDrawn="1"/>
        </p:nvSpPr>
        <p:spPr>
          <a:xfrm>
            <a:off x="0" y="0"/>
            <a:ext cx="12192000" cy="2702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2C5AD8-CF88-4827-8B2D-A9EB533FAF70}"/>
              </a:ext>
            </a:extLst>
          </p:cNvPr>
          <p:cNvSpPr>
            <a:spLocks noGrp="1"/>
          </p:cNvSpPr>
          <p:nvPr>
            <p:ph type="ctrTitle"/>
          </p:nvPr>
        </p:nvSpPr>
        <p:spPr>
          <a:xfrm>
            <a:off x="466411" y="2805966"/>
            <a:ext cx="11165608" cy="1349653"/>
          </a:xfrm>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891479CF-5D28-4D59-BC8A-5F511BF69DF1}"/>
              </a:ext>
            </a:extLst>
          </p:cNvPr>
          <p:cNvSpPr>
            <a:spLocks noGrp="1"/>
          </p:cNvSpPr>
          <p:nvPr>
            <p:ph type="subTitle" idx="1"/>
          </p:nvPr>
        </p:nvSpPr>
        <p:spPr>
          <a:xfrm>
            <a:off x="1524000" y="4516157"/>
            <a:ext cx="9144000" cy="1655762"/>
          </a:xfrm>
        </p:spPr>
        <p:txBody>
          <a:bodyPr/>
          <a:lstStyle>
            <a:lvl1pPr marL="0" indent="0" algn="ctr">
              <a:buNone/>
              <a:defRPr sz="2400">
                <a:solidFill>
                  <a:schemeClr val="accent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57AC7A38-121D-4904-9303-D593E3633F3B}"/>
              </a:ext>
            </a:extLst>
          </p:cNvPr>
          <p:cNvSpPr>
            <a:spLocks noGrp="1"/>
          </p:cNvSpPr>
          <p:nvPr>
            <p:ph type="ftr" sz="quarter" idx="11"/>
          </p:nvPr>
        </p:nvSpPr>
        <p:spPr/>
        <p:txBody>
          <a:bodyPr/>
          <a:lstStyle>
            <a:lvl1pPr>
              <a:defRPr>
                <a:solidFill>
                  <a:schemeClr val="bg1"/>
                </a:solidFill>
              </a:defRPr>
            </a:lvl1pPr>
          </a:lstStyle>
          <a:p>
            <a:r>
              <a:rPr lang="en-US"/>
              <a:t>Copyright © 2022 by ECFMG and/or FAIMER. All rights reserved.</a:t>
            </a:r>
          </a:p>
        </p:txBody>
      </p:sp>
      <p:grpSp>
        <p:nvGrpSpPr>
          <p:cNvPr id="19" name="Group 18">
            <a:extLst>
              <a:ext uri="{FF2B5EF4-FFF2-40B4-BE49-F238E27FC236}">
                <a16:creationId xmlns:a16="http://schemas.microsoft.com/office/drawing/2014/main" id="{302A4526-8E2C-458F-9FF4-B66A440CEF02}"/>
              </a:ext>
            </a:extLst>
          </p:cNvPr>
          <p:cNvGrpSpPr/>
          <p:nvPr userDrawn="1"/>
        </p:nvGrpSpPr>
        <p:grpSpPr>
          <a:xfrm>
            <a:off x="5" y="2636830"/>
            <a:ext cx="12191995" cy="137160"/>
            <a:chOff x="0" y="4451420"/>
            <a:chExt cx="12191995" cy="102900"/>
          </a:xfrm>
        </p:grpSpPr>
        <p:sp>
          <p:nvSpPr>
            <p:cNvPr id="20" name="Shape 36">
              <a:extLst>
                <a:ext uri="{FF2B5EF4-FFF2-40B4-BE49-F238E27FC236}">
                  <a16:creationId xmlns:a16="http://schemas.microsoft.com/office/drawing/2014/main" id="{F507D797-BB53-4B84-A180-82ADA433D24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7">
              <a:extLst>
                <a:ext uri="{FF2B5EF4-FFF2-40B4-BE49-F238E27FC236}">
                  <a16:creationId xmlns:a16="http://schemas.microsoft.com/office/drawing/2014/main" id="{5980680D-D963-48D8-9F56-BADC7DB55A5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 name="Shape 34">
              <a:extLst>
                <a:ext uri="{FF2B5EF4-FFF2-40B4-BE49-F238E27FC236}">
                  <a16:creationId xmlns:a16="http://schemas.microsoft.com/office/drawing/2014/main" id="{A91A2171-6E82-482C-816A-627CA3D15D01}"/>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 name="Shape 35">
              <a:extLst>
                <a:ext uri="{FF2B5EF4-FFF2-40B4-BE49-F238E27FC236}">
                  <a16:creationId xmlns:a16="http://schemas.microsoft.com/office/drawing/2014/main" id="{34F1A214-0E09-47BB-BD52-48A2DD26C4B3}"/>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 name="Shape 35">
              <a:extLst>
                <a:ext uri="{FF2B5EF4-FFF2-40B4-BE49-F238E27FC236}">
                  <a16:creationId xmlns:a16="http://schemas.microsoft.com/office/drawing/2014/main" id="{9E8865DD-455B-4EB8-915D-C0F482AFA6FA}"/>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6" name="Picture 5" descr="Logo&#10;&#10;Description automatically generated">
            <a:extLst>
              <a:ext uri="{FF2B5EF4-FFF2-40B4-BE49-F238E27FC236}">
                <a16:creationId xmlns:a16="http://schemas.microsoft.com/office/drawing/2014/main" id="{A1F63722-A632-401D-829A-09C93265B1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9246" y="168918"/>
            <a:ext cx="5173508" cy="2411660"/>
          </a:xfrm>
          <a:prstGeom prst="rect">
            <a:avLst/>
          </a:prstGeom>
        </p:spPr>
      </p:pic>
    </p:spTree>
    <p:extLst>
      <p:ext uri="{BB962C8B-B14F-4D97-AF65-F5344CB8AC3E}">
        <p14:creationId xmlns:p14="http://schemas.microsoft.com/office/powerpoint/2010/main" val="42885346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27A615-61C9-4938-8962-1CCB239DFACE}"/>
              </a:ext>
            </a:extLst>
          </p:cNvPr>
          <p:cNvSpPr/>
          <p:nvPr userDrawn="1"/>
        </p:nvSpPr>
        <p:spPr>
          <a:xfrm>
            <a:off x="-1"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57AC7A38-121D-4904-9303-D593E3633F3B}"/>
              </a:ext>
            </a:extLst>
          </p:cNvPr>
          <p:cNvSpPr>
            <a:spLocks noGrp="1"/>
          </p:cNvSpPr>
          <p:nvPr>
            <p:ph type="ftr" sz="quarter" idx="11"/>
          </p:nvPr>
        </p:nvSpPr>
        <p:spPr/>
        <p:txBody>
          <a:bodyPr/>
          <a:lstStyle/>
          <a:p>
            <a:r>
              <a:rPr lang="en-US"/>
              <a:t>Copyright © 2022 by ECFMG and/or FAIMER. All rights reserved.</a:t>
            </a:r>
          </a:p>
        </p:txBody>
      </p:sp>
      <p:sp>
        <p:nvSpPr>
          <p:cNvPr id="6" name="Slide Number Placeholder 5">
            <a:extLst>
              <a:ext uri="{FF2B5EF4-FFF2-40B4-BE49-F238E27FC236}">
                <a16:creationId xmlns:a16="http://schemas.microsoft.com/office/drawing/2014/main" id="{2E0020F4-44FE-437D-ABCC-0FBF18644728}"/>
              </a:ext>
            </a:extLst>
          </p:cNvPr>
          <p:cNvSpPr>
            <a:spLocks noGrp="1"/>
          </p:cNvSpPr>
          <p:nvPr>
            <p:ph type="sldNum" sz="quarter" idx="12"/>
          </p:nvPr>
        </p:nvSpPr>
        <p:spPr/>
        <p:txBody>
          <a:bodyPr/>
          <a:lstStyle/>
          <a:p>
            <a:fld id="{45457909-7F1D-4E97-86FD-FCEACD2AC378}" type="slidenum">
              <a:rPr lang="en-US" smtClean="0"/>
              <a:t>‹#›</a:t>
            </a:fld>
            <a:endParaRPr lang="en-US"/>
          </a:p>
        </p:txBody>
      </p:sp>
      <p:sp>
        <p:nvSpPr>
          <p:cNvPr id="11" name="Shape 11">
            <a:extLst>
              <a:ext uri="{FF2B5EF4-FFF2-40B4-BE49-F238E27FC236}">
                <a16:creationId xmlns:a16="http://schemas.microsoft.com/office/drawing/2014/main" id="{D79919A8-A09C-4752-9051-B77CD8A49085}"/>
              </a:ext>
            </a:extLst>
          </p:cNvPr>
          <p:cNvSpPr/>
          <p:nvPr userDrawn="1"/>
        </p:nvSpPr>
        <p:spPr>
          <a:xfrm>
            <a:off x="7119346" y="2985156"/>
            <a:ext cx="7218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12">
            <a:extLst>
              <a:ext uri="{FF2B5EF4-FFF2-40B4-BE49-F238E27FC236}">
                <a16:creationId xmlns:a16="http://schemas.microsoft.com/office/drawing/2014/main" id="{7F73EB34-5177-490F-A801-FE345004946C}"/>
              </a:ext>
            </a:extLst>
          </p:cNvPr>
          <p:cNvSpPr/>
          <p:nvPr userDrawn="1"/>
        </p:nvSpPr>
        <p:spPr>
          <a:xfrm>
            <a:off x="7840961" y="2985156"/>
            <a:ext cx="7218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13">
            <a:extLst>
              <a:ext uri="{FF2B5EF4-FFF2-40B4-BE49-F238E27FC236}">
                <a16:creationId xmlns:a16="http://schemas.microsoft.com/office/drawing/2014/main" id="{F184FECD-8366-44D8-84AA-4A6D0EED62F3}"/>
              </a:ext>
            </a:extLst>
          </p:cNvPr>
          <p:cNvSpPr/>
          <p:nvPr userDrawn="1"/>
        </p:nvSpPr>
        <p:spPr>
          <a:xfrm>
            <a:off x="-1" y="2985156"/>
            <a:ext cx="7218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14">
            <a:extLst>
              <a:ext uri="{FF2B5EF4-FFF2-40B4-BE49-F238E27FC236}">
                <a16:creationId xmlns:a16="http://schemas.microsoft.com/office/drawing/2014/main" id="{EF6F6A88-A3B9-4FBF-B81D-2D9A016F396D}"/>
              </a:ext>
            </a:extLst>
          </p:cNvPr>
          <p:cNvSpPr/>
          <p:nvPr userDrawn="1"/>
        </p:nvSpPr>
        <p:spPr>
          <a:xfrm>
            <a:off x="721425" y="2985156"/>
            <a:ext cx="640080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12">
            <a:extLst>
              <a:ext uri="{FF2B5EF4-FFF2-40B4-BE49-F238E27FC236}">
                <a16:creationId xmlns:a16="http://schemas.microsoft.com/office/drawing/2014/main" id="{275DEFE5-23AB-4A2A-A1E2-89F74EDE240A}"/>
              </a:ext>
            </a:extLst>
          </p:cNvPr>
          <p:cNvSpPr/>
          <p:nvPr userDrawn="1"/>
        </p:nvSpPr>
        <p:spPr>
          <a:xfrm>
            <a:off x="7999337" y="2985156"/>
            <a:ext cx="721800" cy="102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Title 1">
            <a:extLst>
              <a:ext uri="{FF2B5EF4-FFF2-40B4-BE49-F238E27FC236}">
                <a16:creationId xmlns:a16="http://schemas.microsoft.com/office/drawing/2014/main" id="{142A9D8F-6E25-490D-9B88-EA262B7997ED}"/>
              </a:ext>
            </a:extLst>
          </p:cNvPr>
          <p:cNvSpPr txBox="1">
            <a:spLocks/>
          </p:cNvSpPr>
          <p:nvPr userDrawn="1"/>
        </p:nvSpPr>
        <p:spPr>
          <a:xfrm>
            <a:off x="838200" y="3398488"/>
            <a:ext cx="10515600" cy="2387689"/>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a:solidFill>
                  <a:schemeClr val="accent1"/>
                </a:solidFill>
              </a:rPr>
              <a:t>Click to edit Master title style</a:t>
            </a:r>
          </a:p>
        </p:txBody>
      </p:sp>
      <p:pic>
        <p:nvPicPr>
          <p:cNvPr id="7" name="Picture 6" descr="Logo&#10;&#10;Description automatically generated">
            <a:extLst>
              <a:ext uri="{FF2B5EF4-FFF2-40B4-BE49-F238E27FC236}">
                <a16:creationId xmlns:a16="http://schemas.microsoft.com/office/drawing/2014/main" id="{BA99A5BB-7609-494D-9075-7F4A4633C3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22823" y="191647"/>
            <a:ext cx="5489240" cy="2558841"/>
          </a:xfrm>
          <a:prstGeom prst="rect">
            <a:avLst/>
          </a:prstGeom>
        </p:spPr>
      </p:pic>
    </p:spTree>
    <p:extLst>
      <p:ext uri="{BB962C8B-B14F-4D97-AF65-F5344CB8AC3E}">
        <p14:creationId xmlns:p14="http://schemas.microsoft.com/office/powerpoint/2010/main" val="19066619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0"/>
            <a:ext cx="12191990" cy="44540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79724D-1AFB-4894-8765-D3AF47C90FD9}"/>
              </a:ext>
            </a:extLst>
          </p:cNvPr>
          <p:cNvSpPr>
            <a:spLocks noGrp="1"/>
          </p:cNvSpPr>
          <p:nvPr>
            <p:ph type="title"/>
          </p:nvPr>
        </p:nvSpPr>
        <p:spPr>
          <a:xfrm>
            <a:off x="831850" y="2580577"/>
            <a:ext cx="10515600" cy="1696201"/>
          </a:xfrm>
        </p:spPr>
        <p:txBody>
          <a:bodyPr anchor="b">
            <a:normAutofit/>
          </a:bodyPr>
          <a:lstStyle>
            <a:lvl1pPr>
              <a:defRPr sz="5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p:nvPr>
        </p:nvSpPr>
        <p:spPr>
          <a:xfrm>
            <a:off x="831850" y="463970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07D1BCAE-2BC3-4D74-B2F3-8D86CBF34197}"/>
              </a:ext>
            </a:extLst>
          </p:cNvPr>
          <p:cNvSpPr>
            <a:spLocks noGrp="1"/>
          </p:cNvSpPr>
          <p:nvPr>
            <p:ph type="ftr" sz="quarter" idx="11"/>
          </p:nvPr>
        </p:nvSpPr>
        <p:spPr/>
        <p:txBody>
          <a:bodyPr/>
          <a:lstStyle/>
          <a:p>
            <a:r>
              <a:rPr lang="en-US"/>
              <a:t>Copyright © 2022 by ECFMG and/or FAIMER. All rights reserved.</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4396375"/>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14" name="Picture 13" descr="Logo&#10;&#10;Description automatically generated">
            <a:extLst>
              <a:ext uri="{FF2B5EF4-FFF2-40B4-BE49-F238E27FC236}">
                <a16:creationId xmlns:a16="http://schemas.microsoft.com/office/drawing/2014/main" id="{B3CD04B1-926C-448D-AD90-43CFBD7C953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3509246" y="168918"/>
            <a:ext cx="5173508" cy="2411660"/>
          </a:xfrm>
          <a:prstGeom prst="rect">
            <a:avLst/>
          </a:prstGeom>
        </p:spPr>
      </p:pic>
    </p:spTree>
    <p:extLst>
      <p:ext uri="{BB962C8B-B14F-4D97-AF65-F5344CB8AC3E}">
        <p14:creationId xmlns:p14="http://schemas.microsoft.com/office/powerpoint/2010/main" val="34993624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Quick Bio">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0"/>
            <a:ext cx="12191990" cy="38404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hasCustomPrompt="1"/>
          </p:nvPr>
        </p:nvSpPr>
        <p:spPr>
          <a:xfrm>
            <a:off x="831850" y="3987989"/>
            <a:ext cx="10631492" cy="2151902"/>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Quick bio and/or contact info</a:t>
            </a:r>
          </a:p>
        </p:txBody>
      </p:sp>
      <p:sp>
        <p:nvSpPr>
          <p:cNvPr id="5" name="Footer Placeholder 4">
            <a:extLst>
              <a:ext uri="{FF2B5EF4-FFF2-40B4-BE49-F238E27FC236}">
                <a16:creationId xmlns:a16="http://schemas.microsoft.com/office/drawing/2014/main" id="{07D1BCAE-2BC3-4D74-B2F3-8D86CBF34197}"/>
              </a:ext>
            </a:extLst>
          </p:cNvPr>
          <p:cNvSpPr>
            <a:spLocks noGrp="1"/>
          </p:cNvSpPr>
          <p:nvPr>
            <p:ph type="ftr" sz="quarter" idx="11"/>
          </p:nvPr>
        </p:nvSpPr>
        <p:spPr/>
        <p:txBody>
          <a:bodyPr/>
          <a:lstStyle/>
          <a:p>
            <a:r>
              <a:rPr lang="en-US"/>
              <a:t>Copyright © 2022 by ECFMG and/or FAIMER. All rights reserved.</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3739145"/>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itle 1">
            <a:extLst>
              <a:ext uri="{FF2B5EF4-FFF2-40B4-BE49-F238E27FC236}">
                <a16:creationId xmlns:a16="http://schemas.microsoft.com/office/drawing/2014/main" id="{0EB7DFA9-23E1-4EEA-B70F-8568E8EBE046}"/>
              </a:ext>
            </a:extLst>
          </p:cNvPr>
          <p:cNvSpPr>
            <a:spLocks noGrp="1"/>
          </p:cNvSpPr>
          <p:nvPr>
            <p:ph type="title" hasCustomPrompt="1"/>
          </p:nvPr>
        </p:nvSpPr>
        <p:spPr>
          <a:xfrm>
            <a:off x="831850" y="1520469"/>
            <a:ext cx="8059487" cy="1182744"/>
          </a:xfrm>
        </p:spPr>
        <p:txBody>
          <a:bodyPr anchor="b">
            <a:normAutofit/>
          </a:bodyPr>
          <a:lstStyle>
            <a:lvl1pPr>
              <a:defRPr sz="4800">
                <a:solidFill>
                  <a:schemeClr val="bg1"/>
                </a:solidFill>
              </a:defRPr>
            </a:lvl1pPr>
          </a:lstStyle>
          <a:p>
            <a:r>
              <a:rPr lang="en-US"/>
              <a:t>Presenter’s Name</a:t>
            </a:r>
          </a:p>
        </p:txBody>
      </p:sp>
      <p:sp>
        <p:nvSpPr>
          <p:cNvPr id="17" name="Text Placeholder 2">
            <a:extLst>
              <a:ext uri="{FF2B5EF4-FFF2-40B4-BE49-F238E27FC236}">
                <a16:creationId xmlns:a16="http://schemas.microsoft.com/office/drawing/2014/main" id="{8F5AD6F8-107D-4C2B-9516-91B9AA3F06B2}"/>
              </a:ext>
            </a:extLst>
          </p:cNvPr>
          <p:cNvSpPr>
            <a:spLocks noGrp="1"/>
          </p:cNvSpPr>
          <p:nvPr>
            <p:ph type="body" idx="12" hasCustomPrompt="1"/>
          </p:nvPr>
        </p:nvSpPr>
        <p:spPr>
          <a:xfrm>
            <a:off x="831850" y="2817251"/>
            <a:ext cx="8059487" cy="876436"/>
          </a:xfrm>
        </p:spPr>
        <p:txBody>
          <a:bodyPr/>
          <a:lstStyle>
            <a:lvl1pPr marL="0" indent="0">
              <a:buNone/>
              <a:defRPr sz="2400">
                <a:solidFill>
                  <a:schemeClr val="accent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Presenter’s Title</a:t>
            </a:r>
          </a:p>
        </p:txBody>
      </p:sp>
      <p:sp>
        <p:nvSpPr>
          <p:cNvPr id="22" name="Picture Placeholder 6">
            <a:extLst>
              <a:ext uri="{FF2B5EF4-FFF2-40B4-BE49-F238E27FC236}">
                <a16:creationId xmlns:a16="http://schemas.microsoft.com/office/drawing/2014/main" id="{4D4EBA39-DAA7-4353-959D-5439730BC690}"/>
              </a:ext>
            </a:extLst>
          </p:cNvPr>
          <p:cNvSpPr>
            <a:spLocks noGrp="1"/>
          </p:cNvSpPr>
          <p:nvPr>
            <p:ph type="pic" sz="quarter" idx="13" hasCustomPrompt="1"/>
          </p:nvPr>
        </p:nvSpPr>
        <p:spPr>
          <a:xfrm>
            <a:off x="9169520" y="1355725"/>
            <a:ext cx="2470150" cy="2271736"/>
          </a:xfrm>
          <a:prstGeom prst="roundRect">
            <a:avLst>
              <a:gd name="adj" fmla="val 0"/>
            </a:avLst>
          </a:prstGeom>
        </p:spPr>
        <p:txBody>
          <a:bodyPr/>
          <a:lstStyle>
            <a:lvl1pPr marL="0" indent="0">
              <a:buNone/>
              <a:defRPr>
                <a:solidFill>
                  <a:schemeClr val="accent3"/>
                </a:solidFill>
                <a:latin typeface="Franklin Gothic Book" panose="020B0503020102020204" pitchFamily="34" charset="0"/>
              </a:defRPr>
            </a:lvl1pPr>
          </a:lstStyle>
          <a:p>
            <a:r>
              <a:rPr lang="en-US"/>
              <a:t>Presenter’s Photo</a:t>
            </a:r>
          </a:p>
        </p:txBody>
      </p:sp>
      <p:pic>
        <p:nvPicPr>
          <p:cNvPr id="12" name="Picture 11" descr="Icon&#10;&#10;Description automatically generated">
            <a:extLst>
              <a:ext uri="{FF2B5EF4-FFF2-40B4-BE49-F238E27FC236}">
                <a16:creationId xmlns:a16="http://schemas.microsoft.com/office/drawing/2014/main" id="{5446D6DD-B2E5-4985-81E6-BA1F4822AB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840" y="353319"/>
            <a:ext cx="1280160" cy="1280160"/>
          </a:xfrm>
          <a:prstGeom prst="rect">
            <a:avLst/>
          </a:prstGeom>
        </p:spPr>
      </p:pic>
    </p:spTree>
    <p:extLst>
      <p:ext uri="{BB962C8B-B14F-4D97-AF65-F5344CB8AC3E}">
        <p14:creationId xmlns:p14="http://schemas.microsoft.com/office/powerpoint/2010/main" val="10928296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1"/>
            <a:ext cx="12191990" cy="2381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2" name="Title 1">
            <a:extLst>
              <a:ext uri="{FF2B5EF4-FFF2-40B4-BE49-F238E27FC236}">
                <a16:creationId xmlns:a16="http://schemas.microsoft.com/office/drawing/2014/main" id="{C279724D-1AFB-4894-8765-D3AF47C90FD9}"/>
              </a:ext>
            </a:extLst>
          </p:cNvPr>
          <p:cNvSpPr>
            <a:spLocks noGrp="1"/>
          </p:cNvSpPr>
          <p:nvPr>
            <p:ph type="title" hasCustomPrompt="1"/>
          </p:nvPr>
        </p:nvSpPr>
        <p:spPr>
          <a:xfrm>
            <a:off x="893704" y="558568"/>
            <a:ext cx="7952584" cy="914399"/>
          </a:xfrm>
        </p:spPr>
        <p:txBody>
          <a:bodyPr anchor="b">
            <a:normAutofit/>
          </a:bodyPr>
          <a:lstStyle>
            <a:lvl1pPr>
              <a:defRPr sz="4800">
                <a:solidFill>
                  <a:schemeClr val="bg2"/>
                </a:solidFill>
              </a:defRPr>
            </a:lvl1pPr>
          </a:lstStyle>
          <a:p>
            <a:r>
              <a:rPr lang="en-US"/>
              <a:t>Today’s Agenda</a:t>
            </a:r>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p:nvPr>
        </p:nvSpPr>
        <p:spPr>
          <a:xfrm>
            <a:off x="893704" y="1580858"/>
            <a:ext cx="10404534" cy="633556"/>
          </a:xfrm>
        </p:spPr>
        <p:txBody>
          <a:bodyPr/>
          <a:lstStyle>
            <a:lvl1pPr marL="0" indent="0">
              <a:buNone/>
              <a:defRPr sz="2400">
                <a:solidFill>
                  <a:schemeClr val="accent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sp>
        <p:nvSpPr>
          <p:cNvPr id="5" name="Footer Placeholder 4">
            <a:extLst>
              <a:ext uri="{FF2B5EF4-FFF2-40B4-BE49-F238E27FC236}">
                <a16:creationId xmlns:a16="http://schemas.microsoft.com/office/drawing/2014/main" id="{07D1BCAE-2BC3-4D74-B2F3-8D86CBF34197}"/>
              </a:ext>
            </a:extLst>
          </p:cNvPr>
          <p:cNvSpPr>
            <a:spLocks noGrp="1"/>
          </p:cNvSpPr>
          <p:nvPr>
            <p:ph type="ftr" sz="quarter" idx="11"/>
          </p:nvPr>
        </p:nvSpPr>
        <p:spPr/>
        <p:txBody>
          <a:bodyPr/>
          <a:lstStyle/>
          <a:p>
            <a:r>
              <a:rPr lang="en-US"/>
              <a:t>Copyright © 2022 by ECFMG and/or FAIMER. All rights reserved.</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2348614"/>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6" name="Picture 5" descr="Icon&#10;&#10;Description automatically generated">
            <a:extLst>
              <a:ext uri="{FF2B5EF4-FFF2-40B4-BE49-F238E27FC236}">
                <a16:creationId xmlns:a16="http://schemas.microsoft.com/office/drawing/2014/main" id="{CC40F19E-C42B-43A6-981E-EC6B5AD656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47511" y="375687"/>
            <a:ext cx="1280160" cy="1280160"/>
          </a:xfrm>
          <a:prstGeom prst="rect">
            <a:avLst/>
          </a:prstGeom>
        </p:spPr>
      </p:pic>
      <p:sp>
        <p:nvSpPr>
          <p:cNvPr id="10" name="Content Placeholder 9">
            <a:extLst>
              <a:ext uri="{FF2B5EF4-FFF2-40B4-BE49-F238E27FC236}">
                <a16:creationId xmlns:a16="http://schemas.microsoft.com/office/drawing/2014/main" id="{EE9C9272-7ADF-46C0-8D5C-4F6361CD1C8B}"/>
              </a:ext>
            </a:extLst>
          </p:cNvPr>
          <p:cNvSpPr>
            <a:spLocks noGrp="1"/>
          </p:cNvSpPr>
          <p:nvPr>
            <p:ph sz="quarter" idx="12"/>
          </p:nvPr>
        </p:nvSpPr>
        <p:spPr>
          <a:xfrm>
            <a:off x="893704" y="2722563"/>
            <a:ext cx="10404534" cy="3511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66805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44FC-36B1-47B1-A646-E8704C621BA5}"/>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D4CE4E8-8BF0-4B43-9782-80B3CC69034C}"/>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B2C8987-4E50-4605-8B66-0C3CB3268C0F}"/>
              </a:ext>
            </a:extLst>
          </p:cNvPr>
          <p:cNvSpPr>
            <a:spLocks noGrp="1"/>
          </p:cNvSpPr>
          <p:nvPr>
            <p:ph type="ftr" sz="quarter" idx="11"/>
          </p:nvPr>
        </p:nvSpPr>
        <p:spPr/>
        <p:txBody>
          <a:bodyPr/>
          <a:lstStyle/>
          <a:p>
            <a:r>
              <a:rPr lang="en-US"/>
              <a:t>Copyright © 2022 by ECFMG and/or FAIMER. All rights reserved.</a:t>
            </a:r>
          </a:p>
        </p:txBody>
      </p:sp>
      <p:sp>
        <p:nvSpPr>
          <p:cNvPr id="6" name="Slide Number Placeholder 5">
            <a:extLst>
              <a:ext uri="{FF2B5EF4-FFF2-40B4-BE49-F238E27FC236}">
                <a16:creationId xmlns:a16="http://schemas.microsoft.com/office/drawing/2014/main" id="{84B2A28C-9D56-4B27-98CF-D6F4E8FDC9A1}"/>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9766678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91349-22A6-4CEA-909C-32B2E5B137C9}"/>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F8F22A0C-D1EA-4F66-BFAA-33334DB27C7B}"/>
              </a:ext>
            </a:extLst>
          </p:cNvPr>
          <p:cNvSpPr>
            <a:spLocks noGrp="1"/>
          </p:cNvSpPr>
          <p:nvPr>
            <p:ph type="ftr" sz="quarter" idx="11"/>
          </p:nvPr>
        </p:nvSpPr>
        <p:spPr/>
        <p:txBody>
          <a:bodyPr/>
          <a:lstStyle/>
          <a:p>
            <a:r>
              <a:rPr lang="en-US"/>
              <a:t>Copyright © 2022 by ECFMG and/or FAIMER. All rights reserved.</a:t>
            </a:r>
          </a:p>
        </p:txBody>
      </p:sp>
      <p:sp>
        <p:nvSpPr>
          <p:cNvPr id="5" name="Slide Number Placeholder 4">
            <a:extLst>
              <a:ext uri="{FF2B5EF4-FFF2-40B4-BE49-F238E27FC236}">
                <a16:creationId xmlns:a16="http://schemas.microsoft.com/office/drawing/2014/main" id="{F3A897B4-79E4-4A39-8107-C390266269D5}"/>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23523023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cSld name="Section or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5AD8-CF88-4827-8B2D-A9EB533FAF70}"/>
              </a:ext>
            </a:extLst>
          </p:cNvPr>
          <p:cNvSpPr>
            <a:spLocks noGrp="1"/>
          </p:cNvSpPr>
          <p:nvPr>
            <p:ph type="ctrTitle"/>
          </p:nvPr>
        </p:nvSpPr>
        <p:spPr>
          <a:xfrm>
            <a:off x="882502" y="1122363"/>
            <a:ext cx="10426996" cy="2387600"/>
          </a:xfrm>
        </p:spPr>
        <p:txBody>
          <a:bodyPr anchor="b"/>
          <a:lstStyle>
            <a:lvl1pPr algn="ctr">
              <a:defRPr sz="60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891479CF-5D28-4D59-BC8A-5F511BF69DF1}"/>
              </a:ext>
            </a:extLst>
          </p:cNvPr>
          <p:cNvSpPr>
            <a:spLocks noGrp="1"/>
          </p:cNvSpPr>
          <p:nvPr>
            <p:ph type="subTitle" idx="1"/>
          </p:nvPr>
        </p:nvSpPr>
        <p:spPr>
          <a:xfrm>
            <a:off x="882502" y="3602038"/>
            <a:ext cx="10426996"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57AC7A38-121D-4904-9303-D593E3633F3B}"/>
              </a:ext>
            </a:extLst>
          </p:cNvPr>
          <p:cNvSpPr>
            <a:spLocks noGrp="1"/>
          </p:cNvSpPr>
          <p:nvPr>
            <p:ph type="ftr" sz="quarter" idx="11"/>
          </p:nvPr>
        </p:nvSpPr>
        <p:spPr/>
        <p:txBody>
          <a:bodyPr/>
          <a:lstStyle/>
          <a:p>
            <a:r>
              <a:rPr lang="en-US"/>
              <a:t>Copyright © 2022 by ECFMG and/or FAIMER. All rights reserved.</a:t>
            </a:r>
          </a:p>
        </p:txBody>
      </p:sp>
      <p:sp>
        <p:nvSpPr>
          <p:cNvPr id="6" name="Slide Number Placeholder 5">
            <a:extLst>
              <a:ext uri="{FF2B5EF4-FFF2-40B4-BE49-F238E27FC236}">
                <a16:creationId xmlns:a16="http://schemas.microsoft.com/office/drawing/2014/main" id="{2E0020F4-44FE-437D-ABCC-0FBF18644728}"/>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14231361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D0F93-4952-4E96-85CA-61A7B9345C62}"/>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BF1E8AD-94E7-42DB-B860-71D9B5137BCD}"/>
              </a:ext>
            </a:extLst>
          </p:cNvPr>
          <p:cNvSpPr>
            <a:spLocks noGrp="1"/>
          </p:cNvSpPr>
          <p:nvPr>
            <p:ph sz="half" idx="1"/>
          </p:nvPr>
        </p:nvSpPr>
        <p:spPr>
          <a:xfrm>
            <a:off x="838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D6DC20-C846-4E21-99BC-EA4C9445586A}"/>
              </a:ext>
            </a:extLst>
          </p:cNvPr>
          <p:cNvSpPr>
            <a:spLocks noGrp="1"/>
          </p:cNvSpPr>
          <p:nvPr>
            <p:ph sz="half" idx="2"/>
          </p:nvPr>
        </p:nvSpPr>
        <p:spPr>
          <a:xfrm>
            <a:off x="6172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E890EA07-96F9-4408-AFC1-A5DDF8D93AE2}"/>
              </a:ext>
            </a:extLst>
          </p:cNvPr>
          <p:cNvSpPr>
            <a:spLocks noGrp="1"/>
          </p:cNvSpPr>
          <p:nvPr>
            <p:ph type="ftr" sz="quarter" idx="11"/>
          </p:nvPr>
        </p:nvSpPr>
        <p:spPr/>
        <p:txBody>
          <a:bodyPr/>
          <a:lstStyle/>
          <a:p>
            <a:r>
              <a:rPr lang="en-US"/>
              <a:t>Copyright © 2022 by ECFMG and/or FAIMER. All rights reserved.</a:t>
            </a:r>
          </a:p>
        </p:txBody>
      </p:sp>
      <p:sp>
        <p:nvSpPr>
          <p:cNvPr id="7" name="Slide Number Placeholder 6">
            <a:extLst>
              <a:ext uri="{FF2B5EF4-FFF2-40B4-BE49-F238E27FC236}">
                <a16:creationId xmlns:a16="http://schemas.microsoft.com/office/drawing/2014/main" id="{060EE412-D5C7-442A-A5C4-A4EB99CE50BA}"/>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34355924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AA4C437-EDC2-4F37-9B75-71A454DD85FD}"/>
              </a:ext>
            </a:extLst>
          </p:cNvPr>
          <p:cNvSpPr>
            <a:spLocks noGrp="1"/>
          </p:cNvSpPr>
          <p:nvPr>
            <p:ph sz="quarter" idx="4"/>
          </p:nvPr>
        </p:nvSpPr>
        <p:spPr>
          <a:xfrm>
            <a:off x="6172200" y="2559441"/>
            <a:ext cx="5183188" cy="3657600"/>
          </a:xfrm>
          <a:ln>
            <a:solidFill>
              <a:schemeClr val="accent1"/>
            </a:solidFill>
          </a:ln>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B15C51-D5C7-4644-8AA8-DB0AD27DD9CC}"/>
              </a:ext>
            </a:extLst>
          </p:cNvPr>
          <p:cNvSpPr>
            <a:spLocks noGrp="1"/>
          </p:cNvSpPr>
          <p:nvPr>
            <p:ph sz="half" idx="2"/>
          </p:nvPr>
        </p:nvSpPr>
        <p:spPr>
          <a:xfrm>
            <a:off x="839788" y="2559361"/>
            <a:ext cx="5180013" cy="3657600"/>
          </a:xfrm>
          <a:ln>
            <a:solidFill>
              <a:schemeClr val="accent1"/>
            </a:solidFill>
          </a:ln>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6597CD24-D462-47FB-857F-8E6B0C6A1FEA}"/>
              </a:ext>
            </a:extLst>
          </p:cNvPr>
          <p:cNvSpPr>
            <a:spLocks noGrp="1"/>
          </p:cNvSpPr>
          <p:nvPr>
            <p:ph type="title"/>
          </p:nvPr>
        </p:nvSpPr>
        <p:spPr>
          <a:xfrm>
            <a:off x="839788" y="365125"/>
            <a:ext cx="10515600" cy="1325563"/>
          </a:xfrm>
        </p:spPr>
        <p:txBody>
          <a:bodyPr/>
          <a:lstStyle>
            <a:lvl1pPr>
              <a:defRPr>
                <a:solidFill>
                  <a:schemeClr val="accent1"/>
                </a:solidFill>
              </a:defRPr>
            </a:lvl1pPr>
          </a:lstStyle>
          <a:p>
            <a:r>
              <a:rPr lang="en-US"/>
              <a:t>Click to edit Master title style</a:t>
            </a:r>
          </a:p>
        </p:txBody>
      </p:sp>
      <p:sp>
        <p:nvSpPr>
          <p:cNvPr id="3" name="Text Placeholder 2">
            <a:extLst>
              <a:ext uri="{FF2B5EF4-FFF2-40B4-BE49-F238E27FC236}">
                <a16:creationId xmlns:a16="http://schemas.microsoft.com/office/drawing/2014/main" id="{6D85C786-7E61-4342-B253-D372E12D5F9C}"/>
              </a:ext>
            </a:extLst>
          </p:cNvPr>
          <p:cNvSpPr>
            <a:spLocks noGrp="1"/>
          </p:cNvSpPr>
          <p:nvPr>
            <p:ph type="body" idx="1"/>
          </p:nvPr>
        </p:nvSpPr>
        <p:spPr>
          <a:xfrm>
            <a:off x="839787" y="1691174"/>
            <a:ext cx="5184648" cy="775897"/>
          </a:xfrm>
          <a:solidFill>
            <a:schemeClr val="accent4">
              <a:lumMod val="20000"/>
              <a:lumOff val="80000"/>
            </a:schemeClr>
          </a:solidFill>
          <a:ln>
            <a:solidFill>
              <a:schemeClr val="accent1"/>
            </a:solidFill>
          </a:ln>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2A6FBEC6-1631-42BE-AB91-A3B711FD3ADB}"/>
              </a:ext>
            </a:extLst>
          </p:cNvPr>
          <p:cNvSpPr>
            <a:spLocks noGrp="1"/>
          </p:cNvSpPr>
          <p:nvPr>
            <p:ph type="body" sz="quarter" idx="3"/>
          </p:nvPr>
        </p:nvSpPr>
        <p:spPr>
          <a:xfrm>
            <a:off x="6172200" y="1691174"/>
            <a:ext cx="5183188" cy="775897"/>
          </a:xfrm>
          <a:solidFill>
            <a:schemeClr val="accent4">
              <a:lumMod val="20000"/>
              <a:lumOff val="80000"/>
            </a:schemeClr>
          </a:solidFill>
          <a:ln>
            <a:solidFill>
              <a:schemeClr val="accent1"/>
            </a:solidFill>
          </a:ln>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a:extLst>
              <a:ext uri="{FF2B5EF4-FFF2-40B4-BE49-F238E27FC236}">
                <a16:creationId xmlns:a16="http://schemas.microsoft.com/office/drawing/2014/main" id="{D2929E0D-2AD9-401E-ABB0-671771578401}"/>
              </a:ext>
            </a:extLst>
          </p:cNvPr>
          <p:cNvSpPr>
            <a:spLocks noGrp="1"/>
          </p:cNvSpPr>
          <p:nvPr>
            <p:ph type="ftr" sz="quarter" idx="11"/>
          </p:nvPr>
        </p:nvSpPr>
        <p:spPr/>
        <p:txBody>
          <a:bodyPr/>
          <a:lstStyle/>
          <a:p>
            <a:r>
              <a:rPr lang="en-US"/>
              <a:t>Copyright © 2022 by ECFMG and/or FAIMER. All rights reserved.</a:t>
            </a:r>
          </a:p>
        </p:txBody>
      </p:sp>
      <p:sp>
        <p:nvSpPr>
          <p:cNvPr id="9" name="Slide Number Placeholder 8">
            <a:extLst>
              <a:ext uri="{FF2B5EF4-FFF2-40B4-BE49-F238E27FC236}">
                <a16:creationId xmlns:a16="http://schemas.microsoft.com/office/drawing/2014/main" id="{DF961349-720E-45A6-9FDA-C8D3FBC05E4C}"/>
              </a:ext>
            </a:extLst>
          </p:cNvPr>
          <p:cNvSpPr>
            <a:spLocks noGrp="1"/>
          </p:cNvSpPr>
          <p:nvPr>
            <p:ph type="sldNum" sz="quarter" idx="12"/>
          </p:nvPr>
        </p:nvSpPr>
        <p:spPr/>
        <p:txBody>
          <a:bodyPr/>
          <a:lstStyle/>
          <a:p>
            <a:fld id="{45457909-7F1D-4E97-86FD-FCEACD2AC378}" type="slidenum">
              <a:rPr lang="en-US" smtClean="0"/>
              <a:t>‹#›</a:t>
            </a:fld>
            <a:endParaRPr lang="en-US"/>
          </a:p>
        </p:txBody>
      </p:sp>
      <p:sp>
        <p:nvSpPr>
          <p:cNvPr id="16" name="Shape 37">
            <a:extLst>
              <a:ext uri="{FF2B5EF4-FFF2-40B4-BE49-F238E27FC236}">
                <a16:creationId xmlns:a16="http://schemas.microsoft.com/office/drawing/2014/main" id="{86BF4F4E-5C95-4E6A-80EA-DD2FE4E8D68D}"/>
              </a:ext>
            </a:extLst>
          </p:cNvPr>
          <p:cNvSpPr/>
          <p:nvPr userDrawn="1"/>
        </p:nvSpPr>
        <p:spPr>
          <a:xfrm>
            <a:off x="836612" y="2461609"/>
            <a:ext cx="42976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34">
            <a:extLst>
              <a:ext uri="{FF2B5EF4-FFF2-40B4-BE49-F238E27FC236}">
                <a16:creationId xmlns:a16="http://schemas.microsoft.com/office/drawing/2014/main" id="{3CFEFDCC-7442-4D22-9216-9196B594EC78}"/>
              </a:ext>
            </a:extLst>
          </p:cNvPr>
          <p:cNvSpPr/>
          <p:nvPr userDrawn="1"/>
        </p:nvSpPr>
        <p:spPr>
          <a:xfrm>
            <a:off x="5114777" y="2461609"/>
            <a:ext cx="9144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276F4713-EC53-494A-A93B-00521F6CCCB8}"/>
              </a:ext>
            </a:extLst>
          </p:cNvPr>
          <p:cNvSpPr/>
          <p:nvPr userDrawn="1"/>
        </p:nvSpPr>
        <p:spPr>
          <a:xfrm>
            <a:off x="6168331" y="2462744"/>
            <a:ext cx="42976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6A127BB8-B6A8-4881-AE3A-375EC733C982}"/>
              </a:ext>
            </a:extLst>
          </p:cNvPr>
          <p:cNvSpPr/>
          <p:nvPr userDrawn="1"/>
        </p:nvSpPr>
        <p:spPr>
          <a:xfrm>
            <a:off x="10446519" y="2462744"/>
            <a:ext cx="9144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064519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Table Placeholder 3">
            <a:extLst>
              <a:ext uri="{FF2B5EF4-FFF2-40B4-BE49-F238E27FC236}">
                <a16:creationId xmlns:a16="http://schemas.microsoft.com/office/drawing/2014/main" id="{8E1EA597-6D84-D586-8949-72592213E4B9}"/>
              </a:ext>
            </a:extLst>
          </p:cNvPr>
          <p:cNvSpPr>
            <a:spLocks noGrp="1"/>
          </p:cNvSpPr>
          <p:nvPr>
            <p:ph type="tbl" sz="quarter" idx="11"/>
          </p:nvPr>
        </p:nvSpPr>
        <p:spPr>
          <a:xfrm>
            <a:off x="166687" y="741564"/>
            <a:ext cx="11858625" cy="5861050"/>
          </a:xfrm>
          <a:prstGeom prst="rect">
            <a:avLst/>
          </a:prstGeom>
        </p:spPr>
        <p:txBody>
          <a:bodyPr/>
          <a:lstStyle>
            <a:lvl1pPr>
              <a:defRPr b="0" i="0">
                <a:latin typeface="Work Sans Light" pitchFamily="2" charset="77"/>
              </a:defRPr>
            </a:lvl1pPr>
          </a:lstStyle>
          <a:p>
            <a:r>
              <a:rPr lang="en-US"/>
              <a:t>Click icon to add table</a:t>
            </a:r>
          </a:p>
        </p:txBody>
      </p:sp>
    </p:spTree>
    <p:extLst>
      <p:ext uri="{BB962C8B-B14F-4D97-AF65-F5344CB8AC3E}">
        <p14:creationId xmlns:p14="http://schemas.microsoft.com/office/powerpoint/2010/main" val="16022796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6ACF4-B6CD-4EA6-AE43-B3D0EFA18F6E}"/>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1D27D8A-86E0-4A0C-A974-624F36782FA1}"/>
              </a:ext>
            </a:extLst>
          </p:cNvPr>
          <p:cNvSpPr>
            <a:spLocks noGrp="1"/>
          </p:cNvSpPr>
          <p:nvPr>
            <p:ph idx="1"/>
          </p:nvPr>
        </p:nvSpPr>
        <p:spPr>
          <a:xfrm>
            <a:off x="5183188" y="987425"/>
            <a:ext cx="6172200" cy="4873625"/>
          </a:xfr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717A35-D6E8-4578-B3F0-E7508422E1BB}"/>
              </a:ext>
            </a:extLst>
          </p:cNvPr>
          <p:cNvSpPr>
            <a:spLocks noGrp="1"/>
          </p:cNvSpPr>
          <p:nvPr>
            <p:ph type="body" sz="half" idx="2"/>
          </p:nvPr>
        </p:nvSpPr>
        <p:spPr>
          <a:xfrm>
            <a:off x="839788" y="2267908"/>
            <a:ext cx="3932237" cy="3601080"/>
          </a:xfrm>
        </p:spPr>
        <p:txBody>
          <a:bodyPr>
            <a:normAutofit/>
          </a:bodyPr>
          <a:lstStyle>
            <a:lvl1pPr marL="0" indent="0">
              <a:buNone/>
              <a:defRPr sz="2000">
                <a:solidFill>
                  <a:schemeClr val="accent2">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E3C15AD4-2AD4-452B-8FD9-46CC1BC22A42}"/>
              </a:ext>
            </a:extLst>
          </p:cNvPr>
          <p:cNvSpPr>
            <a:spLocks noGrp="1"/>
          </p:cNvSpPr>
          <p:nvPr>
            <p:ph type="ftr" sz="quarter" idx="11"/>
          </p:nvPr>
        </p:nvSpPr>
        <p:spPr/>
        <p:txBody>
          <a:bodyPr/>
          <a:lstStyle/>
          <a:p>
            <a:r>
              <a:rPr lang="en-US"/>
              <a:t>Copyright © 2022 by ECFMG and/or FAIMER. All rights reserved.</a:t>
            </a:r>
          </a:p>
        </p:txBody>
      </p:sp>
      <p:sp>
        <p:nvSpPr>
          <p:cNvPr id="7" name="Slide Number Placeholder 6">
            <a:extLst>
              <a:ext uri="{FF2B5EF4-FFF2-40B4-BE49-F238E27FC236}">
                <a16:creationId xmlns:a16="http://schemas.microsoft.com/office/drawing/2014/main" id="{EEA83DEC-A881-4C34-94D1-F06777170544}"/>
              </a:ext>
            </a:extLst>
          </p:cNvPr>
          <p:cNvSpPr>
            <a:spLocks noGrp="1"/>
          </p:cNvSpPr>
          <p:nvPr>
            <p:ph type="sldNum" sz="quarter" idx="12"/>
          </p:nvPr>
        </p:nvSpPr>
        <p:spPr/>
        <p:txBody>
          <a:bodyPr/>
          <a:lstStyle/>
          <a:p>
            <a:fld id="{45457909-7F1D-4E97-86FD-FCEACD2AC378}" type="slidenum">
              <a:rPr lang="en-US" smtClean="0"/>
              <a:t>‹#›</a:t>
            </a:fld>
            <a:endParaRPr lang="en-US"/>
          </a:p>
        </p:txBody>
      </p:sp>
      <p:sp>
        <p:nvSpPr>
          <p:cNvPr id="13" name="Shape 37">
            <a:extLst>
              <a:ext uri="{FF2B5EF4-FFF2-40B4-BE49-F238E27FC236}">
                <a16:creationId xmlns:a16="http://schemas.microsoft.com/office/drawing/2014/main" id="{DC96F9C0-9B45-47AB-94FB-3806CD7942D1}"/>
              </a:ext>
            </a:extLst>
          </p:cNvPr>
          <p:cNvSpPr/>
          <p:nvPr userDrawn="1"/>
        </p:nvSpPr>
        <p:spPr>
          <a:xfrm>
            <a:off x="836612" y="2062109"/>
            <a:ext cx="393192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34">
            <a:extLst>
              <a:ext uri="{FF2B5EF4-FFF2-40B4-BE49-F238E27FC236}">
                <a16:creationId xmlns:a16="http://schemas.microsoft.com/office/drawing/2014/main" id="{F2557096-07E3-472D-AA21-ED41C319085F}"/>
              </a:ext>
            </a:extLst>
          </p:cNvPr>
          <p:cNvSpPr/>
          <p:nvPr userDrawn="1"/>
        </p:nvSpPr>
        <p:spPr>
          <a:xfrm>
            <a:off x="3891026" y="2062109"/>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1918613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ontact U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1"/>
            <a:ext cx="12191990" cy="2381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2" name="Title 1">
            <a:extLst>
              <a:ext uri="{FF2B5EF4-FFF2-40B4-BE49-F238E27FC236}">
                <a16:creationId xmlns:a16="http://schemas.microsoft.com/office/drawing/2014/main" id="{C279724D-1AFB-4894-8765-D3AF47C90FD9}"/>
              </a:ext>
            </a:extLst>
          </p:cNvPr>
          <p:cNvSpPr>
            <a:spLocks noGrp="1"/>
          </p:cNvSpPr>
          <p:nvPr>
            <p:ph type="title" hasCustomPrompt="1"/>
          </p:nvPr>
        </p:nvSpPr>
        <p:spPr>
          <a:xfrm>
            <a:off x="893704" y="558568"/>
            <a:ext cx="7506017" cy="914399"/>
          </a:xfrm>
        </p:spPr>
        <p:txBody>
          <a:bodyPr anchor="b">
            <a:normAutofit/>
          </a:bodyPr>
          <a:lstStyle>
            <a:lvl1pPr>
              <a:defRPr sz="4800">
                <a:solidFill>
                  <a:schemeClr val="bg2"/>
                </a:solidFill>
              </a:defRPr>
            </a:lvl1pPr>
          </a:lstStyle>
          <a:p>
            <a:r>
              <a:rPr lang="en-US"/>
              <a:t>Questions or Comments</a:t>
            </a:r>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hasCustomPrompt="1"/>
          </p:nvPr>
        </p:nvSpPr>
        <p:spPr>
          <a:xfrm>
            <a:off x="893704" y="1580858"/>
            <a:ext cx="10404534" cy="633556"/>
          </a:xfrm>
        </p:spPr>
        <p:txBody>
          <a:bodyPr/>
          <a:lstStyle>
            <a:lvl1pPr marL="0" indent="0">
              <a:buNone/>
              <a:defRPr sz="2400">
                <a:solidFill>
                  <a:schemeClr val="accent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Or a contact us?</a:t>
            </a:r>
          </a:p>
        </p:txBody>
      </p:sp>
      <p:sp>
        <p:nvSpPr>
          <p:cNvPr id="5" name="Footer Placeholder 4">
            <a:extLst>
              <a:ext uri="{FF2B5EF4-FFF2-40B4-BE49-F238E27FC236}">
                <a16:creationId xmlns:a16="http://schemas.microsoft.com/office/drawing/2014/main" id="{07D1BCAE-2BC3-4D74-B2F3-8D86CBF34197}"/>
              </a:ext>
            </a:extLst>
          </p:cNvPr>
          <p:cNvSpPr>
            <a:spLocks noGrp="1"/>
          </p:cNvSpPr>
          <p:nvPr>
            <p:ph type="ftr" sz="quarter" idx="11"/>
          </p:nvPr>
        </p:nvSpPr>
        <p:spPr/>
        <p:txBody>
          <a:bodyPr/>
          <a:lstStyle/>
          <a:p>
            <a:r>
              <a:rPr lang="en-US"/>
              <a:t>Copyright © 2022 by ECFMG and/or FAIMER. All rights reserved.</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2348614"/>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0" name="Content Placeholder 9">
            <a:extLst>
              <a:ext uri="{FF2B5EF4-FFF2-40B4-BE49-F238E27FC236}">
                <a16:creationId xmlns:a16="http://schemas.microsoft.com/office/drawing/2014/main" id="{EE9C9272-7ADF-46C0-8D5C-4F6361CD1C8B}"/>
              </a:ext>
            </a:extLst>
          </p:cNvPr>
          <p:cNvSpPr>
            <a:spLocks noGrp="1"/>
          </p:cNvSpPr>
          <p:nvPr>
            <p:ph sz="quarter" idx="12"/>
          </p:nvPr>
        </p:nvSpPr>
        <p:spPr>
          <a:xfrm>
            <a:off x="893704" y="2722563"/>
            <a:ext cx="10404534" cy="3511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7" name="Picture 26" descr="Icon&#10;&#10;Description automatically generated">
            <a:extLst>
              <a:ext uri="{FF2B5EF4-FFF2-40B4-BE49-F238E27FC236}">
                <a16:creationId xmlns:a16="http://schemas.microsoft.com/office/drawing/2014/main" id="{67DF8A26-1960-4157-8F73-9C41FDE523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47511" y="375687"/>
            <a:ext cx="1280160" cy="1280160"/>
          </a:xfrm>
          <a:prstGeom prst="rect">
            <a:avLst/>
          </a:prstGeom>
        </p:spPr>
      </p:pic>
    </p:spTree>
    <p:extLst>
      <p:ext uri="{BB962C8B-B14F-4D97-AF65-F5344CB8AC3E}">
        <p14:creationId xmlns:p14="http://schemas.microsoft.com/office/powerpoint/2010/main" val="17321752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cSld name="Blank-White 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AE6221-0E35-431F-95EE-0DBC9F6906CC}"/>
              </a:ext>
            </a:extLst>
          </p:cNvPr>
          <p:cNvSpPr>
            <a:spLocks noGrp="1"/>
          </p:cNvSpPr>
          <p:nvPr>
            <p:ph type="ftr" sz="quarter" idx="11"/>
          </p:nvPr>
        </p:nvSpPr>
        <p:spPr/>
        <p:txBody>
          <a:bodyPr/>
          <a:lstStyle/>
          <a:p>
            <a:r>
              <a:rPr lang="en-US"/>
              <a:t>Copyright © 2022 by ECFMG and/or FAIMER. All rights reserved.</a:t>
            </a:r>
          </a:p>
        </p:txBody>
      </p:sp>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29545104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cSld name="Blank-Purple BG">
    <p:bg>
      <p:bgPr>
        <a:solidFill>
          <a:schemeClr val="accent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AE6221-0E35-431F-95EE-0DBC9F6906CC}"/>
              </a:ext>
            </a:extLst>
          </p:cNvPr>
          <p:cNvSpPr>
            <a:spLocks noGrp="1"/>
          </p:cNvSpPr>
          <p:nvPr>
            <p:ph type="ftr" sz="quarter" idx="11"/>
          </p:nvPr>
        </p:nvSpPr>
        <p:spPr/>
        <p:txBody>
          <a:bodyPr/>
          <a:lstStyle>
            <a:lvl1pPr>
              <a:defRPr>
                <a:solidFill>
                  <a:schemeClr val="bg1"/>
                </a:solidFill>
              </a:defRPr>
            </a:lvl1pPr>
          </a:lstStyle>
          <a:p>
            <a:r>
              <a:rPr lang="en-US"/>
              <a:t>Copyright © 2022 by ECFMG and/or FAIMER. All rights reserved.</a:t>
            </a:r>
          </a:p>
        </p:txBody>
      </p:sp>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lvl1pPr>
              <a:defRPr>
                <a:solidFill>
                  <a:schemeClr val="bg1"/>
                </a:solidFill>
              </a:defRPr>
            </a:lvl1pPr>
          </a:lstStyle>
          <a:p>
            <a:fld id="{45457909-7F1D-4E97-86FD-FCEACD2AC378}" type="slidenum">
              <a:rPr lang="en-US" smtClean="0"/>
              <a:pPr/>
              <a:t>‹#›</a:t>
            </a:fld>
            <a:endParaRPr lang="en-US"/>
          </a:p>
        </p:txBody>
      </p:sp>
      <p:grpSp>
        <p:nvGrpSpPr>
          <p:cNvPr id="2" name="Group 1">
            <a:extLst>
              <a:ext uri="{FF2B5EF4-FFF2-40B4-BE49-F238E27FC236}">
                <a16:creationId xmlns:a16="http://schemas.microsoft.com/office/drawing/2014/main" id="{AB1CBE33-E6D5-4B99-B139-F8045D53E4BF}"/>
              </a:ext>
            </a:extLst>
          </p:cNvPr>
          <p:cNvGrpSpPr/>
          <p:nvPr userDrawn="1"/>
        </p:nvGrpSpPr>
        <p:grpSpPr>
          <a:xfrm>
            <a:off x="893710" y="6755100"/>
            <a:ext cx="11298280" cy="102900"/>
            <a:chOff x="893710" y="6755100"/>
            <a:chExt cx="11298280" cy="102900"/>
          </a:xfrm>
        </p:grpSpPr>
        <p:sp>
          <p:nvSpPr>
            <p:cNvPr id="12" name="Shape 37">
              <a:extLst>
                <a:ext uri="{FF2B5EF4-FFF2-40B4-BE49-F238E27FC236}">
                  <a16:creationId xmlns:a16="http://schemas.microsoft.com/office/drawing/2014/main" id="{FCA8B801-3006-4331-A44B-9D5EFD0CA9E4}"/>
                </a:ext>
              </a:extLst>
            </p:cNvPr>
            <p:cNvSpPr/>
            <p:nvPr userDrawn="1"/>
          </p:nvSpPr>
          <p:spPr>
            <a:xfrm>
              <a:off x="893710" y="675510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34">
              <a:extLst>
                <a:ext uri="{FF2B5EF4-FFF2-40B4-BE49-F238E27FC236}">
                  <a16:creationId xmlns:a16="http://schemas.microsoft.com/office/drawing/2014/main" id="{43F1D9D7-88D5-4745-A034-30CC9B3715DF}"/>
                </a:ext>
              </a:extLst>
            </p:cNvPr>
            <p:cNvSpPr/>
            <p:nvPr userDrawn="1"/>
          </p:nvSpPr>
          <p:spPr>
            <a:xfrm>
              <a:off x="10404590" y="675510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35">
              <a:extLst>
                <a:ext uri="{FF2B5EF4-FFF2-40B4-BE49-F238E27FC236}">
                  <a16:creationId xmlns:a16="http://schemas.microsoft.com/office/drawing/2014/main" id="{8C595D14-B97D-40A3-8D71-24AF3D2D562A}"/>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35">
              <a:extLst>
                <a:ext uri="{FF2B5EF4-FFF2-40B4-BE49-F238E27FC236}">
                  <a16:creationId xmlns:a16="http://schemas.microsoft.com/office/drawing/2014/main" id="{EC79216D-662B-43E8-83A6-5ADC49F70367}"/>
                </a:ext>
              </a:extLst>
            </p:cNvPr>
            <p:cNvSpPr/>
            <p:nvPr userDrawn="1"/>
          </p:nvSpPr>
          <p:spPr>
            <a:xfrm>
              <a:off x="11463338" y="6755100"/>
              <a:ext cx="728652"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8" name="Rectangle 7">
            <a:extLst>
              <a:ext uri="{FF2B5EF4-FFF2-40B4-BE49-F238E27FC236}">
                <a16:creationId xmlns:a16="http://schemas.microsoft.com/office/drawing/2014/main" id="{48ACC52A-A7C6-449A-A8D2-70844F411840}"/>
              </a:ext>
            </a:extLst>
          </p:cNvPr>
          <p:cNvSpPr/>
          <p:nvPr userDrawn="1"/>
        </p:nvSpPr>
        <p:spPr>
          <a:xfrm>
            <a:off x="0" y="0"/>
            <a:ext cx="12192000" cy="5378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61394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About ECFM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AE6221-0E35-431F-95EE-0DBC9F6906CC}"/>
              </a:ext>
            </a:extLst>
          </p:cNvPr>
          <p:cNvSpPr>
            <a:spLocks noGrp="1"/>
          </p:cNvSpPr>
          <p:nvPr>
            <p:ph type="ftr" sz="quarter" idx="11"/>
          </p:nvPr>
        </p:nvSpPr>
        <p:spPr/>
        <p:txBody>
          <a:bodyPr/>
          <a:lstStyle/>
          <a:p>
            <a:r>
              <a:rPr lang="en-US"/>
              <a:t>Copyright © 2023 by Intealth. All rights reserved.</a:t>
            </a:r>
          </a:p>
        </p:txBody>
      </p:sp>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pic>
        <p:nvPicPr>
          <p:cNvPr id="7" name="Picture 6">
            <a:extLst>
              <a:ext uri="{FF2B5EF4-FFF2-40B4-BE49-F238E27FC236}">
                <a16:creationId xmlns:a16="http://schemas.microsoft.com/office/drawing/2014/main" id="{ABD20027-9396-311A-4200-6436FCE57E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11587" y="829581"/>
            <a:ext cx="3114001" cy="2930825"/>
          </a:xfrm>
          <a:prstGeom prst="rect">
            <a:avLst/>
          </a:prstGeom>
        </p:spPr>
      </p:pic>
      <p:sp>
        <p:nvSpPr>
          <p:cNvPr id="9" name="TextBox 8">
            <a:extLst>
              <a:ext uri="{FF2B5EF4-FFF2-40B4-BE49-F238E27FC236}">
                <a16:creationId xmlns:a16="http://schemas.microsoft.com/office/drawing/2014/main" id="{B675565E-90C8-F204-1098-6C695281BBB5}"/>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ECFMG</a:t>
            </a:r>
          </a:p>
        </p:txBody>
      </p:sp>
      <p:sp>
        <p:nvSpPr>
          <p:cNvPr id="15" name="TextBox 14">
            <a:extLst>
              <a:ext uri="{FF2B5EF4-FFF2-40B4-BE49-F238E27FC236}">
                <a16:creationId xmlns:a16="http://schemas.microsoft.com/office/drawing/2014/main" id="{6714F47D-02AE-3B5A-97BA-4291374ACE03}"/>
              </a:ext>
            </a:extLst>
          </p:cNvPr>
          <p:cNvSpPr txBox="1"/>
          <p:nvPr userDrawn="1"/>
        </p:nvSpPr>
        <p:spPr>
          <a:xfrm>
            <a:off x="838199" y="1712796"/>
            <a:ext cx="7675179" cy="3769750"/>
          </a:xfrm>
          <a:prstGeom prst="rect">
            <a:avLst/>
          </a:prstGeom>
          <a:noFill/>
        </p:spPr>
        <p:txBody>
          <a:bodyPr wrap="square" rtlCol="0">
            <a:spAutoFit/>
          </a:bodyPr>
          <a:lstStyle/>
          <a:p>
            <a:pPr marL="228600" indent="-228600" algn="l">
              <a:lnSpc>
                <a:spcPct val="95000"/>
              </a:lnSpc>
              <a:spcBef>
                <a:spcPts val="1000"/>
              </a:spcBef>
              <a:buFont typeface="Arial" panose="020B0604020202020204" pitchFamily="34" charset="0"/>
              <a:buChar char="•"/>
            </a:pPr>
            <a:r>
              <a:rPr lang="en-US" sz="2600">
                <a:solidFill>
                  <a:srgbClr val="534D57"/>
                </a:solidFill>
              </a:rPr>
              <a:t>Founded in 1956 as a private nonprofit organization; transitioned to a division of Intealth in 2023</a:t>
            </a:r>
          </a:p>
          <a:p>
            <a:pPr marL="228600" indent="-228600" algn="l">
              <a:lnSpc>
                <a:spcPct val="95000"/>
              </a:lnSpc>
              <a:spcBef>
                <a:spcPts val="1000"/>
              </a:spcBef>
              <a:buFont typeface="Arial" panose="020B0604020202020204" pitchFamily="34" charset="0"/>
              <a:buChar char="•"/>
            </a:pPr>
            <a:r>
              <a:rPr lang="en-US" sz="2600">
                <a:solidFill>
                  <a:srgbClr val="534D57"/>
                </a:solidFill>
              </a:rPr>
              <a:t>Assures qualifications of health care professionals:  ECFMG Certification of IMGs who seek U.S. GME</a:t>
            </a:r>
          </a:p>
          <a:p>
            <a:pPr marL="228600" marR="0" lvl="0" indent="-22860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lang="en-US" sz="2600">
                <a:solidFill>
                  <a:srgbClr val="534D57"/>
                </a:solidFill>
              </a:rPr>
              <a:t>Provides primary-source verification of medical credentials worldwide: Serving international communities of medical educators, regulators, and health care providers</a:t>
            </a:r>
          </a:p>
        </p:txBody>
      </p:sp>
      <p:sp>
        <p:nvSpPr>
          <p:cNvPr id="2" name="Content Placeholder 2">
            <a:extLst>
              <a:ext uri="{FF2B5EF4-FFF2-40B4-BE49-F238E27FC236}">
                <a16:creationId xmlns:a16="http://schemas.microsoft.com/office/drawing/2014/main" id="{FE474322-A958-0C90-7C81-A61CE9885DF6}"/>
              </a:ext>
            </a:extLst>
          </p:cNvPr>
          <p:cNvSpPr txBox="1">
            <a:spLocks/>
          </p:cNvSpPr>
          <p:nvPr userDrawn="1"/>
        </p:nvSpPr>
        <p:spPr>
          <a:xfrm>
            <a:off x="838199" y="5564460"/>
            <a:ext cx="10680525" cy="185352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90000"/>
              </a:lnSpc>
            </a:pPr>
            <a:r>
              <a:rPr lang="en-US" sz="2600">
                <a:solidFill>
                  <a:srgbClr val="534D57"/>
                </a:solidFill>
              </a:rPr>
              <a:t>Supports IMGs who apply for U.S. GME: Electronic application</a:t>
            </a:r>
          </a:p>
        </p:txBody>
      </p:sp>
    </p:spTree>
    <p:extLst>
      <p:ext uri="{BB962C8B-B14F-4D97-AF65-F5344CB8AC3E}">
        <p14:creationId xmlns:p14="http://schemas.microsoft.com/office/powerpoint/2010/main" val="39999177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About FAIME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AE6221-0E35-431F-95EE-0DBC9F6906CC}"/>
              </a:ext>
            </a:extLst>
          </p:cNvPr>
          <p:cNvSpPr>
            <a:spLocks noGrp="1"/>
          </p:cNvSpPr>
          <p:nvPr>
            <p:ph type="ftr" sz="quarter" idx="11"/>
          </p:nvPr>
        </p:nvSpPr>
        <p:spPr/>
        <p:txBody>
          <a:bodyPr/>
          <a:lstStyle/>
          <a:p>
            <a:r>
              <a:rPr lang="en-US"/>
              <a:t>Copyright © 2024 by Intealth. All rights reserved.</a:t>
            </a:r>
          </a:p>
        </p:txBody>
      </p:sp>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pic>
        <p:nvPicPr>
          <p:cNvPr id="7" name="Picture 6">
            <a:extLst>
              <a:ext uri="{FF2B5EF4-FFF2-40B4-BE49-F238E27FC236}">
                <a16:creationId xmlns:a16="http://schemas.microsoft.com/office/drawing/2014/main" id="{90080EDE-301B-6C17-E486-1808E15B3B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20383" y="889592"/>
            <a:ext cx="3356021" cy="2904359"/>
          </a:xfrm>
          <a:prstGeom prst="rect">
            <a:avLst/>
          </a:prstGeom>
        </p:spPr>
      </p:pic>
      <p:sp>
        <p:nvSpPr>
          <p:cNvPr id="8" name="Content Placeholder 2">
            <a:extLst>
              <a:ext uri="{FF2B5EF4-FFF2-40B4-BE49-F238E27FC236}">
                <a16:creationId xmlns:a16="http://schemas.microsoft.com/office/drawing/2014/main" id="{128C4EBC-858D-FF7A-D7D0-36AE5B145E1D}"/>
              </a:ext>
            </a:extLst>
          </p:cNvPr>
          <p:cNvSpPr txBox="1">
            <a:spLocks/>
          </p:cNvSpPr>
          <p:nvPr userDrawn="1"/>
        </p:nvSpPr>
        <p:spPr>
          <a:xfrm>
            <a:off x="838199" y="4991835"/>
            <a:ext cx="10974443" cy="116376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600">
                <a:solidFill>
                  <a:srgbClr val="534D57"/>
                </a:solidFill>
              </a:rPr>
              <a:t>Provides authoritative resources on health professions education worldwide: Medical schools, regulatory authorities, and accrediting agencies</a:t>
            </a:r>
          </a:p>
        </p:txBody>
      </p:sp>
      <p:sp>
        <p:nvSpPr>
          <p:cNvPr id="9" name="TextBox 8">
            <a:extLst>
              <a:ext uri="{FF2B5EF4-FFF2-40B4-BE49-F238E27FC236}">
                <a16:creationId xmlns:a16="http://schemas.microsoft.com/office/drawing/2014/main" id="{2E0912F6-9463-C4F7-F6F5-855F1747E03A}"/>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FAIMER</a:t>
            </a:r>
          </a:p>
        </p:txBody>
      </p:sp>
      <p:sp>
        <p:nvSpPr>
          <p:cNvPr id="2" name="TextBox 1">
            <a:extLst>
              <a:ext uri="{FF2B5EF4-FFF2-40B4-BE49-F238E27FC236}">
                <a16:creationId xmlns:a16="http://schemas.microsoft.com/office/drawing/2014/main" id="{CB3C85A2-5CEE-240B-FACD-0B1C798FB8E4}"/>
              </a:ext>
            </a:extLst>
          </p:cNvPr>
          <p:cNvSpPr txBox="1"/>
          <p:nvPr userDrawn="1"/>
        </p:nvSpPr>
        <p:spPr>
          <a:xfrm>
            <a:off x="838199" y="1535283"/>
            <a:ext cx="7315200" cy="3389646"/>
          </a:xfrm>
          <a:prstGeom prst="rect">
            <a:avLst/>
          </a:prstGeom>
          <a:noFill/>
        </p:spPr>
        <p:txBody>
          <a:bodyPr wrap="square" rtlCol="0">
            <a:spAutoFit/>
          </a:bodyPr>
          <a:lstStyle/>
          <a:p>
            <a:pPr marL="228600" indent="-228600">
              <a:lnSpc>
                <a:spcPct val="95000"/>
              </a:lnSpc>
              <a:spcBef>
                <a:spcPts val="1000"/>
              </a:spcBef>
              <a:buFont typeface="Arial" panose="020B0604020202020204" pitchFamily="34" charset="0"/>
              <a:buChar char="•"/>
            </a:pPr>
            <a:r>
              <a:rPr lang="en-US" sz="2600">
                <a:solidFill>
                  <a:srgbClr val="534D57"/>
                </a:solidFill>
              </a:rPr>
              <a:t>Established as a private nonprofit foundation of ECFMG in 2000; transitioned to a division of Intealth in 2023</a:t>
            </a:r>
          </a:p>
          <a:p>
            <a:pPr marL="228600" indent="-228600">
              <a:lnSpc>
                <a:spcPct val="95000"/>
              </a:lnSpc>
              <a:spcBef>
                <a:spcPts val="1000"/>
              </a:spcBef>
              <a:buFont typeface="Arial" panose="020B0604020202020204" pitchFamily="34" charset="0"/>
              <a:buChar char="•"/>
            </a:pPr>
            <a:r>
              <a:rPr lang="en-US" sz="2600">
                <a:solidFill>
                  <a:srgbClr val="534D57"/>
                </a:solidFill>
              </a:rPr>
              <a:t>Advances health professions education worldwide: Fellowship programs and community of educators</a:t>
            </a:r>
          </a:p>
          <a:p>
            <a:pPr marL="228600" indent="-228600">
              <a:lnSpc>
                <a:spcPct val="95000"/>
              </a:lnSpc>
              <a:spcBef>
                <a:spcPts val="1000"/>
              </a:spcBef>
              <a:buFont typeface="Arial" panose="020B0604020202020204" pitchFamily="34" charset="0"/>
              <a:buChar char="•"/>
            </a:pPr>
            <a:r>
              <a:rPr lang="en-US" sz="2600">
                <a:solidFill>
                  <a:srgbClr val="534D57"/>
                </a:solidFill>
              </a:rPr>
              <a:t>Analyzes needs and contributions of IMGs in U.S.:  Data analysis and policy development</a:t>
            </a:r>
          </a:p>
        </p:txBody>
      </p:sp>
    </p:spTree>
    <p:extLst>
      <p:ext uri="{BB962C8B-B14F-4D97-AF65-F5344CB8AC3E}">
        <p14:creationId xmlns:p14="http://schemas.microsoft.com/office/powerpoint/2010/main" val="226499217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About Intealth 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9AE6221-0E35-431F-95EE-0DBC9F6906CC}"/>
              </a:ext>
            </a:extLst>
          </p:cNvPr>
          <p:cNvSpPr>
            <a:spLocks noGrp="1"/>
          </p:cNvSpPr>
          <p:nvPr>
            <p:ph type="ftr" sz="quarter" idx="11"/>
          </p:nvPr>
        </p:nvSpPr>
        <p:spPr/>
        <p:txBody>
          <a:bodyPr/>
          <a:lstStyle/>
          <a:p>
            <a:r>
              <a:rPr lang="en-US"/>
              <a:t>Copyright © 2023 by Intealth. All rights reserved.</a:t>
            </a:r>
          </a:p>
        </p:txBody>
      </p:sp>
      <p:sp>
        <p:nvSpPr>
          <p:cNvPr id="8" name="TextBox 7">
            <a:extLst>
              <a:ext uri="{FF2B5EF4-FFF2-40B4-BE49-F238E27FC236}">
                <a16:creationId xmlns:a16="http://schemas.microsoft.com/office/drawing/2014/main" id="{874A7FD5-CA7C-00B1-AAA4-C4449A1B4ED3}"/>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a:t>
            </a:r>
            <a:r>
              <a:rPr lang="en-US" sz="4400" err="1">
                <a:solidFill>
                  <a:schemeClr val="accent1"/>
                </a:solidFill>
                <a:latin typeface="+mj-lt"/>
              </a:rPr>
              <a:t>Intealth</a:t>
            </a:r>
            <a:endParaRPr lang="en-US" sz="4400">
              <a:solidFill>
                <a:schemeClr val="accent1"/>
              </a:solidFill>
              <a:latin typeface="+mj-lt"/>
            </a:endParaRPr>
          </a:p>
        </p:txBody>
      </p:sp>
      <p:sp>
        <p:nvSpPr>
          <p:cNvPr id="2" name="TextBox 1">
            <a:extLst>
              <a:ext uri="{FF2B5EF4-FFF2-40B4-BE49-F238E27FC236}">
                <a16:creationId xmlns:a16="http://schemas.microsoft.com/office/drawing/2014/main" id="{37360A6E-15A7-A0BF-A764-5665E7D12758}"/>
              </a:ext>
            </a:extLst>
          </p:cNvPr>
          <p:cNvSpPr txBox="1"/>
          <p:nvPr userDrawn="1"/>
        </p:nvSpPr>
        <p:spPr>
          <a:xfrm>
            <a:off x="838200" y="1778613"/>
            <a:ext cx="4457281" cy="4226798"/>
          </a:xfrm>
          <a:prstGeom prst="rect">
            <a:avLst/>
          </a:prstGeom>
          <a:noFill/>
        </p:spPr>
        <p:txBody>
          <a:bodyPr wrap="square" rtlCol="0">
            <a:spAutoFit/>
          </a:bodyPr>
          <a:lstStyle/>
          <a:p>
            <a:pPr marL="230188" indent="-230188">
              <a:spcBef>
                <a:spcPts val="1000"/>
              </a:spcBef>
              <a:buFont typeface="Arial" panose="020B0604020202020204" pitchFamily="34" charset="0"/>
              <a:buChar char="•"/>
            </a:pPr>
            <a:r>
              <a:rPr lang="en-US" sz="2800">
                <a:solidFill>
                  <a:srgbClr val="534D57"/>
                </a:solidFill>
              </a:rPr>
              <a:t>Unites ECFMG and FAIMER under a common </a:t>
            </a:r>
            <a:r>
              <a:rPr lang="en-US" sz="2800" b="1" i="1">
                <a:solidFill>
                  <a:srgbClr val="534D57"/>
                </a:solidFill>
              </a:rPr>
              <a:t>Vision</a:t>
            </a:r>
          </a:p>
          <a:p>
            <a:pPr marL="230188" indent="-230188">
              <a:spcBef>
                <a:spcPts val="1000"/>
              </a:spcBef>
              <a:buFont typeface="Arial" panose="020B0604020202020204" pitchFamily="34" charset="0"/>
              <a:buChar char="•"/>
            </a:pPr>
            <a:r>
              <a:rPr lang="en-US" sz="2800" b="1" i="1">
                <a:solidFill>
                  <a:srgbClr val="534D57"/>
                </a:solidFill>
              </a:rPr>
              <a:t>Missions</a:t>
            </a:r>
            <a:r>
              <a:rPr lang="en-US" sz="2800">
                <a:solidFill>
                  <a:srgbClr val="534D57"/>
                </a:solidFill>
              </a:rPr>
              <a:t> aligned to create powerful synergies</a:t>
            </a:r>
          </a:p>
          <a:p>
            <a:pPr marL="230188" indent="-230188">
              <a:spcBef>
                <a:spcPts val="1000"/>
              </a:spcBef>
              <a:buFont typeface="Arial" panose="020B0604020202020204" pitchFamily="34" charset="0"/>
              <a:buChar char="•"/>
            </a:pPr>
            <a:r>
              <a:rPr lang="en-US" sz="2800">
                <a:solidFill>
                  <a:srgbClr val="534D57"/>
                </a:solidFill>
              </a:rPr>
              <a:t>ECFMG and FAIMER operate and offer their respective portfolios of services as divisions of Intealth</a:t>
            </a:r>
          </a:p>
        </p:txBody>
      </p:sp>
      <p:pic>
        <p:nvPicPr>
          <p:cNvPr id="9" name="Picture 8" descr="Graphical user interface, text&#10;&#10;Description automatically generated">
            <a:extLst>
              <a:ext uri="{FF2B5EF4-FFF2-40B4-BE49-F238E27FC236}">
                <a16:creationId xmlns:a16="http://schemas.microsoft.com/office/drawing/2014/main" id="{8F64BF72-D497-9352-C032-E3E0E6FE73E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917" t="25013" r="1356" b="5855"/>
          <a:stretch/>
        </p:blipFill>
        <p:spPr>
          <a:xfrm>
            <a:off x="5691960" y="486740"/>
            <a:ext cx="6407889" cy="5988732"/>
          </a:xfrm>
          <a:prstGeom prst="rect">
            <a:avLst/>
          </a:prstGeom>
        </p:spPr>
      </p:pic>
    </p:spTree>
    <p:extLst>
      <p:ext uri="{BB962C8B-B14F-4D97-AF65-F5344CB8AC3E}">
        <p14:creationId xmlns:p14="http://schemas.microsoft.com/office/powerpoint/2010/main" val="17425779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Holder 2">
            <a:extLst>
              <a:ext uri="{FF2B5EF4-FFF2-40B4-BE49-F238E27FC236}">
                <a16:creationId xmlns:a16="http://schemas.microsoft.com/office/drawing/2014/main" id="{350CED12-3F15-3F4D-C98F-02ECCCA23D69}"/>
              </a:ext>
            </a:extLst>
          </p:cNvPr>
          <p:cNvSpPr>
            <a:spLocks noGrp="1"/>
          </p:cNvSpPr>
          <p:nvPr>
            <p:ph type="title"/>
          </p:nvPr>
        </p:nvSpPr>
        <p:spPr>
          <a:xfrm>
            <a:off x="746124" y="2178050"/>
            <a:ext cx="10183813" cy="923330"/>
          </a:xfrm>
          <a:prstGeom prst="rect">
            <a:avLst/>
          </a:prstGeom>
        </p:spPr>
        <p:txBody>
          <a:bodyPr lIns="0" tIns="0" rIns="0" bIns="0">
            <a:noAutofit/>
          </a:bodyPr>
          <a:lstStyle>
            <a:lvl1pPr>
              <a:defRPr sz="6000" b="0" i="0">
                <a:solidFill>
                  <a:srgbClr val="FBAA29"/>
                </a:solidFill>
                <a:latin typeface="Times New Roman"/>
                <a:cs typeface="Times New Roman"/>
              </a:defRPr>
            </a:lvl1pPr>
          </a:lstStyle>
          <a:p>
            <a:endParaRPr/>
          </a:p>
        </p:txBody>
      </p:sp>
      <p:sp>
        <p:nvSpPr>
          <p:cNvPr id="8" name="Holder 3">
            <a:extLst>
              <a:ext uri="{FF2B5EF4-FFF2-40B4-BE49-F238E27FC236}">
                <a16:creationId xmlns:a16="http://schemas.microsoft.com/office/drawing/2014/main" id="{A716E351-44E1-97BC-6F2D-2F1860F5FCA6}"/>
              </a:ext>
            </a:extLst>
          </p:cNvPr>
          <p:cNvSpPr>
            <a:spLocks noGrp="1"/>
          </p:cNvSpPr>
          <p:nvPr>
            <p:ph type="body" idx="1"/>
          </p:nvPr>
        </p:nvSpPr>
        <p:spPr>
          <a:xfrm>
            <a:off x="1300798" y="3373438"/>
            <a:ext cx="9657715" cy="553998"/>
          </a:xfrm>
        </p:spPr>
        <p:txBody>
          <a:bodyPr lIns="0" tIns="0" rIns="0" bIns="0">
            <a:normAutofit/>
          </a:bodyPr>
          <a:lstStyle>
            <a:lvl1pPr marL="0" indent="0">
              <a:buNone/>
              <a:defRPr sz="2800" b="0" i="0">
                <a:solidFill>
                  <a:schemeClr val="bg2">
                    <a:lumMod val="50000"/>
                  </a:schemeClr>
                </a:solidFill>
                <a:latin typeface="Arial"/>
                <a:cs typeface="Arial"/>
              </a:defRPr>
            </a:lvl1pPr>
          </a:lstStyle>
          <a:p>
            <a:endParaRPr/>
          </a:p>
        </p:txBody>
      </p:sp>
      <p:sp>
        <p:nvSpPr>
          <p:cNvPr id="9" name="Footer Placeholder 8">
            <a:extLst>
              <a:ext uri="{FF2B5EF4-FFF2-40B4-BE49-F238E27FC236}">
                <a16:creationId xmlns:a16="http://schemas.microsoft.com/office/drawing/2014/main" id="{842F0CBB-0D69-7EFC-61E9-D47E7243175D}"/>
              </a:ext>
            </a:extLst>
          </p:cNvPr>
          <p:cNvSpPr>
            <a:spLocks noGrp="1"/>
          </p:cNvSpPr>
          <p:nvPr>
            <p:ph type="ftr" sz="quarter" idx="10"/>
          </p:nvPr>
        </p:nvSpPr>
        <p:spPr>
          <a:xfrm>
            <a:off x="817562" y="5814576"/>
            <a:ext cx="6784975" cy="440770"/>
          </a:xfrm>
          <a:prstGeom prst="rect">
            <a:avLst/>
          </a:prstGeom>
        </p:spPr>
        <p:txBody>
          <a:bodyPr/>
          <a:lstStyle/>
          <a:p>
            <a:r>
              <a:rPr lang="en-US"/>
              <a:t>© 2024 Federation of State Medical Boards</a:t>
            </a:r>
          </a:p>
        </p:txBody>
      </p:sp>
      <p:sp>
        <p:nvSpPr>
          <p:cNvPr id="10" name="Slide Number Placeholder 9">
            <a:extLst>
              <a:ext uri="{FF2B5EF4-FFF2-40B4-BE49-F238E27FC236}">
                <a16:creationId xmlns:a16="http://schemas.microsoft.com/office/drawing/2014/main" id="{93C680CC-14BA-79E2-680A-EC13692CBAF3}"/>
              </a:ext>
            </a:extLst>
          </p:cNvPr>
          <p:cNvSpPr>
            <a:spLocks noGrp="1"/>
          </p:cNvSpPr>
          <p:nvPr>
            <p:ph type="sldNum" sz="quarter" idx="11"/>
          </p:nvPr>
        </p:nvSpPr>
        <p:spPr/>
        <p:txBody>
          <a:bodyPr/>
          <a:lstStyle/>
          <a:p>
            <a:pPr marL="38100">
              <a:spcBef>
                <a:spcPts val="5"/>
              </a:spcBef>
            </a:pPr>
            <a:r>
              <a:rPr lang="en-US" b="0"/>
              <a:t>www.fsmb.org |</a:t>
            </a:r>
            <a:r>
              <a:rPr lang="en-US"/>
              <a:t> </a:t>
            </a:r>
            <a:fld id="{81D60167-4931-47E6-BA6A-407CBD079E47}" type="slidenum">
              <a:rPr lang="en-US" smtClean="0"/>
              <a:pPr marL="38100">
                <a:spcBef>
                  <a:spcPts val="5"/>
                </a:spcBef>
              </a:pPr>
              <a:t>‹#›</a:t>
            </a:fld>
            <a:endParaRPr lang="en-US"/>
          </a:p>
        </p:txBody>
      </p:sp>
    </p:spTree>
    <p:extLst>
      <p:ext uri="{BB962C8B-B14F-4D97-AF65-F5344CB8AC3E}">
        <p14:creationId xmlns:p14="http://schemas.microsoft.com/office/powerpoint/2010/main" val="39768259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32"/>
        <p:cNvGrpSpPr/>
        <p:nvPr/>
      </p:nvGrpSpPr>
      <p:grpSpPr>
        <a:xfrm>
          <a:off x="0" y="0"/>
          <a:ext cx="0" cy="0"/>
          <a:chOff x="0" y="0"/>
          <a:chExt cx="0" cy="0"/>
        </a:xfrm>
      </p:grpSpPr>
      <p:sp>
        <p:nvSpPr>
          <p:cNvPr id="33" name="Google Shape;33;p8"/>
          <p:cNvSpPr txBox="1">
            <a:spLocks noGrp="1"/>
          </p:cNvSpPr>
          <p:nvPr>
            <p:ph type="body" idx="1"/>
          </p:nvPr>
        </p:nvSpPr>
        <p:spPr>
          <a:xfrm>
            <a:off x="445698" y="1406371"/>
            <a:ext cx="11269031" cy="4767387"/>
          </a:xfrm>
          <a:prstGeom prst="rect">
            <a:avLst/>
          </a:prstGeom>
          <a:noFill/>
          <a:ln>
            <a:noFill/>
          </a:ln>
        </p:spPr>
        <p:txBody>
          <a:bodyPr spcFirstLastPara="1" wrap="square" lIns="0" tIns="0" rIns="0" bIns="0" anchor="t" anchorCtr="0">
            <a:noAutofit/>
          </a:bodyPr>
          <a:lstStyle>
            <a:lvl1pPr marL="609585" lvl="0" indent="-474121" algn="l">
              <a:spcBef>
                <a:spcPts val="533"/>
              </a:spcBef>
              <a:spcAft>
                <a:spcPts val="0"/>
              </a:spcAft>
              <a:buClr>
                <a:srgbClr val="62A70F"/>
              </a:buClr>
              <a:buSzPts val="2000"/>
              <a:buChar char="•"/>
              <a:defRPr>
                <a:solidFill>
                  <a:schemeClr val="dk1"/>
                </a:solidFill>
                <a:latin typeface="Arial"/>
                <a:ea typeface="Arial"/>
                <a:cs typeface="Arial"/>
                <a:sym typeface="Arial"/>
              </a:defRPr>
            </a:lvl1pPr>
            <a:lvl2pPr marL="1219170" lvl="1" indent="-474121" algn="l">
              <a:spcBef>
                <a:spcPts val="533"/>
              </a:spcBef>
              <a:spcAft>
                <a:spcPts val="0"/>
              </a:spcAft>
              <a:buClr>
                <a:srgbClr val="62A70F"/>
              </a:buClr>
              <a:buSzPts val="2000"/>
              <a:buChar char="•"/>
              <a:defRPr>
                <a:solidFill>
                  <a:schemeClr val="dk1"/>
                </a:solidFill>
                <a:latin typeface="Arial"/>
                <a:ea typeface="Arial"/>
                <a:cs typeface="Arial"/>
                <a:sym typeface="Arial"/>
              </a:defRPr>
            </a:lvl2pPr>
            <a:lvl3pPr marL="1828754" lvl="2" indent="-474121" algn="l">
              <a:spcBef>
                <a:spcPts val="533"/>
              </a:spcBef>
              <a:spcAft>
                <a:spcPts val="0"/>
              </a:spcAft>
              <a:buClr>
                <a:srgbClr val="62A70F"/>
              </a:buClr>
              <a:buSzPts val="2000"/>
              <a:buFont typeface="Arial"/>
              <a:buChar char="•"/>
              <a:defRPr>
                <a:solidFill>
                  <a:schemeClr val="dk1"/>
                </a:solidFill>
                <a:latin typeface="Arial"/>
                <a:ea typeface="Arial"/>
                <a:cs typeface="Arial"/>
                <a:sym typeface="Arial"/>
              </a:defRPr>
            </a:lvl3pPr>
            <a:lvl4pPr marL="2438339" lvl="3" indent="-474121" algn="l">
              <a:spcBef>
                <a:spcPts val="533"/>
              </a:spcBef>
              <a:spcAft>
                <a:spcPts val="0"/>
              </a:spcAft>
              <a:buClr>
                <a:srgbClr val="62A70F"/>
              </a:buClr>
              <a:buSzPts val="2000"/>
              <a:buChar char="•"/>
              <a:defRPr>
                <a:solidFill>
                  <a:schemeClr val="dk1"/>
                </a:solidFill>
                <a:latin typeface="Arial"/>
                <a:ea typeface="Arial"/>
                <a:cs typeface="Arial"/>
                <a:sym typeface="Arial"/>
              </a:defRPr>
            </a:lvl4pPr>
            <a:lvl5pPr marL="3047924" lvl="4" indent="-474121" algn="l">
              <a:spcBef>
                <a:spcPts val="533"/>
              </a:spcBef>
              <a:spcAft>
                <a:spcPts val="0"/>
              </a:spcAft>
              <a:buClr>
                <a:srgbClr val="62A70F"/>
              </a:buClr>
              <a:buSzPts val="2000"/>
              <a:buChar char="•"/>
              <a:defRPr>
                <a:solidFill>
                  <a:schemeClr val="dk1"/>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34" name="Google Shape;34;p8"/>
          <p:cNvSpPr txBox="1">
            <a:spLocks noGrp="1"/>
          </p:cNvSpPr>
          <p:nvPr>
            <p:ph type="title"/>
          </p:nvPr>
        </p:nvSpPr>
        <p:spPr>
          <a:xfrm>
            <a:off x="445698" y="511601"/>
            <a:ext cx="11269031" cy="741756"/>
          </a:xfrm>
          <a:prstGeom prst="rect">
            <a:avLst/>
          </a:prstGeom>
          <a:noFill/>
          <a:ln>
            <a:noFill/>
          </a:ln>
        </p:spPr>
        <p:txBody>
          <a:bodyPr spcFirstLastPara="1" wrap="square" lIns="0" tIns="0" rIns="0" bIns="0" anchor="t" anchorCtr="0">
            <a:normAutofit/>
          </a:bodyPr>
          <a:lstStyle>
            <a:lvl1pPr lvl="0" algn="l">
              <a:spcBef>
                <a:spcPts val="0"/>
              </a:spcBef>
              <a:spcAft>
                <a:spcPts val="0"/>
              </a:spcAft>
              <a:buSzPts val="1400"/>
              <a:buNone/>
              <a:defRPr sz="4267" b="1">
                <a:solidFill>
                  <a:srgbClr val="54565B"/>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extLst>
      <p:ext uri="{BB962C8B-B14F-4D97-AF65-F5344CB8AC3E}">
        <p14:creationId xmlns:p14="http://schemas.microsoft.com/office/powerpoint/2010/main" val="427333076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About FAIME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pic>
        <p:nvPicPr>
          <p:cNvPr id="7" name="Picture 6">
            <a:extLst>
              <a:ext uri="{FF2B5EF4-FFF2-40B4-BE49-F238E27FC236}">
                <a16:creationId xmlns:a16="http://schemas.microsoft.com/office/drawing/2014/main" id="{90080EDE-301B-6C17-E486-1808E15B3B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20383" y="889592"/>
            <a:ext cx="3356021" cy="2904359"/>
          </a:xfrm>
          <a:prstGeom prst="rect">
            <a:avLst/>
          </a:prstGeom>
        </p:spPr>
      </p:pic>
      <p:sp>
        <p:nvSpPr>
          <p:cNvPr id="8" name="Content Placeholder 2">
            <a:extLst>
              <a:ext uri="{FF2B5EF4-FFF2-40B4-BE49-F238E27FC236}">
                <a16:creationId xmlns:a16="http://schemas.microsoft.com/office/drawing/2014/main" id="{128C4EBC-858D-FF7A-D7D0-36AE5B145E1D}"/>
              </a:ext>
            </a:extLst>
          </p:cNvPr>
          <p:cNvSpPr txBox="1">
            <a:spLocks/>
          </p:cNvSpPr>
          <p:nvPr userDrawn="1"/>
        </p:nvSpPr>
        <p:spPr>
          <a:xfrm>
            <a:off x="838199" y="4991835"/>
            <a:ext cx="10974443" cy="116376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600">
                <a:solidFill>
                  <a:srgbClr val="534D57"/>
                </a:solidFill>
              </a:rPr>
              <a:t>Provides authoritative resources on health professions education worldwide: Medical schools, regulatory authorities, and accrediting agencies</a:t>
            </a:r>
          </a:p>
        </p:txBody>
      </p:sp>
      <p:sp>
        <p:nvSpPr>
          <p:cNvPr id="9" name="TextBox 8">
            <a:extLst>
              <a:ext uri="{FF2B5EF4-FFF2-40B4-BE49-F238E27FC236}">
                <a16:creationId xmlns:a16="http://schemas.microsoft.com/office/drawing/2014/main" id="{2E0912F6-9463-C4F7-F6F5-855F1747E03A}"/>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FAIMER</a:t>
            </a:r>
          </a:p>
        </p:txBody>
      </p:sp>
      <p:sp>
        <p:nvSpPr>
          <p:cNvPr id="2" name="TextBox 1">
            <a:extLst>
              <a:ext uri="{FF2B5EF4-FFF2-40B4-BE49-F238E27FC236}">
                <a16:creationId xmlns:a16="http://schemas.microsoft.com/office/drawing/2014/main" id="{CB3C85A2-5CEE-240B-FACD-0B1C798FB8E4}"/>
              </a:ext>
            </a:extLst>
          </p:cNvPr>
          <p:cNvSpPr txBox="1"/>
          <p:nvPr userDrawn="1"/>
        </p:nvSpPr>
        <p:spPr>
          <a:xfrm>
            <a:off x="838199" y="1535283"/>
            <a:ext cx="7315200" cy="3389646"/>
          </a:xfrm>
          <a:prstGeom prst="rect">
            <a:avLst/>
          </a:prstGeom>
          <a:noFill/>
        </p:spPr>
        <p:txBody>
          <a:bodyPr wrap="square" rtlCol="0">
            <a:spAutoFit/>
          </a:bodyPr>
          <a:lstStyle/>
          <a:p>
            <a:pPr marL="228600" indent="-228600">
              <a:lnSpc>
                <a:spcPct val="95000"/>
              </a:lnSpc>
              <a:spcBef>
                <a:spcPts val="1000"/>
              </a:spcBef>
              <a:buFont typeface="Arial" panose="020B0604020202020204" pitchFamily="34" charset="0"/>
              <a:buChar char="•"/>
            </a:pPr>
            <a:r>
              <a:rPr lang="en-US" sz="2600">
                <a:solidFill>
                  <a:srgbClr val="534D57"/>
                </a:solidFill>
              </a:rPr>
              <a:t>Established as a private nonprofit foundation of ECFMG in 2000; transitioned to a division of Intealth in 2023</a:t>
            </a:r>
          </a:p>
          <a:p>
            <a:pPr marL="228600" indent="-228600">
              <a:lnSpc>
                <a:spcPct val="95000"/>
              </a:lnSpc>
              <a:spcBef>
                <a:spcPts val="1000"/>
              </a:spcBef>
              <a:buFont typeface="Arial" panose="020B0604020202020204" pitchFamily="34" charset="0"/>
              <a:buChar char="•"/>
            </a:pPr>
            <a:r>
              <a:rPr lang="en-US" sz="2600">
                <a:solidFill>
                  <a:srgbClr val="534D57"/>
                </a:solidFill>
              </a:rPr>
              <a:t>Advances health professions education worldwide: Fellowship programs and community of educators</a:t>
            </a:r>
          </a:p>
          <a:p>
            <a:pPr marL="228600" indent="-228600">
              <a:lnSpc>
                <a:spcPct val="95000"/>
              </a:lnSpc>
              <a:spcBef>
                <a:spcPts val="1000"/>
              </a:spcBef>
              <a:buFont typeface="Arial" panose="020B0604020202020204" pitchFamily="34" charset="0"/>
              <a:buChar char="•"/>
            </a:pPr>
            <a:r>
              <a:rPr lang="en-US" sz="2600">
                <a:solidFill>
                  <a:srgbClr val="534D57"/>
                </a:solidFill>
              </a:rPr>
              <a:t>Analyzes needs and contributions of IMGs in U.S.:  Data analysis and policy development</a:t>
            </a:r>
          </a:p>
        </p:txBody>
      </p:sp>
    </p:spTree>
    <p:extLst>
      <p:ext uri="{BB962C8B-B14F-4D97-AF65-F5344CB8AC3E}">
        <p14:creationId xmlns:p14="http://schemas.microsoft.com/office/powerpoint/2010/main" val="36809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5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32" b="1" i="0">
                <a:solidFill>
                  <a:schemeClr val="bg1"/>
                </a:solidFill>
                <a:latin typeface="Work Sans"/>
                <a:cs typeface="Work San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889659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About ECFM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pic>
        <p:nvPicPr>
          <p:cNvPr id="7" name="Picture 6">
            <a:extLst>
              <a:ext uri="{FF2B5EF4-FFF2-40B4-BE49-F238E27FC236}">
                <a16:creationId xmlns:a16="http://schemas.microsoft.com/office/drawing/2014/main" id="{ABD20027-9396-311A-4200-6436FCE57E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11587" y="829581"/>
            <a:ext cx="3114001" cy="2930825"/>
          </a:xfrm>
          <a:prstGeom prst="rect">
            <a:avLst/>
          </a:prstGeom>
        </p:spPr>
      </p:pic>
      <p:sp>
        <p:nvSpPr>
          <p:cNvPr id="9" name="TextBox 8">
            <a:extLst>
              <a:ext uri="{FF2B5EF4-FFF2-40B4-BE49-F238E27FC236}">
                <a16:creationId xmlns:a16="http://schemas.microsoft.com/office/drawing/2014/main" id="{B675565E-90C8-F204-1098-6C695281BBB5}"/>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ECFMG</a:t>
            </a:r>
          </a:p>
        </p:txBody>
      </p:sp>
      <p:sp>
        <p:nvSpPr>
          <p:cNvPr id="15" name="TextBox 14">
            <a:extLst>
              <a:ext uri="{FF2B5EF4-FFF2-40B4-BE49-F238E27FC236}">
                <a16:creationId xmlns:a16="http://schemas.microsoft.com/office/drawing/2014/main" id="{6714F47D-02AE-3B5A-97BA-4291374ACE03}"/>
              </a:ext>
            </a:extLst>
          </p:cNvPr>
          <p:cNvSpPr txBox="1"/>
          <p:nvPr userDrawn="1"/>
        </p:nvSpPr>
        <p:spPr>
          <a:xfrm>
            <a:off x="838199" y="1712796"/>
            <a:ext cx="7675179" cy="3769750"/>
          </a:xfrm>
          <a:prstGeom prst="rect">
            <a:avLst/>
          </a:prstGeom>
          <a:noFill/>
        </p:spPr>
        <p:txBody>
          <a:bodyPr wrap="square" rtlCol="0">
            <a:spAutoFit/>
          </a:bodyPr>
          <a:lstStyle/>
          <a:p>
            <a:pPr marL="228600" indent="-228600" algn="l">
              <a:lnSpc>
                <a:spcPct val="95000"/>
              </a:lnSpc>
              <a:spcBef>
                <a:spcPts val="1000"/>
              </a:spcBef>
              <a:buFont typeface="Arial" panose="020B0604020202020204" pitchFamily="34" charset="0"/>
              <a:buChar char="•"/>
            </a:pPr>
            <a:r>
              <a:rPr lang="en-US" sz="2600">
                <a:solidFill>
                  <a:srgbClr val="534D57"/>
                </a:solidFill>
              </a:rPr>
              <a:t>Founded in 1956 as a private nonprofit organization; transitioned to a division of Intealth in 2023</a:t>
            </a:r>
          </a:p>
          <a:p>
            <a:pPr marL="228600" indent="-228600" algn="l">
              <a:lnSpc>
                <a:spcPct val="95000"/>
              </a:lnSpc>
              <a:spcBef>
                <a:spcPts val="1000"/>
              </a:spcBef>
              <a:buFont typeface="Arial" panose="020B0604020202020204" pitchFamily="34" charset="0"/>
              <a:buChar char="•"/>
            </a:pPr>
            <a:r>
              <a:rPr lang="en-US" sz="2600">
                <a:solidFill>
                  <a:srgbClr val="534D57"/>
                </a:solidFill>
              </a:rPr>
              <a:t>Assures qualifications of health care professionals:  ECFMG Certification of IMGs who seek U.S. GME</a:t>
            </a:r>
          </a:p>
          <a:p>
            <a:pPr marL="228600" marR="0" lvl="0" indent="-228600" algn="l" defTabSz="914400" rtl="0" eaLnBrk="1" fontAlgn="auto" latinLnBrk="0" hangingPunct="1">
              <a:lnSpc>
                <a:spcPct val="95000"/>
              </a:lnSpc>
              <a:spcBef>
                <a:spcPts val="1000"/>
              </a:spcBef>
              <a:spcAft>
                <a:spcPts val="0"/>
              </a:spcAft>
              <a:buClrTx/>
              <a:buSzTx/>
              <a:buFont typeface="Arial" panose="020B0604020202020204" pitchFamily="34" charset="0"/>
              <a:buChar char="•"/>
              <a:tabLst/>
              <a:defRPr/>
            </a:pPr>
            <a:r>
              <a:rPr lang="en-US" sz="2600">
                <a:solidFill>
                  <a:srgbClr val="534D57"/>
                </a:solidFill>
              </a:rPr>
              <a:t>Provides primary-source verification of medical credentials worldwide: Serving international communities of medical educators, regulators, and health care providers</a:t>
            </a:r>
          </a:p>
        </p:txBody>
      </p:sp>
      <p:sp>
        <p:nvSpPr>
          <p:cNvPr id="2" name="Content Placeholder 2">
            <a:extLst>
              <a:ext uri="{FF2B5EF4-FFF2-40B4-BE49-F238E27FC236}">
                <a16:creationId xmlns:a16="http://schemas.microsoft.com/office/drawing/2014/main" id="{FE474322-A958-0C90-7C81-A61CE9885DF6}"/>
              </a:ext>
            </a:extLst>
          </p:cNvPr>
          <p:cNvSpPr txBox="1">
            <a:spLocks/>
          </p:cNvSpPr>
          <p:nvPr userDrawn="1"/>
        </p:nvSpPr>
        <p:spPr>
          <a:xfrm>
            <a:off x="838199" y="5564460"/>
            <a:ext cx="10680525" cy="185352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90000"/>
              </a:lnSpc>
            </a:pPr>
            <a:r>
              <a:rPr lang="en-US" sz="2600">
                <a:solidFill>
                  <a:srgbClr val="534D57"/>
                </a:solidFill>
              </a:rPr>
              <a:t>Supports IMGs who apply for U.S. GME: Electronic application</a:t>
            </a:r>
          </a:p>
        </p:txBody>
      </p:sp>
    </p:spTree>
    <p:extLst>
      <p:ext uri="{BB962C8B-B14F-4D97-AF65-F5344CB8AC3E}">
        <p14:creationId xmlns:p14="http://schemas.microsoft.com/office/powerpoint/2010/main" val="9077688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About Intealth 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4A7FD5-CA7C-00B1-AAA4-C4449A1B4ED3}"/>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a:t>
            </a:r>
            <a:r>
              <a:rPr lang="en-US" sz="4400" err="1">
                <a:solidFill>
                  <a:schemeClr val="accent1"/>
                </a:solidFill>
                <a:latin typeface="+mj-lt"/>
              </a:rPr>
              <a:t>Intealth</a:t>
            </a:r>
            <a:endParaRPr lang="en-US" sz="4400">
              <a:solidFill>
                <a:schemeClr val="accent1"/>
              </a:solidFill>
              <a:latin typeface="+mj-lt"/>
            </a:endParaRPr>
          </a:p>
        </p:txBody>
      </p:sp>
      <p:sp>
        <p:nvSpPr>
          <p:cNvPr id="2" name="TextBox 1">
            <a:extLst>
              <a:ext uri="{FF2B5EF4-FFF2-40B4-BE49-F238E27FC236}">
                <a16:creationId xmlns:a16="http://schemas.microsoft.com/office/drawing/2014/main" id="{37360A6E-15A7-A0BF-A764-5665E7D12758}"/>
              </a:ext>
            </a:extLst>
          </p:cNvPr>
          <p:cNvSpPr txBox="1"/>
          <p:nvPr userDrawn="1"/>
        </p:nvSpPr>
        <p:spPr>
          <a:xfrm>
            <a:off x="838200" y="1778613"/>
            <a:ext cx="4457281" cy="4226798"/>
          </a:xfrm>
          <a:prstGeom prst="rect">
            <a:avLst/>
          </a:prstGeom>
          <a:noFill/>
        </p:spPr>
        <p:txBody>
          <a:bodyPr wrap="square" rtlCol="0">
            <a:spAutoFit/>
          </a:bodyPr>
          <a:lstStyle/>
          <a:p>
            <a:pPr marL="230188" indent="-230188">
              <a:spcBef>
                <a:spcPts val="1000"/>
              </a:spcBef>
              <a:buFont typeface="Arial" panose="020B0604020202020204" pitchFamily="34" charset="0"/>
              <a:buChar char="•"/>
            </a:pPr>
            <a:r>
              <a:rPr lang="en-US" sz="2800">
                <a:solidFill>
                  <a:srgbClr val="534D57"/>
                </a:solidFill>
              </a:rPr>
              <a:t>Unites ECFMG and FAIMER under a common </a:t>
            </a:r>
            <a:r>
              <a:rPr lang="en-US" sz="2800" b="1" i="1">
                <a:solidFill>
                  <a:srgbClr val="534D57"/>
                </a:solidFill>
              </a:rPr>
              <a:t>Vision</a:t>
            </a:r>
          </a:p>
          <a:p>
            <a:pPr marL="230188" indent="-230188">
              <a:spcBef>
                <a:spcPts val="1000"/>
              </a:spcBef>
              <a:buFont typeface="Arial" panose="020B0604020202020204" pitchFamily="34" charset="0"/>
              <a:buChar char="•"/>
            </a:pPr>
            <a:r>
              <a:rPr lang="en-US" sz="2800" b="1" i="1">
                <a:solidFill>
                  <a:srgbClr val="534D57"/>
                </a:solidFill>
              </a:rPr>
              <a:t>Missions</a:t>
            </a:r>
            <a:r>
              <a:rPr lang="en-US" sz="2800">
                <a:solidFill>
                  <a:srgbClr val="534D57"/>
                </a:solidFill>
              </a:rPr>
              <a:t> aligned to create powerful synergies</a:t>
            </a:r>
          </a:p>
          <a:p>
            <a:pPr marL="230188" indent="-230188">
              <a:spcBef>
                <a:spcPts val="1000"/>
              </a:spcBef>
              <a:buFont typeface="Arial" panose="020B0604020202020204" pitchFamily="34" charset="0"/>
              <a:buChar char="•"/>
            </a:pPr>
            <a:r>
              <a:rPr lang="en-US" sz="2800">
                <a:solidFill>
                  <a:srgbClr val="534D57"/>
                </a:solidFill>
              </a:rPr>
              <a:t>ECFMG and FAIMER operate and offer their respective portfolios of services as divisions of Intealth</a:t>
            </a:r>
          </a:p>
        </p:txBody>
      </p:sp>
      <p:pic>
        <p:nvPicPr>
          <p:cNvPr id="9" name="Picture 8" descr="Graphical user interface, text&#10;&#10;Description automatically generated">
            <a:extLst>
              <a:ext uri="{FF2B5EF4-FFF2-40B4-BE49-F238E27FC236}">
                <a16:creationId xmlns:a16="http://schemas.microsoft.com/office/drawing/2014/main" id="{8F64BF72-D497-9352-C032-E3E0E6FE73E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917" t="25013" r="1356" b="5855"/>
          <a:stretch/>
        </p:blipFill>
        <p:spPr>
          <a:xfrm>
            <a:off x="5691960" y="486740"/>
            <a:ext cx="6407889" cy="5988732"/>
          </a:xfrm>
          <a:prstGeom prst="rect">
            <a:avLst/>
          </a:prstGeom>
        </p:spPr>
      </p:pic>
      <p:sp>
        <p:nvSpPr>
          <p:cNvPr id="4" name="TextBox 3">
            <a:extLst>
              <a:ext uri="{FF2B5EF4-FFF2-40B4-BE49-F238E27FC236}">
                <a16:creationId xmlns:a16="http://schemas.microsoft.com/office/drawing/2014/main" id="{25F94268-4CAC-84BA-53DF-CACA3C18C402}"/>
              </a:ext>
            </a:extLst>
          </p:cNvPr>
          <p:cNvSpPr txBox="1"/>
          <p:nvPr userDrawn="1"/>
        </p:nvSpPr>
        <p:spPr>
          <a:xfrm>
            <a:off x="465900" y="6457938"/>
            <a:ext cx="5114925" cy="253916"/>
          </a:xfrm>
          <a:prstGeom prst="rect">
            <a:avLst/>
          </a:prstGeom>
          <a:noFill/>
        </p:spPr>
        <p:txBody>
          <a:bodyPr wrap="square" rtlCol="0">
            <a:spAutoFit/>
          </a:bodyPr>
          <a:lstStyle/>
          <a:p>
            <a:r>
              <a:rPr lang="en-US" sz="1050">
                <a:solidFill>
                  <a:schemeClr val="tx2">
                    <a:lumMod val="60000"/>
                    <a:lumOff val="40000"/>
                  </a:schemeClr>
                </a:solidFill>
              </a:rPr>
              <a:t>Copyright © 2026 by Intealth. All rights reserved.</a:t>
            </a:r>
          </a:p>
        </p:txBody>
      </p:sp>
    </p:spTree>
    <p:extLst>
      <p:ext uri="{BB962C8B-B14F-4D97-AF65-F5344CB8AC3E}">
        <p14:creationId xmlns:p14="http://schemas.microsoft.com/office/powerpoint/2010/main" val="14785433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0"/>
            <a:ext cx="12191990" cy="44540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79724D-1AFB-4894-8765-D3AF47C90FD9}"/>
              </a:ext>
            </a:extLst>
          </p:cNvPr>
          <p:cNvSpPr>
            <a:spLocks noGrp="1"/>
          </p:cNvSpPr>
          <p:nvPr>
            <p:ph type="title"/>
          </p:nvPr>
        </p:nvSpPr>
        <p:spPr>
          <a:xfrm>
            <a:off x="831850" y="2580577"/>
            <a:ext cx="10515600" cy="1696201"/>
          </a:xfrm>
        </p:spPr>
        <p:txBody>
          <a:bodyPr anchor="b">
            <a:normAutofit/>
          </a:bodyPr>
          <a:lstStyle>
            <a:lvl1pPr>
              <a:defRPr sz="5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p:nvPr>
        </p:nvSpPr>
        <p:spPr>
          <a:xfrm>
            <a:off x="831850" y="463970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4396375"/>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14" name="Picture 13" descr="Logo&#10;&#10;Description automatically generated">
            <a:extLst>
              <a:ext uri="{FF2B5EF4-FFF2-40B4-BE49-F238E27FC236}">
                <a16:creationId xmlns:a16="http://schemas.microsoft.com/office/drawing/2014/main" id="{B3CD04B1-926C-448D-AD90-43CFBD7C953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3509246" y="168918"/>
            <a:ext cx="5173508" cy="2411660"/>
          </a:xfrm>
          <a:prstGeom prst="rect">
            <a:avLst/>
          </a:prstGeom>
        </p:spPr>
      </p:pic>
      <p:sp>
        <p:nvSpPr>
          <p:cNvPr id="4" name="TextBox 3">
            <a:extLst>
              <a:ext uri="{FF2B5EF4-FFF2-40B4-BE49-F238E27FC236}">
                <a16:creationId xmlns:a16="http://schemas.microsoft.com/office/drawing/2014/main" id="{8D26EB07-9151-AAFC-B49D-8374CD4E78A0}"/>
              </a:ext>
            </a:extLst>
          </p:cNvPr>
          <p:cNvSpPr txBox="1"/>
          <p:nvPr userDrawn="1"/>
        </p:nvSpPr>
        <p:spPr>
          <a:xfrm>
            <a:off x="465900" y="6457938"/>
            <a:ext cx="5114925" cy="253916"/>
          </a:xfrm>
          <a:prstGeom prst="rect">
            <a:avLst/>
          </a:prstGeom>
          <a:noFill/>
        </p:spPr>
        <p:txBody>
          <a:bodyPr wrap="square" rtlCol="0">
            <a:spAutoFit/>
          </a:bodyPr>
          <a:lstStyle/>
          <a:p>
            <a:r>
              <a:rPr lang="en-US" sz="1050">
                <a:solidFill>
                  <a:schemeClr val="tx2">
                    <a:lumMod val="60000"/>
                    <a:lumOff val="40000"/>
                  </a:schemeClr>
                </a:solidFill>
              </a:rPr>
              <a:t>Copyright © 2026 by Intealth. All rights reserved.</a:t>
            </a:r>
          </a:p>
        </p:txBody>
      </p:sp>
    </p:spTree>
    <p:extLst>
      <p:ext uri="{BB962C8B-B14F-4D97-AF65-F5344CB8AC3E}">
        <p14:creationId xmlns:p14="http://schemas.microsoft.com/office/powerpoint/2010/main" val="10514156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cSld name="Blank-Purple BG">
    <p:bg>
      <p:bgPr>
        <a:solidFill>
          <a:schemeClr val="accent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lvl1pPr>
              <a:defRPr>
                <a:solidFill>
                  <a:schemeClr val="bg1"/>
                </a:solidFill>
              </a:defRPr>
            </a:lvl1pPr>
          </a:lstStyle>
          <a:p>
            <a:fld id="{45457909-7F1D-4E97-86FD-FCEACD2AC378}" type="slidenum">
              <a:rPr lang="en-US" smtClean="0"/>
              <a:pPr/>
              <a:t>‹#›</a:t>
            </a:fld>
            <a:endParaRPr lang="en-US"/>
          </a:p>
        </p:txBody>
      </p:sp>
      <p:grpSp>
        <p:nvGrpSpPr>
          <p:cNvPr id="2" name="Group 1">
            <a:extLst>
              <a:ext uri="{FF2B5EF4-FFF2-40B4-BE49-F238E27FC236}">
                <a16:creationId xmlns:a16="http://schemas.microsoft.com/office/drawing/2014/main" id="{AB1CBE33-E6D5-4B99-B139-F8045D53E4BF}"/>
              </a:ext>
            </a:extLst>
          </p:cNvPr>
          <p:cNvGrpSpPr/>
          <p:nvPr userDrawn="1"/>
        </p:nvGrpSpPr>
        <p:grpSpPr>
          <a:xfrm>
            <a:off x="893710" y="6755100"/>
            <a:ext cx="11298280" cy="102900"/>
            <a:chOff x="893710" y="6755100"/>
            <a:chExt cx="11298280" cy="102900"/>
          </a:xfrm>
        </p:grpSpPr>
        <p:sp>
          <p:nvSpPr>
            <p:cNvPr id="12" name="Shape 37">
              <a:extLst>
                <a:ext uri="{FF2B5EF4-FFF2-40B4-BE49-F238E27FC236}">
                  <a16:creationId xmlns:a16="http://schemas.microsoft.com/office/drawing/2014/main" id="{FCA8B801-3006-4331-A44B-9D5EFD0CA9E4}"/>
                </a:ext>
              </a:extLst>
            </p:cNvPr>
            <p:cNvSpPr/>
            <p:nvPr userDrawn="1"/>
          </p:nvSpPr>
          <p:spPr>
            <a:xfrm>
              <a:off x="893710" y="675510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34">
              <a:extLst>
                <a:ext uri="{FF2B5EF4-FFF2-40B4-BE49-F238E27FC236}">
                  <a16:creationId xmlns:a16="http://schemas.microsoft.com/office/drawing/2014/main" id="{43F1D9D7-88D5-4745-A034-30CC9B3715DF}"/>
                </a:ext>
              </a:extLst>
            </p:cNvPr>
            <p:cNvSpPr/>
            <p:nvPr userDrawn="1"/>
          </p:nvSpPr>
          <p:spPr>
            <a:xfrm>
              <a:off x="10404590" y="675510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35">
              <a:extLst>
                <a:ext uri="{FF2B5EF4-FFF2-40B4-BE49-F238E27FC236}">
                  <a16:creationId xmlns:a16="http://schemas.microsoft.com/office/drawing/2014/main" id="{8C595D14-B97D-40A3-8D71-24AF3D2D562A}"/>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35">
              <a:extLst>
                <a:ext uri="{FF2B5EF4-FFF2-40B4-BE49-F238E27FC236}">
                  <a16:creationId xmlns:a16="http://schemas.microsoft.com/office/drawing/2014/main" id="{EC79216D-662B-43E8-83A6-5ADC49F70367}"/>
                </a:ext>
              </a:extLst>
            </p:cNvPr>
            <p:cNvSpPr/>
            <p:nvPr userDrawn="1"/>
          </p:nvSpPr>
          <p:spPr>
            <a:xfrm>
              <a:off x="11463338" y="6755100"/>
              <a:ext cx="728652"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8" name="Rectangle 7">
            <a:extLst>
              <a:ext uri="{FF2B5EF4-FFF2-40B4-BE49-F238E27FC236}">
                <a16:creationId xmlns:a16="http://schemas.microsoft.com/office/drawing/2014/main" id="{48ACC52A-A7C6-449A-A8D2-70844F411840}"/>
              </a:ext>
            </a:extLst>
          </p:cNvPr>
          <p:cNvSpPr/>
          <p:nvPr userDrawn="1"/>
        </p:nvSpPr>
        <p:spPr>
          <a:xfrm>
            <a:off x="0" y="0"/>
            <a:ext cx="12192000" cy="5378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D5BC818-3FC9-8065-2A37-38085F4CF2E8}"/>
              </a:ext>
            </a:extLst>
          </p:cNvPr>
          <p:cNvSpPr txBox="1"/>
          <p:nvPr userDrawn="1"/>
        </p:nvSpPr>
        <p:spPr>
          <a:xfrm>
            <a:off x="465900" y="6457938"/>
            <a:ext cx="5114925" cy="253916"/>
          </a:xfrm>
          <a:prstGeom prst="rect">
            <a:avLst/>
          </a:prstGeom>
          <a:noFill/>
        </p:spPr>
        <p:txBody>
          <a:bodyPr wrap="square" rtlCol="0">
            <a:spAutoFit/>
          </a:bodyPr>
          <a:lstStyle/>
          <a:p>
            <a:r>
              <a:rPr lang="en-US" sz="1050">
                <a:solidFill>
                  <a:schemeClr val="tx2">
                    <a:lumMod val="60000"/>
                    <a:lumOff val="40000"/>
                  </a:schemeClr>
                </a:solidFill>
              </a:rPr>
              <a:t>Copyright © 2026 by Intealth. All rights reserved.</a:t>
            </a:r>
          </a:p>
        </p:txBody>
      </p:sp>
    </p:spTree>
    <p:extLst>
      <p:ext uri="{BB962C8B-B14F-4D97-AF65-F5344CB8AC3E}">
        <p14:creationId xmlns:p14="http://schemas.microsoft.com/office/powerpoint/2010/main" val="835890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D0F93-4952-4E96-85CA-61A7B9345C62}"/>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BF1E8AD-94E7-42DB-B860-71D9B5137BCD}"/>
              </a:ext>
            </a:extLst>
          </p:cNvPr>
          <p:cNvSpPr>
            <a:spLocks noGrp="1"/>
          </p:cNvSpPr>
          <p:nvPr>
            <p:ph sz="half" idx="1"/>
          </p:nvPr>
        </p:nvSpPr>
        <p:spPr>
          <a:xfrm>
            <a:off x="838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D6DC20-C846-4E21-99BC-EA4C9445586A}"/>
              </a:ext>
            </a:extLst>
          </p:cNvPr>
          <p:cNvSpPr>
            <a:spLocks noGrp="1"/>
          </p:cNvSpPr>
          <p:nvPr>
            <p:ph sz="half" idx="2"/>
          </p:nvPr>
        </p:nvSpPr>
        <p:spPr>
          <a:xfrm>
            <a:off x="6172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60EE412-D5C7-442A-A5C4-A4EB99CE50BA}"/>
              </a:ext>
            </a:extLst>
          </p:cNvPr>
          <p:cNvSpPr>
            <a:spLocks noGrp="1"/>
          </p:cNvSpPr>
          <p:nvPr>
            <p:ph type="sldNum" sz="quarter" idx="12"/>
          </p:nvPr>
        </p:nvSpPr>
        <p:spPr/>
        <p:txBody>
          <a:bodyPr/>
          <a:lstStyle/>
          <a:p>
            <a:fld id="{45457909-7F1D-4E97-86FD-FCEACD2AC378}" type="slidenum">
              <a:rPr lang="en-US" smtClean="0"/>
              <a:t>‹#›</a:t>
            </a:fld>
            <a:endParaRPr lang="en-US"/>
          </a:p>
        </p:txBody>
      </p:sp>
      <p:sp>
        <p:nvSpPr>
          <p:cNvPr id="5" name="TextBox 4">
            <a:extLst>
              <a:ext uri="{FF2B5EF4-FFF2-40B4-BE49-F238E27FC236}">
                <a16:creationId xmlns:a16="http://schemas.microsoft.com/office/drawing/2014/main" id="{08F8B742-A94B-5D71-E095-452CA0309C17}"/>
              </a:ext>
            </a:extLst>
          </p:cNvPr>
          <p:cNvSpPr txBox="1"/>
          <p:nvPr userDrawn="1"/>
        </p:nvSpPr>
        <p:spPr>
          <a:xfrm>
            <a:off x="465900" y="6457938"/>
            <a:ext cx="5114925" cy="253916"/>
          </a:xfrm>
          <a:prstGeom prst="rect">
            <a:avLst/>
          </a:prstGeom>
          <a:noFill/>
        </p:spPr>
        <p:txBody>
          <a:bodyPr wrap="square" rtlCol="0">
            <a:spAutoFit/>
          </a:bodyPr>
          <a:lstStyle/>
          <a:p>
            <a:r>
              <a:rPr lang="en-US" sz="1050">
                <a:solidFill>
                  <a:schemeClr val="tx2">
                    <a:lumMod val="60000"/>
                    <a:lumOff val="40000"/>
                  </a:schemeClr>
                </a:solidFill>
              </a:rPr>
              <a:t>Copyright © 2026 by Intealth. All rights reserved.</a:t>
            </a:r>
          </a:p>
        </p:txBody>
      </p:sp>
    </p:spTree>
    <p:extLst>
      <p:ext uri="{BB962C8B-B14F-4D97-AF65-F5344CB8AC3E}">
        <p14:creationId xmlns:p14="http://schemas.microsoft.com/office/powerpoint/2010/main" val="12530500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517125-F93F-4819-9803-D0C6E0BA6ACD}"/>
              </a:ext>
            </a:extLst>
          </p:cNvPr>
          <p:cNvSpPr/>
          <p:nvPr userDrawn="1"/>
        </p:nvSpPr>
        <p:spPr>
          <a:xfrm>
            <a:off x="0" y="6696635"/>
            <a:ext cx="12192000" cy="1737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C8389AC-5CBB-490D-A0A9-3AF9665784A4}"/>
              </a:ext>
            </a:extLst>
          </p:cNvPr>
          <p:cNvSpPr/>
          <p:nvPr userDrawn="1"/>
        </p:nvSpPr>
        <p:spPr>
          <a:xfrm>
            <a:off x="0" y="0"/>
            <a:ext cx="12192000" cy="2702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2C5AD8-CF88-4827-8B2D-A9EB533FAF70}"/>
              </a:ext>
            </a:extLst>
          </p:cNvPr>
          <p:cNvSpPr>
            <a:spLocks noGrp="1"/>
          </p:cNvSpPr>
          <p:nvPr>
            <p:ph type="ctrTitle"/>
          </p:nvPr>
        </p:nvSpPr>
        <p:spPr>
          <a:xfrm>
            <a:off x="466411" y="2805966"/>
            <a:ext cx="11165608" cy="1349653"/>
          </a:xfrm>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891479CF-5D28-4D59-BC8A-5F511BF69DF1}"/>
              </a:ext>
            </a:extLst>
          </p:cNvPr>
          <p:cNvSpPr>
            <a:spLocks noGrp="1"/>
          </p:cNvSpPr>
          <p:nvPr>
            <p:ph type="subTitle" idx="1"/>
          </p:nvPr>
        </p:nvSpPr>
        <p:spPr>
          <a:xfrm>
            <a:off x="1524000" y="4516157"/>
            <a:ext cx="9144000" cy="1655762"/>
          </a:xfrm>
        </p:spPr>
        <p:txBody>
          <a:bodyPr/>
          <a:lstStyle>
            <a:lvl1pPr marL="0" indent="0" algn="ctr">
              <a:buNone/>
              <a:defRPr sz="2400">
                <a:solidFill>
                  <a:schemeClr val="accent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9" name="Group 18">
            <a:extLst>
              <a:ext uri="{FF2B5EF4-FFF2-40B4-BE49-F238E27FC236}">
                <a16:creationId xmlns:a16="http://schemas.microsoft.com/office/drawing/2014/main" id="{302A4526-8E2C-458F-9FF4-B66A440CEF02}"/>
              </a:ext>
            </a:extLst>
          </p:cNvPr>
          <p:cNvGrpSpPr/>
          <p:nvPr userDrawn="1"/>
        </p:nvGrpSpPr>
        <p:grpSpPr>
          <a:xfrm>
            <a:off x="5" y="2636830"/>
            <a:ext cx="12191995" cy="137160"/>
            <a:chOff x="0" y="4451420"/>
            <a:chExt cx="12191995" cy="102900"/>
          </a:xfrm>
        </p:grpSpPr>
        <p:sp>
          <p:nvSpPr>
            <p:cNvPr id="20" name="Shape 36">
              <a:extLst>
                <a:ext uri="{FF2B5EF4-FFF2-40B4-BE49-F238E27FC236}">
                  <a16:creationId xmlns:a16="http://schemas.microsoft.com/office/drawing/2014/main" id="{F507D797-BB53-4B84-A180-82ADA433D24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7">
              <a:extLst>
                <a:ext uri="{FF2B5EF4-FFF2-40B4-BE49-F238E27FC236}">
                  <a16:creationId xmlns:a16="http://schemas.microsoft.com/office/drawing/2014/main" id="{5980680D-D963-48D8-9F56-BADC7DB55A5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 name="Shape 34">
              <a:extLst>
                <a:ext uri="{FF2B5EF4-FFF2-40B4-BE49-F238E27FC236}">
                  <a16:creationId xmlns:a16="http://schemas.microsoft.com/office/drawing/2014/main" id="{A91A2171-6E82-482C-816A-627CA3D15D01}"/>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 name="Shape 35">
              <a:extLst>
                <a:ext uri="{FF2B5EF4-FFF2-40B4-BE49-F238E27FC236}">
                  <a16:creationId xmlns:a16="http://schemas.microsoft.com/office/drawing/2014/main" id="{34F1A214-0E09-47BB-BD52-48A2DD26C4B3}"/>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 name="Shape 35">
              <a:extLst>
                <a:ext uri="{FF2B5EF4-FFF2-40B4-BE49-F238E27FC236}">
                  <a16:creationId xmlns:a16="http://schemas.microsoft.com/office/drawing/2014/main" id="{9E8865DD-455B-4EB8-915D-C0F482AFA6FA}"/>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6" name="Picture 5">
            <a:extLst>
              <a:ext uri="{FF2B5EF4-FFF2-40B4-BE49-F238E27FC236}">
                <a16:creationId xmlns:a16="http://schemas.microsoft.com/office/drawing/2014/main" id="{A1F63722-A632-401D-829A-09C93265B15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509247" y="169204"/>
            <a:ext cx="5173506" cy="2411088"/>
          </a:xfrm>
          <a:prstGeom prst="rect">
            <a:avLst/>
          </a:prstGeom>
        </p:spPr>
      </p:pic>
      <p:sp>
        <p:nvSpPr>
          <p:cNvPr id="4" name="TextBox 3">
            <a:extLst>
              <a:ext uri="{FF2B5EF4-FFF2-40B4-BE49-F238E27FC236}">
                <a16:creationId xmlns:a16="http://schemas.microsoft.com/office/drawing/2014/main" id="{C8618640-FC5F-D93F-8CE3-8F3E5CE65BA9}"/>
              </a:ext>
            </a:extLst>
          </p:cNvPr>
          <p:cNvSpPr txBox="1"/>
          <p:nvPr userDrawn="1"/>
        </p:nvSpPr>
        <p:spPr>
          <a:xfrm>
            <a:off x="465900" y="6457938"/>
            <a:ext cx="5114925" cy="253916"/>
          </a:xfrm>
          <a:prstGeom prst="rect">
            <a:avLst/>
          </a:prstGeom>
          <a:noFill/>
        </p:spPr>
        <p:txBody>
          <a:bodyPr wrap="square" rtlCol="0">
            <a:spAutoFit/>
          </a:bodyPr>
          <a:lstStyle/>
          <a:p>
            <a:r>
              <a:rPr lang="en-US" sz="1050">
                <a:solidFill>
                  <a:schemeClr val="tx1">
                    <a:lumMod val="20000"/>
                    <a:lumOff val="80000"/>
                  </a:schemeClr>
                </a:solidFill>
              </a:rPr>
              <a:t>Copyright © 2026 by Intealth. All rights reserved.</a:t>
            </a:r>
          </a:p>
        </p:txBody>
      </p:sp>
    </p:spTree>
    <p:extLst>
      <p:ext uri="{BB962C8B-B14F-4D97-AF65-F5344CB8AC3E}">
        <p14:creationId xmlns:p14="http://schemas.microsoft.com/office/powerpoint/2010/main" val="40348130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0"/>
            <a:ext cx="12191990" cy="44540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79724D-1AFB-4894-8765-D3AF47C90FD9}"/>
              </a:ext>
            </a:extLst>
          </p:cNvPr>
          <p:cNvSpPr>
            <a:spLocks noGrp="1"/>
          </p:cNvSpPr>
          <p:nvPr>
            <p:ph type="title"/>
          </p:nvPr>
        </p:nvSpPr>
        <p:spPr>
          <a:xfrm>
            <a:off x="831850" y="2580577"/>
            <a:ext cx="10515600" cy="1696201"/>
          </a:xfrm>
        </p:spPr>
        <p:txBody>
          <a:bodyPr anchor="b">
            <a:normAutofit/>
          </a:bodyPr>
          <a:lstStyle>
            <a:lvl1pPr>
              <a:defRPr sz="5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p:nvPr>
        </p:nvSpPr>
        <p:spPr>
          <a:xfrm>
            <a:off x="831850" y="463970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4396375"/>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14" name="Picture 13" descr="Logo&#10;&#10;Description automatically generated">
            <a:extLst>
              <a:ext uri="{FF2B5EF4-FFF2-40B4-BE49-F238E27FC236}">
                <a16:creationId xmlns:a16="http://schemas.microsoft.com/office/drawing/2014/main" id="{B3CD04B1-926C-448D-AD90-43CFBD7C953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3509246" y="168918"/>
            <a:ext cx="5173508" cy="2411660"/>
          </a:xfrm>
          <a:prstGeom prst="rect">
            <a:avLst/>
          </a:prstGeom>
        </p:spPr>
      </p:pic>
      <p:sp>
        <p:nvSpPr>
          <p:cNvPr id="4" name="TextBox 3">
            <a:extLst>
              <a:ext uri="{FF2B5EF4-FFF2-40B4-BE49-F238E27FC236}">
                <a16:creationId xmlns:a16="http://schemas.microsoft.com/office/drawing/2014/main" id="{9D453BD1-115A-61E8-0C71-34EB80A32BAF}"/>
              </a:ext>
            </a:extLst>
          </p:cNvPr>
          <p:cNvSpPr txBox="1"/>
          <p:nvPr userDrawn="1"/>
        </p:nvSpPr>
        <p:spPr>
          <a:xfrm>
            <a:off x="465900" y="6457938"/>
            <a:ext cx="5114925" cy="253916"/>
          </a:xfrm>
          <a:prstGeom prst="rect">
            <a:avLst/>
          </a:prstGeom>
          <a:noFill/>
        </p:spPr>
        <p:txBody>
          <a:bodyPr wrap="square" rtlCol="0">
            <a:spAutoFit/>
          </a:bodyPr>
          <a:lstStyle/>
          <a:p>
            <a:r>
              <a:rPr lang="en-US" sz="1050">
                <a:solidFill>
                  <a:schemeClr val="tx2">
                    <a:lumMod val="60000"/>
                    <a:lumOff val="40000"/>
                  </a:schemeClr>
                </a:solidFill>
              </a:rPr>
              <a:t>Copyright © 2026 by Intealth. All rights reserved.</a:t>
            </a:r>
          </a:p>
        </p:txBody>
      </p:sp>
    </p:spTree>
    <p:extLst>
      <p:ext uri="{BB962C8B-B14F-4D97-AF65-F5344CB8AC3E}">
        <p14:creationId xmlns:p14="http://schemas.microsoft.com/office/powerpoint/2010/main" val="410461389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Quick Bio">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0"/>
            <a:ext cx="12191990" cy="38404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hasCustomPrompt="1"/>
          </p:nvPr>
        </p:nvSpPr>
        <p:spPr>
          <a:xfrm>
            <a:off x="831850" y="3987989"/>
            <a:ext cx="10631492" cy="2151902"/>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Quick bio and/or contact info</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3739145"/>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itle 1">
            <a:extLst>
              <a:ext uri="{FF2B5EF4-FFF2-40B4-BE49-F238E27FC236}">
                <a16:creationId xmlns:a16="http://schemas.microsoft.com/office/drawing/2014/main" id="{0EB7DFA9-23E1-4EEA-B70F-8568E8EBE046}"/>
              </a:ext>
            </a:extLst>
          </p:cNvPr>
          <p:cNvSpPr>
            <a:spLocks noGrp="1"/>
          </p:cNvSpPr>
          <p:nvPr>
            <p:ph type="title" hasCustomPrompt="1"/>
          </p:nvPr>
        </p:nvSpPr>
        <p:spPr>
          <a:xfrm>
            <a:off x="831850" y="1520469"/>
            <a:ext cx="8059487" cy="1182744"/>
          </a:xfrm>
        </p:spPr>
        <p:txBody>
          <a:bodyPr anchor="b">
            <a:normAutofit/>
          </a:bodyPr>
          <a:lstStyle>
            <a:lvl1pPr>
              <a:defRPr sz="4800">
                <a:solidFill>
                  <a:schemeClr val="bg1"/>
                </a:solidFill>
              </a:defRPr>
            </a:lvl1pPr>
          </a:lstStyle>
          <a:p>
            <a:r>
              <a:rPr lang="en-US"/>
              <a:t>Presenter’s Name</a:t>
            </a:r>
          </a:p>
        </p:txBody>
      </p:sp>
      <p:sp>
        <p:nvSpPr>
          <p:cNvPr id="17" name="Text Placeholder 2">
            <a:extLst>
              <a:ext uri="{FF2B5EF4-FFF2-40B4-BE49-F238E27FC236}">
                <a16:creationId xmlns:a16="http://schemas.microsoft.com/office/drawing/2014/main" id="{8F5AD6F8-107D-4C2B-9516-91B9AA3F06B2}"/>
              </a:ext>
            </a:extLst>
          </p:cNvPr>
          <p:cNvSpPr>
            <a:spLocks noGrp="1"/>
          </p:cNvSpPr>
          <p:nvPr>
            <p:ph type="body" idx="12" hasCustomPrompt="1"/>
          </p:nvPr>
        </p:nvSpPr>
        <p:spPr>
          <a:xfrm>
            <a:off x="831850" y="2817251"/>
            <a:ext cx="8059487" cy="876436"/>
          </a:xfrm>
        </p:spPr>
        <p:txBody>
          <a:bodyPr/>
          <a:lstStyle>
            <a:lvl1pPr marL="0" indent="0">
              <a:buNone/>
              <a:defRPr sz="2400">
                <a:solidFill>
                  <a:schemeClr val="accent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Presenter’s Title</a:t>
            </a:r>
          </a:p>
        </p:txBody>
      </p:sp>
      <p:sp>
        <p:nvSpPr>
          <p:cNvPr id="22" name="Picture Placeholder 6">
            <a:extLst>
              <a:ext uri="{FF2B5EF4-FFF2-40B4-BE49-F238E27FC236}">
                <a16:creationId xmlns:a16="http://schemas.microsoft.com/office/drawing/2014/main" id="{4D4EBA39-DAA7-4353-959D-5439730BC690}"/>
              </a:ext>
            </a:extLst>
          </p:cNvPr>
          <p:cNvSpPr>
            <a:spLocks noGrp="1"/>
          </p:cNvSpPr>
          <p:nvPr>
            <p:ph type="pic" sz="quarter" idx="13" hasCustomPrompt="1"/>
          </p:nvPr>
        </p:nvSpPr>
        <p:spPr>
          <a:xfrm>
            <a:off x="9169520" y="1355725"/>
            <a:ext cx="2470150" cy="2271736"/>
          </a:xfrm>
          <a:prstGeom prst="roundRect">
            <a:avLst>
              <a:gd name="adj" fmla="val 0"/>
            </a:avLst>
          </a:prstGeom>
        </p:spPr>
        <p:txBody>
          <a:bodyPr/>
          <a:lstStyle>
            <a:lvl1pPr marL="0" indent="0">
              <a:buNone/>
              <a:defRPr>
                <a:solidFill>
                  <a:schemeClr val="accent3"/>
                </a:solidFill>
                <a:latin typeface="Franklin Gothic Book" panose="020B0503020102020204" pitchFamily="34" charset="0"/>
              </a:defRPr>
            </a:lvl1pPr>
          </a:lstStyle>
          <a:p>
            <a:r>
              <a:rPr lang="en-US"/>
              <a:t>Presenter’s Photo</a:t>
            </a:r>
          </a:p>
        </p:txBody>
      </p:sp>
      <p:pic>
        <p:nvPicPr>
          <p:cNvPr id="12" name="Picture 11" descr="Icon&#10;&#10;Description automatically generated">
            <a:extLst>
              <a:ext uri="{FF2B5EF4-FFF2-40B4-BE49-F238E27FC236}">
                <a16:creationId xmlns:a16="http://schemas.microsoft.com/office/drawing/2014/main" id="{5446D6DD-B2E5-4985-81E6-BA1F4822AB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840" y="353319"/>
            <a:ext cx="1280160" cy="1280160"/>
          </a:xfrm>
          <a:prstGeom prst="rect">
            <a:avLst/>
          </a:prstGeom>
        </p:spPr>
      </p:pic>
    </p:spTree>
    <p:extLst>
      <p:ext uri="{BB962C8B-B14F-4D97-AF65-F5344CB8AC3E}">
        <p14:creationId xmlns:p14="http://schemas.microsoft.com/office/powerpoint/2010/main" val="20192666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1"/>
            <a:ext cx="12191990" cy="2381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2" name="Title 1">
            <a:extLst>
              <a:ext uri="{FF2B5EF4-FFF2-40B4-BE49-F238E27FC236}">
                <a16:creationId xmlns:a16="http://schemas.microsoft.com/office/drawing/2014/main" id="{C279724D-1AFB-4894-8765-D3AF47C90FD9}"/>
              </a:ext>
            </a:extLst>
          </p:cNvPr>
          <p:cNvSpPr>
            <a:spLocks noGrp="1"/>
          </p:cNvSpPr>
          <p:nvPr>
            <p:ph type="title" hasCustomPrompt="1"/>
          </p:nvPr>
        </p:nvSpPr>
        <p:spPr>
          <a:xfrm>
            <a:off x="893704" y="558568"/>
            <a:ext cx="7952584" cy="914399"/>
          </a:xfrm>
        </p:spPr>
        <p:txBody>
          <a:bodyPr anchor="b">
            <a:normAutofit/>
          </a:bodyPr>
          <a:lstStyle>
            <a:lvl1pPr>
              <a:defRPr sz="4800">
                <a:solidFill>
                  <a:schemeClr val="bg2"/>
                </a:solidFill>
              </a:defRPr>
            </a:lvl1pPr>
          </a:lstStyle>
          <a:p>
            <a:r>
              <a:rPr lang="en-US"/>
              <a:t>Today’s Agenda</a:t>
            </a:r>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p:nvPr>
        </p:nvSpPr>
        <p:spPr>
          <a:xfrm>
            <a:off x="893704" y="1580858"/>
            <a:ext cx="10404534" cy="633556"/>
          </a:xfrm>
        </p:spPr>
        <p:txBody>
          <a:bodyPr/>
          <a:lstStyle>
            <a:lvl1pPr marL="0" indent="0">
              <a:buNone/>
              <a:defRPr sz="2400">
                <a:solidFill>
                  <a:schemeClr val="accent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2348614"/>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6" name="Picture 5" descr="Icon&#10;&#10;Description automatically generated">
            <a:extLst>
              <a:ext uri="{FF2B5EF4-FFF2-40B4-BE49-F238E27FC236}">
                <a16:creationId xmlns:a16="http://schemas.microsoft.com/office/drawing/2014/main" id="{CC40F19E-C42B-43A6-981E-EC6B5AD656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47511" y="375687"/>
            <a:ext cx="1280160" cy="1280160"/>
          </a:xfrm>
          <a:prstGeom prst="rect">
            <a:avLst/>
          </a:prstGeom>
        </p:spPr>
      </p:pic>
      <p:sp>
        <p:nvSpPr>
          <p:cNvPr id="10" name="Content Placeholder 9">
            <a:extLst>
              <a:ext uri="{FF2B5EF4-FFF2-40B4-BE49-F238E27FC236}">
                <a16:creationId xmlns:a16="http://schemas.microsoft.com/office/drawing/2014/main" id="{EE9C9272-7ADF-46C0-8D5C-4F6361CD1C8B}"/>
              </a:ext>
            </a:extLst>
          </p:cNvPr>
          <p:cNvSpPr>
            <a:spLocks noGrp="1"/>
          </p:cNvSpPr>
          <p:nvPr>
            <p:ph sz="quarter" idx="12"/>
          </p:nvPr>
        </p:nvSpPr>
        <p:spPr>
          <a:xfrm>
            <a:off x="893704" y="2722563"/>
            <a:ext cx="10404534" cy="3511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2177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About Intealth 1">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4A725A8-D3E7-7594-A0D6-C8E31C74A332}"/>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a:t>
            </a:r>
            <a:r>
              <a:rPr lang="en-US" sz="4400" err="1">
                <a:solidFill>
                  <a:schemeClr val="accent1"/>
                </a:solidFill>
                <a:latin typeface="+mj-lt"/>
              </a:rPr>
              <a:t>Intealth</a:t>
            </a:r>
            <a:endParaRPr lang="en-US" sz="4400">
              <a:solidFill>
                <a:schemeClr val="accent1"/>
              </a:solidFill>
              <a:latin typeface="+mj-lt"/>
            </a:endParaRPr>
          </a:p>
        </p:txBody>
      </p:sp>
      <p:sp>
        <p:nvSpPr>
          <p:cNvPr id="12" name="TextBox 11">
            <a:extLst>
              <a:ext uri="{FF2B5EF4-FFF2-40B4-BE49-F238E27FC236}">
                <a16:creationId xmlns:a16="http://schemas.microsoft.com/office/drawing/2014/main" id="{7B2F13E9-ACB6-BFB2-351F-B83C9ACFE0FC}"/>
              </a:ext>
            </a:extLst>
          </p:cNvPr>
          <p:cNvSpPr txBox="1"/>
          <p:nvPr userDrawn="1"/>
        </p:nvSpPr>
        <p:spPr>
          <a:xfrm>
            <a:off x="838200" y="1825625"/>
            <a:ext cx="10765221" cy="4052391"/>
          </a:xfrm>
          <a:prstGeom prst="rect">
            <a:avLst/>
          </a:prstGeom>
          <a:noFill/>
        </p:spPr>
        <p:txBody>
          <a:bodyPr wrap="square" rtlCol="0">
            <a:spAutoFit/>
          </a:bodyPr>
          <a:lstStyle/>
          <a:p>
            <a:pPr marL="228600" indent="-228600">
              <a:lnSpc>
                <a:spcPct val="100000"/>
              </a:lnSpc>
              <a:spcBef>
                <a:spcPts val="1000"/>
              </a:spcBef>
              <a:buFont typeface="Arial" panose="020B0604020202020204" pitchFamily="34" charset="0"/>
              <a:buChar char="•"/>
            </a:pPr>
            <a:r>
              <a:rPr lang="en-US" sz="2800">
                <a:solidFill>
                  <a:srgbClr val="534D57"/>
                </a:solidFill>
              </a:rPr>
              <a:t>Announced as a new </a:t>
            </a:r>
            <a:r>
              <a:rPr lang="en-US" sz="2800" b="0" i="0">
                <a:solidFill>
                  <a:srgbClr val="534D57"/>
                </a:solidFill>
              </a:rPr>
              <a:t>identity in 2021; </a:t>
            </a:r>
            <a:r>
              <a:rPr lang="en-US" sz="2800">
                <a:solidFill>
                  <a:srgbClr val="534D57"/>
                </a:solidFill>
              </a:rPr>
              <a:t>transitioned to nonprofit organization in 2023</a:t>
            </a:r>
          </a:p>
          <a:p>
            <a:pPr marL="228600" indent="-228600">
              <a:lnSpc>
                <a:spcPct val="100000"/>
              </a:lnSpc>
              <a:spcBef>
                <a:spcPts val="1000"/>
              </a:spcBef>
              <a:buFont typeface="Arial" panose="020B0604020202020204" pitchFamily="34" charset="0"/>
              <a:buChar char="•"/>
            </a:pPr>
            <a:r>
              <a:rPr lang="en-US" sz="2800">
                <a:solidFill>
                  <a:srgbClr val="534D57"/>
                </a:solidFill>
              </a:rPr>
              <a:t>Reflects successful, multi-year business transformation</a:t>
            </a:r>
          </a:p>
          <a:p>
            <a:pPr marL="228600" indent="-228600">
              <a:lnSpc>
                <a:spcPct val="100000"/>
              </a:lnSpc>
              <a:spcBef>
                <a:spcPts val="1000"/>
              </a:spcBef>
              <a:buFont typeface="Arial" panose="020B0604020202020204" pitchFamily="34" charset="0"/>
              <a:buChar char="•"/>
            </a:pPr>
            <a:r>
              <a:rPr lang="en-US" sz="2800">
                <a:solidFill>
                  <a:srgbClr val="534D57"/>
                </a:solidFill>
              </a:rPr>
              <a:t>Integrates ECFMG</a:t>
            </a:r>
            <a:r>
              <a:rPr lang="en-US" sz="2000" baseline="51000">
                <a:solidFill>
                  <a:srgbClr val="534D57"/>
                </a:solidFill>
              </a:rPr>
              <a:t>®</a:t>
            </a:r>
            <a:r>
              <a:rPr lang="en-US" sz="2800" baseline="55000">
                <a:solidFill>
                  <a:srgbClr val="534D57"/>
                </a:solidFill>
              </a:rPr>
              <a:t> </a:t>
            </a:r>
            <a:r>
              <a:rPr lang="en-US" sz="2800">
                <a:solidFill>
                  <a:srgbClr val="534D57"/>
                </a:solidFill>
              </a:rPr>
              <a:t>and FAIMER</a:t>
            </a:r>
            <a:r>
              <a:rPr lang="en-US" sz="2000" baseline="51000">
                <a:solidFill>
                  <a:srgbClr val="534D57"/>
                </a:solidFill>
              </a:rPr>
              <a:t>®</a:t>
            </a:r>
            <a:r>
              <a:rPr lang="en-US" sz="2800" baseline="55000">
                <a:solidFill>
                  <a:srgbClr val="534D57"/>
                </a:solidFill>
              </a:rPr>
              <a:t> </a:t>
            </a:r>
            <a:r>
              <a:rPr lang="en-US" sz="2800">
                <a:solidFill>
                  <a:srgbClr val="534D57"/>
                </a:solidFill>
              </a:rPr>
              <a:t>expertise and resources to maximize impact</a:t>
            </a:r>
          </a:p>
          <a:p>
            <a:pPr marL="228600" indent="-228600">
              <a:lnSpc>
                <a:spcPct val="100000"/>
              </a:lnSpc>
              <a:spcBef>
                <a:spcPts val="1000"/>
              </a:spcBef>
              <a:buFont typeface="Arial" panose="020B0604020202020204" pitchFamily="34" charset="0"/>
              <a:buChar char="•"/>
            </a:pPr>
            <a:r>
              <a:rPr lang="en-US" sz="2800">
                <a:solidFill>
                  <a:srgbClr val="534D57"/>
                </a:solidFill>
              </a:rPr>
              <a:t>Provides meaningful framework to support growth and diversification</a:t>
            </a:r>
          </a:p>
          <a:p>
            <a:pPr marL="228600" indent="-228600">
              <a:lnSpc>
                <a:spcPct val="100000"/>
              </a:lnSpc>
              <a:spcBef>
                <a:spcPts val="1000"/>
              </a:spcBef>
              <a:buFont typeface="Arial" panose="020B0604020202020204" pitchFamily="34" charset="0"/>
              <a:buChar char="•"/>
            </a:pPr>
            <a:r>
              <a:rPr lang="en-US" sz="2800">
                <a:solidFill>
                  <a:srgbClr val="534D57"/>
                </a:solidFill>
              </a:rPr>
              <a:t>Supports IMGs in U.S. GME: J-1 visa sponsorship, well-being, and advocacy</a:t>
            </a:r>
          </a:p>
        </p:txBody>
      </p:sp>
      <p:sp>
        <p:nvSpPr>
          <p:cNvPr id="3" name="Slide Number Placeholder 3">
            <a:extLst>
              <a:ext uri="{FF2B5EF4-FFF2-40B4-BE49-F238E27FC236}">
                <a16:creationId xmlns:a16="http://schemas.microsoft.com/office/drawing/2014/main" id="{FB3DD75A-2636-97E2-E39D-1BC543C67403}"/>
              </a:ext>
            </a:extLst>
          </p:cNvPr>
          <p:cNvSpPr>
            <a:spLocks noGrp="1"/>
          </p:cNvSpPr>
          <p:nvPr>
            <p:ph type="sldNum" sz="quarter" idx="12"/>
          </p:nvPr>
        </p:nvSpPr>
        <p:spPr>
          <a:xfrm>
            <a:off x="11153669" y="6402334"/>
            <a:ext cx="571919" cy="365125"/>
          </a:xfrm>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2449065322"/>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Section Divider">
    <p:bg>
      <p:bgPr>
        <a:solidFill>
          <a:srgbClr val="0F3759"/>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207709-5A7E-C494-10B8-B871A5359D6B}"/>
              </a:ext>
            </a:extLst>
          </p:cNvPr>
          <p:cNvSpPr>
            <a:spLocks noGrp="1" noRot="1" noMove="1" noResize="1" noEditPoints="1" noAdjustHandles="1" noChangeArrowheads="1" noChangeShapeType="1"/>
          </p:cNvSpPr>
          <p:nvPr userDrawn="1"/>
        </p:nvSpPr>
        <p:spPr>
          <a:xfrm>
            <a:off x="-142775" y="-38501"/>
            <a:ext cx="12477549" cy="6935002"/>
          </a:xfrm>
          <a:prstGeom prst="rect">
            <a:avLst/>
          </a:prstGeom>
          <a:solidFill>
            <a:srgbClr val="EA672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white letters on a black background&#10;&#10;Description automatically generated">
            <a:extLst>
              <a:ext uri="{FF2B5EF4-FFF2-40B4-BE49-F238E27FC236}">
                <a16:creationId xmlns:a16="http://schemas.microsoft.com/office/drawing/2014/main" id="{0ADEEF17-FDE3-57CE-092E-132685CC7B5A}"/>
              </a:ext>
            </a:extLst>
          </p:cNvPr>
          <p:cNvPicPr>
            <a:picLocks noChangeAspect="1"/>
          </p:cNvPicPr>
          <p:nvPr userDrawn="1"/>
        </p:nvPicPr>
        <p:blipFill>
          <a:blip r:embed="rId2"/>
          <a:stretch>
            <a:fillRect/>
          </a:stretch>
        </p:blipFill>
        <p:spPr>
          <a:xfrm>
            <a:off x="788096" y="379984"/>
            <a:ext cx="1728589" cy="535863"/>
          </a:xfrm>
          <a:prstGeom prst="rect">
            <a:avLst/>
          </a:prstGeom>
        </p:spPr>
      </p:pic>
      <p:sp>
        <p:nvSpPr>
          <p:cNvPr id="3" name="Title 2">
            <a:extLst>
              <a:ext uri="{FF2B5EF4-FFF2-40B4-BE49-F238E27FC236}">
                <a16:creationId xmlns:a16="http://schemas.microsoft.com/office/drawing/2014/main" id="{F006AFAE-9F34-3B9C-E503-D4DF7CFC019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583204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About Intealth 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74A7FD5-CA7C-00B1-AAA4-C4449A1B4ED3}"/>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a:t>
            </a:r>
            <a:r>
              <a:rPr lang="en-US" sz="4400" err="1">
                <a:solidFill>
                  <a:schemeClr val="accent1"/>
                </a:solidFill>
                <a:latin typeface="+mj-lt"/>
              </a:rPr>
              <a:t>Intealth</a:t>
            </a:r>
            <a:endParaRPr lang="en-US" sz="4400">
              <a:solidFill>
                <a:schemeClr val="accent1"/>
              </a:solidFill>
              <a:latin typeface="+mj-lt"/>
            </a:endParaRPr>
          </a:p>
        </p:txBody>
      </p:sp>
      <p:sp>
        <p:nvSpPr>
          <p:cNvPr id="2" name="TextBox 1">
            <a:extLst>
              <a:ext uri="{FF2B5EF4-FFF2-40B4-BE49-F238E27FC236}">
                <a16:creationId xmlns:a16="http://schemas.microsoft.com/office/drawing/2014/main" id="{37360A6E-15A7-A0BF-A764-5665E7D12758}"/>
              </a:ext>
            </a:extLst>
          </p:cNvPr>
          <p:cNvSpPr txBox="1"/>
          <p:nvPr userDrawn="1"/>
        </p:nvSpPr>
        <p:spPr>
          <a:xfrm>
            <a:off x="838199" y="1825625"/>
            <a:ext cx="4457281" cy="4226798"/>
          </a:xfrm>
          <a:prstGeom prst="rect">
            <a:avLst/>
          </a:prstGeom>
          <a:noFill/>
        </p:spPr>
        <p:txBody>
          <a:bodyPr wrap="square" rtlCol="0">
            <a:spAutoFit/>
          </a:bodyPr>
          <a:lstStyle/>
          <a:p>
            <a:pPr marL="230188" indent="-230188">
              <a:spcBef>
                <a:spcPts val="1000"/>
              </a:spcBef>
              <a:buFont typeface="Arial" panose="020B0604020202020204" pitchFamily="34" charset="0"/>
              <a:buChar char="•"/>
            </a:pPr>
            <a:r>
              <a:rPr lang="en-US" sz="2800">
                <a:solidFill>
                  <a:srgbClr val="534D57"/>
                </a:solidFill>
              </a:rPr>
              <a:t>Unites ECFMG and FAIMER under a common </a:t>
            </a:r>
            <a:r>
              <a:rPr lang="en-US" sz="2800" b="1" i="1">
                <a:solidFill>
                  <a:srgbClr val="534D57"/>
                </a:solidFill>
              </a:rPr>
              <a:t>Vision</a:t>
            </a:r>
          </a:p>
          <a:p>
            <a:pPr marL="230188" indent="-230188">
              <a:spcBef>
                <a:spcPts val="1000"/>
              </a:spcBef>
              <a:buFont typeface="Arial" panose="020B0604020202020204" pitchFamily="34" charset="0"/>
              <a:buChar char="•"/>
            </a:pPr>
            <a:r>
              <a:rPr lang="en-US" sz="2800" b="1" i="1">
                <a:solidFill>
                  <a:srgbClr val="534D57"/>
                </a:solidFill>
              </a:rPr>
              <a:t>Missions</a:t>
            </a:r>
            <a:r>
              <a:rPr lang="en-US" sz="2800">
                <a:solidFill>
                  <a:srgbClr val="534D57"/>
                </a:solidFill>
              </a:rPr>
              <a:t> aligned to create powerful synergies</a:t>
            </a:r>
          </a:p>
          <a:p>
            <a:pPr marL="230188" indent="-230188">
              <a:spcBef>
                <a:spcPts val="1000"/>
              </a:spcBef>
              <a:buFont typeface="Arial" panose="020B0604020202020204" pitchFamily="34" charset="0"/>
              <a:buChar char="•"/>
            </a:pPr>
            <a:r>
              <a:rPr lang="en-US" sz="2800">
                <a:solidFill>
                  <a:srgbClr val="534D57"/>
                </a:solidFill>
              </a:rPr>
              <a:t>ECFMG and FAIMER operate and offer their respective portfolios of services as divisions of Intealth</a:t>
            </a:r>
          </a:p>
        </p:txBody>
      </p:sp>
      <p:pic>
        <p:nvPicPr>
          <p:cNvPr id="9" name="Picture 8">
            <a:extLst>
              <a:ext uri="{FF2B5EF4-FFF2-40B4-BE49-F238E27FC236}">
                <a16:creationId xmlns:a16="http://schemas.microsoft.com/office/drawing/2014/main" id="{8F64BF72-D497-9352-C032-E3E0E6FE73E9}"/>
              </a:ext>
            </a:extLst>
          </p:cNvPr>
          <p:cNvPicPr>
            <a:picLocks noChangeAspect="1"/>
          </p:cNvPicPr>
          <p:nvPr userDrawn="1"/>
        </p:nvPicPr>
        <p:blipFill>
          <a:blip r:embed="rId2">
            <a:extLst>
              <a:ext uri="{28A0092B-C50C-407E-A947-70E740481C1C}">
                <a14:useLocalDpi xmlns:a14="http://schemas.microsoft.com/office/drawing/2010/main" val="0"/>
              </a:ext>
            </a:extLst>
          </a:blip>
          <a:srcRect t="3271" b="3271"/>
          <a:stretch/>
        </p:blipFill>
        <p:spPr>
          <a:xfrm>
            <a:off x="5691960" y="486740"/>
            <a:ext cx="6407889" cy="5988732"/>
          </a:xfrm>
          <a:prstGeom prst="rect">
            <a:avLst/>
          </a:prstGeom>
        </p:spPr>
      </p:pic>
    </p:spTree>
    <p:extLst>
      <p:ext uri="{BB962C8B-B14F-4D97-AF65-F5344CB8AC3E}">
        <p14:creationId xmlns:p14="http://schemas.microsoft.com/office/powerpoint/2010/main" val="32286060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About ECFM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pic>
        <p:nvPicPr>
          <p:cNvPr id="7" name="Picture 6">
            <a:extLst>
              <a:ext uri="{FF2B5EF4-FFF2-40B4-BE49-F238E27FC236}">
                <a16:creationId xmlns:a16="http://schemas.microsoft.com/office/drawing/2014/main" id="{ABD20027-9396-311A-4200-6436FCE57E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27186" y="887809"/>
            <a:ext cx="3017520" cy="2784516"/>
          </a:xfrm>
          <a:prstGeom prst="rect">
            <a:avLst/>
          </a:prstGeom>
        </p:spPr>
      </p:pic>
      <p:sp>
        <p:nvSpPr>
          <p:cNvPr id="9" name="TextBox 8">
            <a:extLst>
              <a:ext uri="{FF2B5EF4-FFF2-40B4-BE49-F238E27FC236}">
                <a16:creationId xmlns:a16="http://schemas.microsoft.com/office/drawing/2014/main" id="{B675565E-90C8-F204-1098-6C695281BBB5}"/>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ECFMG</a:t>
            </a:r>
          </a:p>
        </p:txBody>
      </p:sp>
      <p:sp>
        <p:nvSpPr>
          <p:cNvPr id="15" name="TextBox 14">
            <a:extLst>
              <a:ext uri="{FF2B5EF4-FFF2-40B4-BE49-F238E27FC236}">
                <a16:creationId xmlns:a16="http://schemas.microsoft.com/office/drawing/2014/main" id="{6714F47D-02AE-3B5A-97BA-4291374ACE03}"/>
              </a:ext>
            </a:extLst>
          </p:cNvPr>
          <p:cNvSpPr txBox="1"/>
          <p:nvPr userDrawn="1"/>
        </p:nvSpPr>
        <p:spPr>
          <a:xfrm>
            <a:off x="838199" y="1785236"/>
            <a:ext cx="7675179" cy="3589701"/>
          </a:xfrm>
          <a:prstGeom prst="rect">
            <a:avLst/>
          </a:prstGeom>
          <a:noFill/>
        </p:spPr>
        <p:txBody>
          <a:bodyPr wrap="square" rtlCol="0">
            <a:spAutoFit/>
          </a:bodyPr>
          <a:lstStyle/>
          <a:p>
            <a:pPr marL="228600" indent="-228600" algn="l">
              <a:lnSpc>
                <a:spcPct val="90000"/>
              </a:lnSpc>
              <a:spcBef>
                <a:spcPts val="1000"/>
              </a:spcBef>
              <a:buFont typeface="Arial" panose="020B0604020202020204" pitchFamily="34" charset="0"/>
              <a:buChar char="•"/>
            </a:pPr>
            <a:r>
              <a:rPr lang="en-US" sz="2600">
                <a:solidFill>
                  <a:srgbClr val="534D57"/>
                </a:solidFill>
              </a:rPr>
              <a:t>Founded in 1956 as a private nonprofit organization; transitioned to a division of Intealth in 2023</a:t>
            </a:r>
          </a:p>
          <a:p>
            <a:pPr marL="228600" indent="-228600" algn="l">
              <a:lnSpc>
                <a:spcPct val="90000"/>
              </a:lnSpc>
              <a:spcBef>
                <a:spcPts val="1000"/>
              </a:spcBef>
              <a:buFont typeface="Arial" panose="020B0604020202020204" pitchFamily="34" charset="0"/>
              <a:buChar char="•"/>
            </a:pPr>
            <a:r>
              <a:rPr lang="en-US" sz="2600">
                <a:solidFill>
                  <a:srgbClr val="534D57"/>
                </a:solidFill>
              </a:rPr>
              <a:t>Assures qualifications of health care professionals:  ECFMG Certification of IMGs who seek U.S. GME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600">
                <a:solidFill>
                  <a:srgbClr val="534D57"/>
                </a:solidFill>
              </a:rPr>
              <a:t>Provides primary-source verification of medical credentials worldwide: Serving international communities of medical educators, regulators, and health care providers</a:t>
            </a:r>
          </a:p>
        </p:txBody>
      </p:sp>
      <p:sp>
        <p:nvSpPr>
          <p:cNvPr id="2" name="Content Placeholder 2">
            <a:extLst>
              <a:ext uri="{FF2B5EF4-FFF2-40B4-BE49-F238E27FC236}">
                <a16:creationId xmlns:a16="http://schemas.microsoft.com/office/drawing/2014/main" id="{FE474322-A958-0C90-7C81-A61CE9885DF6}"/>
              </a:ext>
            </a:extLst>
          </p:cNvPr>
          <p:cNvSpPr txBox="1">
            <a:spLocks/>
          </p:cNvSpPr>
          <p:nvPr userDrawn="1"/>
        </p:nvSpPr>
        <p:spPr>
          <a:xfrm>
            <a:off x="838199" y="5500945"/>
            <a:ext cx="10680525" cy="216790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90000"/>
              </a:lnSpc>
            </a:pPr>
            <a:r>
              <a:rPr lang="en-US" sz="2600">
                <a:solidFill>
                  <a:srgbClr val="534D57"/>
                </a:solidFill>
              </a:rPr>
              <a:t>Supports IMGs who apply for U.S. GME: Electronic application</a:t>
            </a:r>
          </a:p>
        </p:txBody>
      </p:sp>
    </p:spTree>
    <p:extLst>
      <p:ext uri="{BB962C8B-B14F-4D97-AF65-F5344CB8AC3E}">
        <p14:creationId xmlns:p14="http://schemas.microsoft.com/office/powerpoint/2010/main" val="3956166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About FAIME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FD453C-952C-4C15-8598-D95F33D2BA4B}"/>
              </a:ext>
            </a:extLst>
          </p:cNvPr>
          <p:cNvSpPr>
            <a:spLocks noGrp="1"/>
          </p:cNvSpPr>
          <p:nvPr>
            <p:ph type="sldNum" sz="quarter" idx="12"/>
          </p:nvPr>
        </p:nvSpPr>
        <p:spPr/>
        <p:txBody>
          <a:bodyPr/>
          <a:lstStyle/>
          <a:p>
            <a:fld id="{45457909-7F1D-4E97-86FD-FCEACD2AC378}" type="slidenum">
              <a:rPr lang="en-US" smtClean="0"/>
              <a:t>‹#›</a:t>
            </a:fld>
            <a:endParaRPr lang="en-US"/>
          </a:p>
        </p:txBody>
      </p:sp>
      <p:pic>
        <p:nvPicPr>
          <p:cNvPr id="7" name="Picture 6">
            <a:extLst>
              <a:ext uri="{FF2B5EF4-FFF2-40B4-BE49-F238E27FC236}">
                <a16:creationId xmlns:a16="http://schemas.microsoft.com/office/drawing/2014/main" id="{90080EDE-301B-6C17-E486-1808E15B3B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20383" y="916257"/>
            <a:ext cx="3291840" cy="2796507"/>
          </a:xfrm>
          <a:prstGeom prst="rect">
            <a:avLst/>
          </a:prstGeom>
        </p:spPr>
      </p:pic>
      <p:sp>
        <p:nvSpPr>
          <p:cNvPr id="8" name="Content Placeholder 2">
            <a:extLst>
              <a:ext uri="{FF2B5EF4-FFF2-40B4-BE49-F238E27FC236}">
                <a16:creationId xmlns:a16="http://schemas.microsoft.com/office/drawing/2014/main" id="{128C4EBC-858D-FF7A-D7D0-36AE5B145E1D}"/>
              </a:ext>
            </a:extLst>
          </p:cNvPr>
          <p:cNvSpPr txBox="1">
            <a:spLocks/>
          </p:cNvSpPr>
          <p:nvPr userDrawn="1"/>
        </p:nvSpPr>
        <p:spPr>
          <a:xfrm>
            <a:off x="838199" y="5034548"/>
            <a:ext cx="10974443" cy="147187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a:solidFill>
                  <a:srgbClr val="534D57"/>
                </a:solidFill>
              </a:rPr>
              <a:t>Provides authoritative resources on health professions education worldwide: medical schools, regulatory authorities, and accrediting agencies</a:t>
            </a:r>
          </a:p>
        </p:txBody>
      </p:sp>
      <p:sp>
        <p:nvSpPr>
          <p:cNvPr id="9" name="TextBox 8">
            <a:extLst>
              <a:ext uri="{FF2B5EF4-FFF2-40B4-BE49-F238E27FC236}">
                <a16:creationId xmlns:a16="http://schemas.microsoft.com/office/drawing/2014/main" id="{2E0912F6-9463-C4F7-F6F5-855F1747E03A}"/>
              </a:ext>
            </a:extLst>
          </p:cNvPr>
          <p:cNvSpPr txBox="1"/>
          <p:nvPr userDrawn="1"/>
        </p:nvSpPr>
        <p:spPr>
          <a:xfrm>
            <a:off x="838200" y="612249"/>
            <a:ext cx="10515600" cy="769441"/>
          </a:xfrm>
          <a:prstGeom prst="rect">
            <a:avLst/>
          </a:prstGeom>
          <a:noFill/>
        </p:spPr>
        <p:txBody>
          <a:bodyPr wrap="square" rtlCol="0">
            <a:spAutoFit/>
          </a:bodyPr>
          <a:lstStyle/>
          <a:p>
            <a:r>
              <a:rPr lang="en-US" sz="4400">
                <a:solidFill>
                  <a:schemeClr val="accent1"/>
                </a:solidFill>
                <a:latin typeface="+mj-lt"/>
              </a:rPr>
              <a:t>About FAIMER</a:t>
            </a:r>
          </a:p>
        </p:txBody>
      </p:sp>
      <p:sp>
        <p:nvSpPr>
          <p:cNvPr id="2" name="TextBox 1">
            <a:extLst>
              <a:ext uri="{FF2B5EF4-FFF2-40B4-BE49-F238E27FC236}">
                <a16:creationId xmlns:a16="http://schemas.microsoft.com/office/drawing/2014/main" id="{CB3C85A2-5CEE-240B-FACD-0B1C798FB8E4}"/>
              </a:ext>
            </a:extLst>
          </p:cNvPr>
          <p:cNvSpPr txBox="1"/>
          <p:nvPr userDrawn="1"/>
        </p:nvSpPr>
        <p:spPr>
          <a:xfrm>
            <a:off x="838199" y="1804946"/>
            <a:ext cx="7315200" cy="3229602"/>
          </a:xfrm>
          <a:prstGeom prst="rect">
            <a:avLst/>
          </a:prstGeom>
          <a:noFill/>
        </p:spPr>
        <p:txBody>
          <a:bodyPr wrap="square" rtlCol="0">
            <a:spAutoFit/>
          </a:bodyPr>
          <a:lstStyle/>
          <a:p>
            <a:pPr marL="228600" indent="-228600">
              <a:lnSpc>
                <a:spcPct val="90000"/>
              </a:lnSpc>
              <a:spcBef>
                <a:spcPts val="1000"/>
              </a:spcBef>
              <a:buFont typeface="Arial" panose="020B0604020202020204" pitchFamily="34" charset="0"/>
              <a:buChar char="•"/>
            </a:pPr>
            <a:r>
              <a:rPr lang="en-US" sz="2600">
                <a:solidFill>
                  <a:srgbClr val="534D57"/>
                </a:solidFill>
              </a:rPr>
              <a:t>Established as a private nonprofit foundation of ECFMG in 2000; transitioned to a division of Intealth in 2023</a:t>
            </a:r>
          </a:p>
          <a:p>
            <a:pPr marL="228600" indent="-228600">
              <a:lnSpc>
                <a:spcPct val="90000"/>
              </a:lnSpc>
              <a:spcBef>
                <a:spcPts val="1000"/>
              </a:spcBef>
              <a:buFont typeface="Arial" panose="020B0604020202020204" pitchFamily="34" charset="0"/>
              <a:buChar char="•"/>
            </a:pPr>
            <a:r>
              <a:rPr lang="en-US" sz="2600">
                <a:solidFill>
                  <a:srgbClr val="534D57"/>
                </a:solidFill>
              </a:rPr>
              <a:t>Advances health professions education worldwide: Fellowship programs and community of educators</a:t>
            </a:r>
          </a:p>
          <a:p>
            <a:pPr marL="228600" indent="-228600">
              <a:lnSpc>
                <a:spcPct val="90000"/>
              </a:lnSpc>
              <a:spcBef>
                <a:spcPts val="1000"/>
              </a:spcBef>
              <a:buFont typeface="Arial" panose="020B0604020202020204" pitchFamily="34" charset="0"/>
              <a:buChar char="•"/>
            </a:pPr>
            <a:r>
              <a:rPr lang="en-US" sz="2600">
                <a:solidFill>
                  <a:srgbClr val="534D57"/>
                </a:solidFill>
              </a:rPr>
              <a:t>Analyzes needs and contributions of IMGs in U.S.:  data analysis and policy development</a:t>
            </a:r>
          </a:p>
        </p:txBody>
      </p:sp>
    </p:spTree>
    <p:extLst>
      <p:ext uri="{BB962C8B-B14F-4D97-AF65-F5344CB8AC3E}">
        <p14:creationId xmlns:p14="http://schemas.microsoft.com/office/powerpoint/2010/main" val="400528611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44FC-36B1-47B1-A646-E8704C621BA5}"/>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D4CE4E8-8BF0-4B43-9782-80B3CC69034C}"/>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4B2A28C-9D56-4B27-98CF-D6F4E8FDC9A1}"/>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3815191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91349-22A6-4CEA-909C-32B2E5B137C9}"/>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F3A897B4-79E4-4A39-8107-C390266269D5}"/>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33799206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cSld name="Section or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5AD8-CF88-4827-8B2D-A9EB533FAF70}"/>
              </a:ext>
            </a:extLst>
          </p:cNvPr>
          <p:cNvSpPr>
            <a:spLocks noGrp="1"/>
          </p:cNvSpPr>
          <p:nvPr>
            <p:ph type="ctrTitle"/>
          </p:nvPr>
        </p:nvSpPr>
        <p:spPr>
          <a:xfrm>
            <a:off x="882502" y="1122363"/>
            <a:ext cx="10426996" cy="2387600"/>
          </a:xfrm>
        </p:spPr>
        <p:txBody>
          <a:bodyPr anchor="b"/>
          <a:lstStyle>
            <a:lvl1pPr algn="ctr">
              <a:defRPr sz="60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891479CF-5D28-4D59-BC8A-5F511BF69DF1}"/>
              </a:ext>
            </a:extLst>
          </p:cNvPr>
          <p:cNvSpPr>
            <a:spLocks noGrp="1"/>
          </p:cNvSpPr>
          <p:nvPr>
            <p:ph type="subTitle" idx="1"/>
          </p:nvPr>
        </p:nvSpPr>
        <p:spPr>
          <a:xfrm>
            <a:off x="882502" y="3602038"/>
            <a:ext cx="10426996"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2E0020F4-44FE-437D-ABCC-0FBF18644728}"/>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306844616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D0F93-4952-4E96-85CA-61A7B9345C62}"/>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BF1E8AD-94E7-42DB-B860-71D9B5137BCD}"/>
              </a:ext>
            </a:extLst>
          </p:cNvPr>
          <p:cNvSpPr>
            <a:spLocks noGrp="1"/>
          </p:cNvSpPr>
          <p:nvPr>
            <p:ph sz="half" idx="1"/>
          </p:nvPr>
        </p:nvSpPr>
        <p:spPr>
          <a:xfrm>
            <a:off x="838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D6DC20-C846-4E21-99BC-EA4C9445586A}"/>
              </a:ext>
            </a:extLst>
          </p:cNvPr>
          <p:cNvSpPr>
            <a:spLocks noGrp="1"/>
          </p:cNvSpPr>
          <p:nvPr>
            <p:ph sz="half" idx="2"/>
          </p:nvPr>
        </p:nvSpPr>
        <p:spPr>
          <a:xfrm>
            <a:off x="6172200" y="1825625"/>
            <a:ext cx="5181600" cy="435133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60EE412-D5C7-442A-A5C4-A4EB99CE50BA}"/>
              </a:ext>
            </a:extLst>
          </p:cNvPr>
          <p:cNvSpPr>
            <a:spLocks noGrp="1"/>
          </p:cNvSpPr>
          <p:nvPr>
            <p:ph type="sldNum" sz="quarter" idx="12"/>
          </p:nvPr>
        </p:nvSpPr>
        <p:spPr/>
        <p:txBody>
          <a:bodyPr/>
          <a:lstStyle/>
          <a:p>
            <a:fld id="{45457909-7F1D-4E97-86FD-FCEACD2AC378}" type="slidenum">
              <a:rPr lang="en-US" smtClean="0"/>
              <a:t>‹#›</a:t>
            </a:fld>
            <a:endParaRPr lang="en-US"/>
          </a:p>
        </p:txBody>
      </p:sp>
    </p:spTree>
    <p:extLst>
      <p:ext uri="{BB962C8B-B14F-4D97-AF65-F5344CB8AC3E}">
        <p14:creationId xmlns:p14="http://schemas.microsoft.com/office/powerpoint/2010/main" val="15089020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AA4C437-EDC2-4F37-9B75-71A454DD85FD}"/>
              </a:ext>
            </a:extLst>
          </p:cNvPr>
          <p:cNvSpPr>
            <a:spLocks noGrp="1"/>
          </p:cNvSpPr>
          <p:nvPr>
            <p:ph sz="quarter" idx="4"/>
          </p:nvPr>
        </p:nvSpPr>
        <p:spPr>
          <a:xfrm>
            <a:off x="6172200" y="2559441"/>
            <a:ext cx="5183188" cy="3657600"/>
          </a:xfrm>
          <a:ln>
            <a:solidFill>
              <a:schemeClr val="accent1"/>
            </a:solidFill>
          </a:ln>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B15C51-D5C7-4644-8AA8-DB0AD27DD9CC}"/>
              </a:ext>
            </a:extLst>
          </p:cNvPr>
          <p:cNvSpPr>
            <a:spLocks noGrp="1"/>
          </p:cNvSpPr>
          <p:nvPr>
            <p:ph sz="half" idx="2"/>
          </p:nvPr>
        </p:nvSpPr>
        <p:spPr>
          <a:xfrm>
            <a:off x="839788" y="2559361"/>
            <a:ext cx="5180013" cy="3657600"/>
          </a:xfrm>
          <a:ln>
            <a:solidFill>
              <a:schemeClr val="accent1"/>
            </a:solidFill>
          </a:ln>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6597CD24-D462-47FB-857F-8E6B0C6A1FEA}"/>
              </a:ext>
            </a:extLst>
          </p:cNvPr>
          <p:cNvSpPr>
            <a:spLocks noGrp="1"/>
          </p:cNvSpPr>
          <p:nvPr>
            <p:ph type="title"/>
          </p:nvPr>
        </p:nvSpPr>
        <p:spPr>
          <a:xfrm>
            <a:off x="839788" y="365125"/>
            <a:ext cx="10515600" cy="1325563"/>
          </a:xfrm>
        </p:spPr>
        <p:txBody>
          <a:bodyPr/>
          <a:lstStyle>
            <a:lvl1pPr>
              <a:defRPr>
                <a:solidFill>
                  <a:schemeClr val="accent1"/>
                </a:solidFill>
              </a:defRPr>
            </a:lvl1pPr>
          </a:lstStyle>
          <a:p>
            <a:r>
              <a:rPr lang="en-US"/>
              <a:t>Click to edit Master title style</a:t>
            </a:r>
          </a:p>
        </p:txBody>
      </p:sp>
      <p:sp>
        <p:nvSpPr>
          <p:cNvPr id="3" name="Text Placeholder 2">
            <a:extLst>
              <a:ext uri="{FF2B5EF4-FFF2-40B4-BE49-F238E27FC236}">
                <a16:creationId xmlns:a16="http://schemas.microsoft.com/office/drawing/2014/main" id="{6D85C786-7E61-4342-B253-D372E12D5F9C}"/>
              </a:ext>
            </a:extLst>
          </p:cNvPr>
          <p:cNvSpPr>
            <a:spLocks noGrp="1"/>
          </p:cNvSpPr>
          <p:nvPr>
            <p:ph type="body" idx="1"/>
          </p:nvPr>
        </p:nvSpPr>
        <p:spPr>
          <a:xfrm>
            <a:off x="839787" y="1691174"/>
            <a:ext cx="5184648" cy="775897"/>
          </a:xfrm>
          <a:solidFill>
            <a:schemeClr val="accent4">
              <a:lumMod val="20000"/>
              <a:lumOff val="80000"/>
            </a:schemeClr>
          </a:solidFill>
          <a:ln>
            <a:solidFill>
              <a:schemeClr val="accent1"/>
            </a:solidFill>
          </a:ln>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2A6FBEC6-1631-42BE-AB91-A3B711FD3ADB}"/>
              </a:ext>
            </a:extLst>
          </p:cNvPr>
          <p:cNvSpPr>
            <a:spLocks noGrp="1"/>
          </p:cNvSpPr>
          <p:nvPr>
            <p:ph type="body" sz="quarter" idx="3"/>
          </p:nvPr>
        </p:nvSpPr>
        <p:spPr>
          <a:xfrm>
            <a:off x="6172200" y="1691174"/>
            <a:ext cx="5183188" cy="775897"/>
          </a:xfrm>
          <a:solidFill>
            <a:schemeClr val="accent4">
              <a:lumMod val="20000"/>
              <a:lumOff val="80000"/>
            </a:schemeClr>
          </a:solidFill>
          <a:ln>
            <a:solidFill>
              <a:schemeClr val="accent1"/>
            </a:solidFill>
          </a:ln>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a:extLst>
              <a:ext uri="{FF2B5EF4-FFF2-40B4-BE49-F238E27FC236}">
                <a16:creationId xmlns:a16="http://schemas.microsoft.com/office/drawing/2014/main" id="{DF961349-720E-45A6-9FDA-C8D3FBC05E4C}"/>
              </a:ext>
            </a:extLst>
          </p:cNvPr>
          <p:cNvSpPr>
            <a:spLocks noGrp="1"/>
          </p:cNvSpPr>
          <p:nvPr>
            <p:ph type="sldNum" sz="quarter" idx="12"/>
          </p:nvPr>
        </p:nvSpPr>
        <p:spPr/>
        <p:txBody>
          <a:bodyPr/>
          <a:lstStyle/>
          <a:p>
            <a:fld id="{45457909-7F1D-4E97-86FD-FCEACD2AC378}" type="slidenum">
              <a:rPr lang="en-US" smtClean="0"/>
              <a:t>‹#›</a:t>
            </a:fld>
            <a:endParaRPr lang="en-US"/>
          </a:p>
        </p:txBody>
      </p:sp>
      <p:sp>
        <p:nvSpPr>
          <p:cNvPr id="16" name="Shape 37">
            <a:extLst>
              <a:ext uri="{FF2B5EF4-FFF2-40B4-BE49-F238E27FC236}">
                <a16:creationId xmlns:a16="http://schemas.microsoft.com/office/drawing/2014/main" id="{86BF4F4E-5C95-4E6A-80EA-DD2FE4E8D68D}"/>
              </a:ext>
            </a:extLst>
          </p:cNvPr>
          <p:cNvSpPr/>
          <p:nvPr userDrawn="1"/>
        </p:nvSpPr>
        <p:spPr>
          <a:xfrm>
            <a:off x="836612" y="2461609"/>
            <a:ext cx="42976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34">
            <a:extLst>
              <a:ext uri="{FF2B5EF4-FFF2-40B4-BE49-F238E27FC236}">
                <a16:creationId xmlns:a16="http://schemas.microsoft.com/office/drawing/2014/main" id="{3CFEFDCC-7442-4D22-9216-9196B594EC78}"/>
              </a:ext>
            </a:extLst>
          </p:cNvPr>
          <p:cNvSpPr/>
          <p:nvPr userDrawn="1"/>
        </p:nvSpPr>
        <p:spPr>
          <a:xfrm>
            <a:off x="5114777" y="2461609"/>
            <a:ext cx="9144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276F4713-EC53-494A-A93B-00521F6CCCB8}"/>
              </a:ext>
            </a:extLst>
          </p:cNvPr>
          <p:cNvSpPr/>
          <p:nvPr userDrawn="1"/>
        </p:nvSpPr>
        <p:spPr>
          <a:xfrm>
            <a:off x="6168331" y="2462744"/>
            <a:ext cx="42976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6A127BB8-B6A8-4881-AE3A-375EC733C982}"/>
              </a:ext>
            </a:extLst>
          </p:cNvPr>
          <p:cNvSpPr/>
          <p:nvPr userDrawn="1"/>
        </p:nvSpPr>
        <p:spPr>
          <a:xfrm>
            <a:off x="10446519" y="2462744"/>
            <a:ext cx="9144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88605103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6ACF4-B6CD-4EA6-AE43-B3D0EFA18F6E}"/>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1D27D8A-86E0-4A0C-A974-624F36782FA1}"/>
              </a:ext>
            </a:extLst>
          </p:cNvPr>
          <p:cNvSpPr>
            <a:spLocks noGrp="1"/>
          </p:cNvSpPr>
          <p:nvPr>
            <p:ph idx="1"/>
          </p:nvPr>
        </p:nvSpPr>
        <p:spPr>
          <a:xfrm>
            <a:off x="5183188" y="987425"/>
            <a:ext cx="6172200" cy="4873625"/>
          </a:xfr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717A35-D6E8-4578-B3F0-E7508422E1BB}"/>
              </a:ext>
            </a:extLst>
          </p:cNvPr>
          <p:cNvSpPr>
            <a:spLocks noGrp="1"/>
          </p:cNvSpPr>
          <p:nvPr>
            <p:ph type="body" sz="half" idx="2"/>
          </p:nvPr>
        </p:nvSpPr>
        <p:spPr>
          <a:xfrm>
            <a:off x="839788" y="2267908"/>
            <a:ext cx="3932237" cy="3601080"/>
          </a:xfrm>
        </p:spPr>
        <p:txBody>
          <a:bodyPr>
            <a:normAutofit/>
          </a:bodyPr>
          <a:lstStyle>
            <a:lvl1pPr marL="0" indent="0">
              <a:buNone/>
              <a:defRPr sz="2000">
                <a:solidFill>
                  <a:schemeClr val="accent2">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EEA83DEC-A881-4C34-94D1-F06777170544}"/>
              </a:ext>
            </a:extLst>
          </p:cNvPr>
          <p:cNvSpPr>
            <a:spLocks noGrp="1"/>
          </p:cNvSpPr>
          <p:nvPr>
            <p:ph type="sldNum" sz="quarter" idx="12"/>
          </p:nvPr>
        </p:nvSpPr>
        <p:spPr/>
        <p:txBody>
          <a:bodyPr/>
          <a:lstStyle/>
          <a:p>
            <a:fld id="{45457909-7F1D-4E97-86FD-FCEACD2AC378}" type="slidenum">
              <a:rPr lang="en-US" smtClean="0"/>
              <a:t>‹#›</a:t>
            </a:fld>
            <a:endParaRPr lang="en-US"/>
          </a:p>
        </p:txBody>
      </p:sp>
      <p:sp>
        <p:nvSpPr>
          <p:cNvPr id="13" name="Shape 37">
            <a:extLst>
              <a:ext uri="{FF2B5EF4-FFF2-40B4-BE49-F238E27FC236}">
                <a16:creationId xmlns:a16="http://schemas.microsoft.com/office/drawing/2014/main" id="{DC96F9C0-9B45-47AB-94FB-3806CD7942D1}"/>
              </a:ext>
            </a:extLst>
          </p:cNvPr>
          <p:cNvSpPr/>
          <p:nvPr userDrawn="1"/>
        </p:nvSpPr>
        <p:spPr>
          <a:xfrm>
            <a:off x="836612" y="2062109"/>
            <a:ext cx="393192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34">
            <a:extLst>
              <a:ext uri="{FF2B5EF4-FFF2-40B4-BE49-F238E27FC236}">
                <a16:creationId xmlns:a16="http://schemas.microsoft.com/office/drawing/2014/main" id="{F2557096-07E3-472D-AA21-ED41C319085F}"/>
              </a:ext>
            </a:extLst>
          </p:cNvPr>
          <p:cNvSpPr/>
          <p:nvPr userDrawn="1"/>
        </p:nvSpPr>
        <p:spPr>
          <a:xfrm>
            <a:off x="3891026" y="2062109"/>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2225795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Contact U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B33837-DB7B-403A-8FB2-F0FF883B5877}"/>
              </a:ext>
            </a:extLst>
          </p:cNvPr>
          <p:cNvSpPr/>
          <p:nvPr userDrawn="1"/>
        </p:nvSpPr>
        <p:spPr>
          <a:xfrm>
            <a:off x="0" y="6696635"/>
            <a:ext cx="12192000" cy="17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9054142-ED13-40CD-A33B-E05B84CA0B8A}"/>
              </a:ext>
            </a:extLst>
          </p:cNvPr>
          <p:cNvSpPr/>
          <p:nvPr userDrawn="1"/>
        </p:nvSpPr>
        <p:spPr>
          <a:xfrm>
            <a:off x="0" y="1"/>
            <a:ext cx="12191990" cy="23816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sp>
        <p:nvSpPr>
          <p:cNvPr id="2" name="Title 1">
            <a:extLst>
              <a:ext uri="{FF2B5EF4-FFF2-40B4-BE49-F238E27FC236}">
                <a16:creationId xmlns:a16="http://schemas.microsoft.com/office/drawing/2014/main" id="{C279724D-1AFB-4894-8765-D3AF47C90FD9}"/>
              </a:ext>
            </a:extLst>
          </p:cNvPr>
          <p:cNvSpPr>
            <a:spLocks noGrp="1"/>
          </p:cNvSpPr>
          <p:nvPr>
            <p:ph type="title" hasCustomPrompt="1"/>
          </p:nvPr>
        </p:nvSpPr>
        <p:spPr>
          <a:xfrm>
            <a:off x="893704" y="558568"/>
            <a:ext cx="7506017" cy="914399"/>
          </a:xfrm>
        </p:spPr>
        <p:txBody>
          <a:bodyPr anchor="b">
            <a:normAutofit/>
          </a:bodyPr>
          <a:lstStyle>
            <a:lvl1pPr>
              <a:defRPr sz="4800">
                <a:solidFill>
                  <a:schemeClr val="bg2"/>
                </a:solidFill>
              </a:defRPr>
            </a:lvl1pPr>
          </a:lstStyle>
          <a:p>
            <a:r>
              <a:rPr lang="en-US"/>
              <a:t>Questions or Comments</a:t>
            </a:r>
          </a:p>
        </p:txBody>
      </p:sp>
      <p:sp>
        <p:nvSpPr>
          <p:cNvPr id="3" name="Text Placeholder 2">
            <a:extLst>
              <a:ext uri="{FF2B5EF4-FFF2-40B4-BE49-F238E27FC236}">
                <a16:creationId xmlns:a16="http://schemas.microsoft.com/office/drawing/2014/main" id="{C47A4296-7C67-460C-A376-C57FA4668920}"/>
              </a:ext>
            </a:extLst>
          </p:cNvPr>
          <p:cNvSpPr>
            <a:spLocks noGrp="1"/>
          </p:cNvSpPr>
          <p:nvPr>
            <p:ph type="body" idx="1" hasCustomPrompt="1"/>
          </p:nvPr>
        </p:nvSpPr>
        <p:spPr>
          <a:xfrm>
            <a:off x="893704" y="1580858"/>
            <a:ext cx="10404534" cy="633556"/>
          </a:xfrm>
        </p:spPr>
        <p:txBody>
          <a:bodyPr/>
          <a:lstStyle>
            <a:lvl1pPr marL="0" indent="0">
              <a:buNone/>
              <a:defRPr sz="2400">
                <a:solidFill>
                  <a:schemeClr val="accent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Or a contact us?</a:t>
            </a:r>
          </a:p>
        </p:txBody>
      </p:sp>
      <p:grpSp>
        <p:nvGrpSpPr>
          <p:cNvPr id="7" name="Group 6">
            <a:extLst>
              <a:ext uri="{FF2B5EF4-FFF2-40B4-BE49-F238E27FC236}">
                <a16:creationId xmlns:a16="http://schemas.microsoft.com/office/drawing/2014/main" id="{444638A1-1139-4027-83CF-B89520D078F8}"/>
              </a:ext>
            </a:extLst>
          </p:cNvPr>
          <p:cNvGrpSpPr/>
          <p:nvPr userDrawn="1"/>
        </p:nvGrpSpPr>
        <p:grpSpPr>
          <a:xfrm>
            <a:off x="5" y="2348614"/>
            <a:ext cx="12191995" cy="137160"/>
            <a:chOff x="0" y="4451420"/>
            <a:chExt cx="12191995" cy="102900"/>
          </a:xfrm>
        </p:grpSpPr>
        <p:sp>
          <p:nvSpPr>
            <p:cNvPr id="13" name="Shape 36">
              <a:extLst>
                <a:ext uri="{FF2B5EF4-FFF2-40B4-BE49-F238E27FC236}">
                  <a16:creationId xmlns:a16="http://schemas.microsoft.com/office/drawing/2014/main" id="{CA1EF256-272E-4F0F-8D6C-BCC228942FBA}"/>
                </a:ext>
              </a:extLst>
            </p:cNvPr>
            <p:cNvSpPr/>
            <p:nvPr userDrawn="1"/>
          </p:nvSpPr>
          <p:spPr>
            <a:xfrm>
              <a:off x="0" y="445142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7">
              <a:extLst>
                <a:ext uri="{FF2B5EF4-FFF2-40B4-BE49-F238E27FC236}">
                  <a16:creationId xmlns:a16="http://schemas.microsoft.com/office/drawing/2014/main" id="{3E1B92B2-DFEF-429A-B410-47ECADAA80E2}"/>
                </a:ext>
              </a:extLst>
            </p:cNvPr>
            <p:cNvSpPr/>
            <p:nvPr userDrawn="1"/>
          </p:nvSpPr>
          <p:spPr>
            <a:xfrm>
              <a:off x="893710" y="4451420"/>
              <a:ext cx="951088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34">
              <a:extLst>
                <a:ext uri="{FF2B5EF4-FFF2-40B4-BE49-F238E27FC236}">
                  <a16:creationId xmlns:a16="http://schemas.microsoft.com/office/drawing/2014/main" id="{1E9A1DD4-6C7E-49FF-A22D-DD91F656C2F5}"/>
                </a:ext>
              </a:extLst>
            </p:cNvPr>
            <p:cNvSpPr/>
            <p:nvPr userDrawn="1"/>
          </p:nvSpPr>
          <p:spPr>
            <a:xfrm>
              <a:off x="10404590" y="4451420"/>
              <a:ext cx="893700" cy="102900"/>
            </a:xfrm>
            <a:prstGeom prst="rect">
              <a:avLst/>
            </a:prstGeom>
            <a:solidFill>
              <a:schemeClr val="bg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35">
              <a:extLst>
                <a:ext uri="{FF2B5EF4-FFF2-40B4-BE49-F238E27FC236}">
                  <a16:creationId xmlns:a16="http://schemas.microsoft.com/office/drawing/2014/main" id="{164E2847-90FE-4EC1-8831-A8046EB63BF2}"/>
                </a:ext>
              </a:extLst>
            </p:cNvPr>
            <p:cNvSpPr/>
            <p:nvPr userDrawn="1"/>
          </p:nvSpPr>
          <p:spPr>
            <a:xfrm>
              <a:off x="11298290" y="445142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35">
              <a:extLst>
                <a:ext uri="{FF2B5EF4-FFF2-40B4-BE49-F238E27FC236}">
                  <a16:creationId xmlns:a16="http://schemas.microsoft.com/office/drawing/2014/main" id="{F774D149-5AA0-4D89-986F-FA9B7868BFA9}"/>
                </a:ext>
              </a:extLst>
            </p:cNvPr>
            <p:cNvSpPr/>
            <p:nvPr userDrawn="1"/>
          </p:nvSpPr>
          <p:spPr>
            <a:xfrm>
              <a:off x="11463337" y="4451420"/>
              <a:ext cx="728658" cy="102900"/>
            </a:xfrm>
            <a:prstGeom prst="rect">
              <a:avLst/>
            </a:prstGeom>
            <a:solidFill>
              <a:srgbClr val="88818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0" name="Content Placeholder 9">
            <a:extLst>
              <a:ext uri="{FF2B5EF4-FFF2-40B4-BE49-F238E27FC236}">
                <a16:creationId xmlns:a16="http://schemas.microsoft.com/office/drawing/2014/main" id="{EE9C9272-7ADF-46C0-8D5C-4F6361CD1C8B}"/>
              </a:ext>
            </a:extLst>
          </p:cNvPr>
          <p:cNvSpPr>
            <a:spLocks noGrp="1"/>
          </p:cNvSpPr>
          <p:nvPr>
            <p:ph sz="quarter" idx="12"/>
          </p:nvPr>
        </p:nvSpPr>
        <p:spPr>
          <a:xfrm>
            <a:off x="893704" y="2722563"/>
            <a:ext cx="10404534" cy="3511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7" name="Picture 26" descr="Icon&#10;&#10;Description automatically generated">
            <a:extLst>
              <a:ext uri="{FF2B5EF4-FFF2-40B4-BE49-F238E27FC236}">
                <a16:creationId xmlns:a16="http://schemas.microsoft.com/office/drawing/2014/main" id="{67DF8A26-1960-4157-8F73-9C41FDE523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47511" y="375687"/>
            <a:ext cx="1280160" cy="1280160"/>
          </a:xfrm>
          <a:prstGeom prst="rect">
            <a:avLst/>
          </a:prstGeom>
        </p:spPr>
      </p:pic>
    </p:spTree>
    <p:extLst>
      <p:ext uri="{BB962C8B-B14F-4D97-AF65-F5344CB8AC3E}">
        <p14:creationId xmlns:p14="http://schemas.microsoft.com/office/powerpoint/2010/main" val="1879373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image" Target="../media/image8.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image" Target="../media/image7.png"/><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microsoft.com/office/2007/relationships/hdphoto" Target="../media/hdphoto1.wdp"/><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image" Target="../media/image11.png"/><Relationship Id="rId5" Type="http://schemas.openxmlformats.org/officeDocument/2006/relationships/slideLayout" Target="../slideLayouts/slideLayout55.xml"/><Relationship Id="rId10" Type="http://schemas.openxmlformats.org/officeDocument/2006/relationships/theme" Target="../theme/theme5.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theme" Target="../theme/theme6.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10" Type="http://schemas.microsoft.com/office/2007/relationships/hdphoto" Target="../media/hdphoto1.wdp"/><Relationship Id="rId4" Type="http://schemas.openxmlformats.org/officeDocument/2006/relationships/slideLayout" Target="../slideLayouts/slideLayout81.xml"/><Relationship Id="rId9" Type="http://schemas.openxmlformats.org/officeDocument/2006/relationships/image" Target="../media/image1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19" Type="http://schemas.openxmlformats.org/officeDocument/2006/relationships/theme" Target="../theme/theme8.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18CC6C7-B3E6-F721-326C-FC977EE9393A}"/>
              </a:ext>
            </a:extLst>
          </p:cNvPr>
          <p:cNvSpPr txBox="1">
            <a:spLocks/>
          </p:cNvSpPr>
          <p:nvPr userDrawn="1"/>
        </p:nvSpPr>
        <p:spPr>
          <a:xfrm>
            <a:off x="10670654" y="162043"/>
            <a:ext cx="1420333" cy="189686"/>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800" b="1">
                <a:solidFill>
                  <a:srgbClr val="0F3759"/>
                </a:solidFill>
                <a:latin typeface="Work Sans Black" pitchFamily="2" charset="77"/>
              </a:rPr>
              <a:t>PRESENTATION TITLE</a:t>
            </a:r>
          </a:p>
        </p:txBody>
      </p:sp>
      <p:cxnSp>
        <p:nvCxnSpPr>
          <p:cNvPr id="11" name="Straight Connector 10">
            <a:extLst>
              <a:ext uri="{FF2B5EF4-FFF2-40B4-BE49-F238E27FC236}">
                <a16:creationId xmlns:a16="http://schemas.microsoft.com/office/drawing/2014/main" id="{5CB9BE1E-4B31-E599-89D1-E0D4BED3C0A7}"/>
              </a:ext>
            </a:extLst>
          </p:cNvPr>
          <p:cNvCxnSpPr>
            <a:cxnSpLocks noGrp="1" noRot="1" noMove="1" noResize="1" noEditPoints="1" noAdjustHandles="1" noChangeArrowheads="1" noChangeShapeType="1"/>
          </p:cNvCxnSpPr>
          <p:nvPr userDrawn="1"/>
        </p:nvCxnSpPr>
        <p:spPr>
          <a:xfrm>
            <a:off x="171893" y="493497"/>
            <a:ext cx="11848215" cy="0"/>
          </a:xfrm>
          <a:prstGeom prst="line">
            <a:avLst/>
          </a:prstGeom>
          <a:ln w="6350">
            <a:solidFill>
              <a:srgbClr val="0F3759"/>
            </a:solidFill>
          </a:ln>
        </p:spPr>
        <p:style>
          <a:lnRef idx="2">
            <a:schemeClr val="accent1"/>
          </a:lnRef>
          <a:fillRef idx="0">
            <a:schemeClr val="accent1"/>
          </a:fillRef>
          <a:effectRef idx="1">
            <a:schemeClr val="accent1"/>
          </a:effectRef>
          <a:fontRef idx="minor">
            <a:schemeClr val="tx1"/>
          </a:fontRef>
        </p:style>
      </p:cxnSp>
      <p:pic>
        <p:nvPicPr>
          <p:cNvPr id="5" name="Picture 4" descr="A blue letters on a black background&#10;&#10;Description automatically generated">
            <a:extLst>
              <a:ext uri="{FF2B5EF4-FFF2-40B4-BE49-F238E27FC236}">
                <a16:creationId xmlns:a16="http://schemas.microsoft.com/office/drawing/2014/main" id="{3CC864D4-9A13-58D0-74FF-02DFD1E1E232}"/>
              </a:ext>
            </a:extLst>
          </p:cNvPr>
          <p:cNvPicPr>
            <a:picLocks noChangeAspect="1"/>
          </p:cNvPicPr>
          <p:nvPr userDrawn="1"/>
        </p:nvPicPr>
        <p:blipFill>
          <a:blip r:embed="rId16"/>
          <a:stretch>
            <a:fillRect/>
          </a:stretch>
        </p:blipFill>
        <p:spPr>
          <a:xfrm>
            <a:off x="170229" y="115101"/>
            <a:ext cx="852774" cy="283547"/>
          </a:xfrm>
          <a:prstGeom prst="rect">
            <a:avLst/>
          </a:prstGeom>
        </p:spPr>
      </p:pic>
    </p:spTree>
    <p:extLst>
      <p:ext uri="{BB962C8B-B14F-4D97-AF65-F5344CB8AC3E}">
        <p14:creationId xmlns:p14="http://schemas.microsoft.com/office/powerpoint/2010/main" val="1665970822"/>
      </p:ext>
    </p:extLst>
  </p:cSld>
  <p:clrMap bg1="lt1" tx1="dk1" bg2="lt2" tx2="dk2" accent1="accent1" accent2="accent2" accent3="accent3" accent4="accent4" accent5="accent5" accent6="accent6" hlink="hlink" folHlink="folHlink"/>
  <p:sldLayoutIdLst>
    <p:sldLayoutId id="2147483649" r:id="rId1"/>
    <p:sldLayoutId id="2147483722" r:id="rId2"/>
    <p:sldLayoutId id="2147483650" r:id="rId3"/>
    <p:sldLayoutId id="2147483723" r:id="rId4"/>
    <p:sldLayoutId id="2147483724" r:id="rId5"/>
    <p:sldLayoutId id="2147483725" r:id="rId6"/>
    <p:sldLayoutId id="2147483726" r:id="rId7"/>
    <p:sldLayoutId id="2147483735" r:id="rId8"/>
    <p:sldLayoutId id="2147483736" r:id="rId9"/>
    <p:sldLayoutId id="2147483737" r:id="rId10"/>
    <p:sldLayoutId id="2147483738" r:id="rId11"/>
    <p:sldLayoutId id="2147483739" r:id="rId12"/>
    <p:sldLayoutId id="2147483741" r:id="rId13"/>
    <p:sldLayoutId id="214748374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18CC6C7-B3E6-F721-326C-FC977EE9393A}"/>
              </a:ext>
            </a:extLst>
          </p:cNvPr>
          <p:cNvSpPr txBox="1">
            <a:spLocks/>
          </p:cNvSpPr>
          <p:nvPr userDrawn="1"/>
        </p:nvSpPr>
        <p:spPr>
          <a:xfrm>
            <a:off x="10670654" y="162043"/>
            <a:ext cx="1420333" cy="189686"/>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800" b="1">
                <a:solidFill>
                  <a:srgbClr val="0F3759"/>
                </a:solidFill>
                <a:latin typeface="Work Sans Black" pitchFamily="2" charset="77"/>
              </a:rPr>
              <a:t>RSII</a:t>
            </a:r>
          </a:p>
        </p:txBody>
      </p:sp>
      <p:cxnSp>
        <p:nvCxnSpPr>
          <p:cNvPr id="11" name="Straight Connector 10">
            <a:extLst>
              <a:ext uri="{FF2B5EF4-FFF2-40B4-BE49-F238E27FC236}">
                <a16:creationId xmlns:a16="http://schemas.microsoft.com/office/drawing/2014/main" id="{5CB9BE1E-4B31-E599-89D1-E0D4BED3C0A7}"/>
              </a:ext>
            </a:extLst>
          </p:cNvPr>
          <p:cNvCxnSpPr>
            <a:cxnSpLocks noGrp="1" noRot="1" noMove="1" noResize="1" noEditPoints="1" noAdjustHandles="1" noChangeArrowheads="1" noChangeShapeType="1"/>
          </p:cNvCxnSpPr>
          <p:nvPr userDrawn="1"/>
        </p:nvCxnSpPr>
        <p:spPr>
          <a:xfrm>
            <a:off x="171893" y="493497"/>
            <a:ext cx="11848215" cy="0"/>
          </a:xfrm>
          <a:prstGeom prst="line">
            <a:avLst/>
          </a:prstGeom>
          <a:ln w="6350">
            <a:solidFill>
              <a:srgbClr val="0F3759"/>
            </a:solidFill>
          </a:ln>
        </p:spPr>
        <p:style>
          <a:lnRef idx="2">
            <a:schemeClr val="accent1"/>
          </a:lnRef>
          <a:fillRef idx="0">
            <a:schemeClr val="accent1"/>
          </a:fillRef>
          <a:effectRef idx="1">
            <a:schemeClr val="accent1"/>
          </a:effectRef>
          <a:fontRef idx="minor">
            <a:schemeClr val="tx1"/>
          </a:fontRef>
        </p:style>
      </p:cxnSp>
      <p:pic>
        <p:nvPicPr>
          <p:cNvPr id="5" name="Picture 4" descr="A blue letters on a black background&#10;&#10;Description automatically generated">
            <a:extLst>
              <a:ext uri="{FF2B5EF4-FFF2-40B4-BE49-F238E27FC236}">
                <a16:creationId xmlns:a16="http://schemas.microsoft.com/office/drawing/2014/main" id="{3CC864D4-9A13-58D0-74FF-02DFD1E1E232}"/>
              </a:ext>
            </a:extLst>
          </p:cNvPr>
          <p:cNvPicPr>
            <a:picLocks noChangeAspect="1"/>
          </p:cNvPicPr>
          <p:nvPr userDrawn="1"/>
        </p:nvPicPr>
        <p:blipFill>
          <a:blip r:embed="rId9"/>
          <a:stretch>
            <a:fillRect/>
          </a:stretch>
        </p:blipFill>
        <p:spPr>
          <a:xfrm>
            <a:off x="170229" y="115101"/>
            <a:ext cx="852774" cy="283547"/>
          </a:xfrm>
          <a:prstGeom prst="rect">
            <a:avLst/>
          </a:prstGeom>
        </p:spPr>
      </p:pic>
    </p:spTree>
    <p:extLst>
      <p:ext uri="{BB962C8B-B14F-4D97-AF65-F5344CB8AC3E}">
        <p14:creationId xmlns:p14="http://schemas.microsoft.com/office/powerpoint/2010/main" val="255256235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B69942A-88A2-4543-847B-F506D122A595}" type="datetimeFigureOut">
              <a:rPr lang="en-US" smtClean="0"/>
              <a:t>8/17/2026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37AC30D-09C9-4FC2-AF96-ED12BE5E2CA4}" type="slidenum">
              <a:rPr lang="en-US" smtClean="0"/>
              <a:t>‹#›</a:t>
            </a:fld>
            <a:endParaRPr lang="en-US"/>
          </a:p>
        </p:txBody>
      </p:sp>
    </p:spTree>
    <p:extLst>
      <p:ext uri="{BB962C8B-B14F-4D97-AF65-F5344CB8AC3E}">
        <p14:creationId xmlns:p14="http://schemas.microsoft.com/office/powerpoint/2010/main" val="157014023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8/17/2026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998242309"/>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17" r:id="rId7"/>
    <p:sldLayoutId id="2147483718" r:id="rId8"/>
    <p:sldLayoutId id="2147483719" r:id="rId9"/>
    <p:sldLayoutId id="2147483720" r:id="rId10"/>
    <p:sldLayoutId id="2147483721" r:id="rId11"/>
    <p:sldLayoutId id="2147483740"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alphaModFix/>
            <a:extLst>
              <a:ext uri="{BEBA8EAE-BF5A-486C-A8C5-ECC9F3942E4B}">
                <a14:imgProps xmlns:a14="http://schemas.microsoft.com/office/drawing/2010/main">
                  <a14:imgLayer r:embed="rId12">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B25530-E5A1-415C-9FA9-DCE26D2CA4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03547F-B8E6-48FB-AE7D-C2A886E909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12ED61E-0A15-4DBC-A0E8-ABAC21F4AF5D}"/>
              </a:ext>
            </a:extLst>
          </p:cNvPr>
          <p:cNvSpPr>
            <a:spLocks noGrp="1"/>
          </p:cNvSpPr>
          <p:nvPr>
            <p:ph type="ftr" sz="quarter" idx="3"/>
          </p:nvPr>
        </p:nvSpPr>
        <p:spPr>
          <a:xfrm>
            <a:off x="466411" y="6402334"/>
            <a:ext cx="73152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a:t>Copyright © 2023 by Intealth. All rights reserved.</a:t>
            </a:r>
          </a:p>
        </p:txBody>
      </p:sp>
      <p:sp>
        <p:nvSpPr>
          <p:cNvPr id="6" name="Slide Number Placeholder 5">
            <a:extLst>
              <a:ext uri="{FF2B5EF4-FFF2-40B4-BE49-F238E27FC236}">
                <a16:creationId xmlns:a16="http://schemas.microsoft.com/office/drawing/2014/main" id="{6700F64A-17A1-4A39-AB7B-BBA43C253E15}"/>
              </a:ext>
            </a:extLst>
          </p:cNvPr>
          <p:cNvSpPr>
            <a:spLocks noGrp="1"/>
          </p:cNvSpPr>
          <p:nvPr>
            <p:ph type="sldNum" sz="quarter" idx="4"/>
          </p:nvPr>
        </p:nvSpPr>
        <p:spPr>
          <a:xfrm>
            <a:off x="11153669" y="6402334"/>
            <a:ext cx="57191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5457909-7F1D-4E97-86FD-FCEACD2AC378}" type="slidenum">
              <a:rPr lang="en-US" smtClean="0"/>
              <a:pPr/>
              <a:t>‹#›</a:t>
            </a:fld>
            <a:endParaRPr lang="en-US"/>
          </a:p>
        </p:txBody>
      </p:sp>
      <p:grpSp>
        <p:nvGrpSpPr>
          <p:cNvPr id="7" name="Group 6">
            <a:extLst>
              <a:ext uri="{FF2B5EF4-FFF2-40B4-BE49-F238E27FC236}">
                <a16:creationId xmlns:a16="http://schemas.microsoft.com/office/drawing/2014/main" id="{3FD3BA8F-3E98-4D86-917C-E95555F04481}"/>
              </a:ext>
            </a:extLst>
          </p:cNvPr>
          <p:cNvGrpSpPr/>
          <p:nvPr userDrawn="1"/>
        </p:nvGrpSpPr>
        <p:grpSpPr>
          <a:xfrm>
            <a:off x="0" y="6755100"/>
            <a:ext cx="12192000" cy="102900"/>
            <a:chOff x="0" y="6755100"/>
            <a:chExt cx="12192000" cy="102900"/>
          </a:xfrm>
        </p:grpSpPr>
        <p:sp>
          <p:nvSpPr>
            <p:cNvPr id="8" name="Shape 34">
              <a:extLst>
                <a:ext uri="{FF2B5EF4-FFF2-40B4-BE49-F238E27FC236}">
                  <a16:creationId xmlns:a16="http://schemas.microsoft.com/office/drawing/2014/main" id="{BDAB2392-9F63-4A91-87EF-CB354ED29055}"/>
                </a:ext>
              </a:extLst>
            </p:cNvPr>
            <p:cNvSpPr/>
            <p:nvPr userDrawn="1"/>
          </p:nvSpPr>
          <p:spPr>
            <a:xfrm>
              <a:off x="10404590" y="6755100"/>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36">
              <a:extLst>
                <a:ext uri="{FF2B5EF4-FFF2-40B4-BE49-F238E27FC236}">
                  <a16:creationId xmlns:a16="http://schemas.microsoft.com/office/drawing/2014/main" id="{940BD22B-6961-4B83-946A-0253272FB2F4}"/>
                </a:ext>
              </a:extLst>
            </p:cNvPr>
            <p:cNvSpPr/>
            <p:nvPr userDrawn="1"/>
          </p:nvSpPr>
          <p:spPr>
            <a:xfrm>
              <a:off x="0" y="675510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37">
              <a:extLst>
                <a:ext uri="{FF2B5EF4-FFF2-40B4-BE49-F238E27FC236}">
                  <a16:creationId xmlns:a16="http://schemas.microsoft.com/office/drawing/2014/main" id="{1BA3033D-9F4B-4D88-AC98-3DA940C08FA8}"/>
                </a:ext>
              </a:extLst>
            </p:cNvPr>
            <p:cNvSpPr/>
            <p:nvPr userDrawn="1"/>
          </p:nvSpPr>
          <p:spPr>
            <a:xfrm>
              <a:off x="893710" y="6755100"/>
              <a:ext cx="95108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35">
              <a:extLst>
                <a:ext uri="{FF2B5EF4-FFF2-40B4-BE49-F238E27FC236}">
                  <a16:creationId xmlns:a16="http://schemas.microsoft.com/office/drawing/2014/main" id="{E949A19A-77AF-4056-A26A-82E81F2B0A4A}"/>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35">
              <a:extLst>
                <a:ext uri="{FF2B5EF4-FFF2-40B4-BE49-F238E27FC236}">
                  <a16:creationId xmlns:a16="http://schemas.microsoft.com/office/drawing/2014/main" id="{680AF240-0621-40FF-82E5-56419497CB67}"/>
                </a:ext>
              </a:extLst>
            </p:cNvPr>
            <p:cNvSpPr/>
            <p:nvPr userDrawn="1"/>
          </p:nvSpPr>
          <p:spPr>
            <a:xfrm>
              <a:off x="11460480" y="6755100"/>
              <a:ext cx="731520" cy="102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3" name="Group 12">
            <a:extLst>
              <a:ext uri="{FF2B5EF4-FFF2-40B4-BE49-F238E27FC236}">
                <a16:creationId xmlns:a16="http://schemas.microsoft.com/office/drawing/2014/main" id="{98A17D14-D0BD-4E2B-8751-F2C9282A1DD9}"/>
              </a:ext>
            </a:extLst>
          </p:cNvPr>
          <p:cNvGrpSpPr/>
          <p:nvPr userDrawn="1"/>
        </p:nvGrpSpPr>
        <p:grpSpPr>
          <a:xfrm>
            <a:off x="0" y="-1"/>
            <a:ext cx="12192000" cy="365125"/>
            <a:chOff x="0" y="6755100"/>
            <a:chExt cx="12192000" cy="102900"/>
          </a:xfrm>
        </p:grpSpPr>
        <p:sp>
          <p:nvSpPr>
            <p:cNvPr id="14" name="Shape 34">
              <a:extLst>
                <a:ext uri="{FF2B5EF4-FFF2-40B4-BE49-F238E27FC236}">
                  <a16:creationId xmlns:a16="http://schemas.microsoft.com/office/drawing/2014/main" id="{5450EC20-E93F-4E88-9560-90BF3D784157}"/>
                </a:ext>
              </a:extLst>
            </p:cNvPr>
            <p:cNvSpPr/>
            <p:nvPr userDrawn="1"/>
          </p:nvSpPr>
          <p:spPr>
            <a:xfrm>
              <a:off x="10404590" y="6755100"/>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36">
              <a:extLst>
                <a:ext uri="{FF2B5EF4-FFF2-40B4-BE49-F238E27FC236}">
                  <a16:creationId xmlns:a16="http://schemas.microsoft.com/office/drawing/2014/main" id="{844D6106-CF00-490D-BC1E-97787AD92C87}"/>
                </a:ext>
              </a:extLst>
            </p:cNvPr>
            <p:cNvSpPr/>
            <p:nvPr userDrawn="1"/>
          </p:nvSpPr>
          <p:spPr>
            <a:xfrm>
              <a:off x="0" y="675510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37">
              <a:extLst>
                <a:ext uri="{FF2B5EF4-FFF2-40B4-BE49-F238E27FC236}">
                  <a16:creationId xmlns:a16="http://schemas.microsoft.com/office/drawing/2014/main" id="{21274FDD-88BD-4F8A-85D9-E6A191806B10}"/>
                </a:ext>
              </a:extLst>
            </p:cNvPr>
            <p:cNvSpPr/>
            <p:nvPr userDrawn="1"/>
          </p:nvSpPr>
          <p:spPr>
            <a:xfrm>
              <a:off x="893710" y="6755100"/>
              <a:ext cx="95108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35">
              <a:extLst>
                <a:ext uri="{FF2B5EF4-FFF2-40B4-BE49-F238E27FC236}">
                  <a16:creationId xmlns:a16="http://schemas.microsoft.com/office/drawing/2014/main" id="{AB93FC6E-2844-4313-9E8C-C2823387BD7F}"/>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5">
              <a:extLst>
                <a:ext uri="{FF2B5EF4-FFF2-40B4-BE49-F238E27FC236}">
                  <a16:creationId xmlns:a16="http://schemas.microsoft.com/office/drawing/2014/main" id="{D0DCF690-7ABE-49C0-B0A3-57C9D9FB65DE}"/>
                </a:ext>
              </a:extLst>
            </p:cNvPr>
            <p:cNvSpPr/>
            <p:nvPr userDrawn="1"/>
          </p:nvSpPr>
          <p:spPr>
            <a:xfrm>
              <a:off x="11460480" y="6755100"/>
              <a:ext cx="731520" cy="102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Tree>
    <p:extLst>
      <p:ext uri="{BB962C8B-B14F-4D97-AF65-F5344CB8AC3E}">
        <p14:creationId xmlns:p14="http://schemas.microsoft.com/office/powerpoint/2010/main" val="384793541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4" r:id="rId7"/>
    <p:sldLayoutId id="2147483715" r:id="rId8"/>
    <p:sldLayoutId id="2147483716" r:id="rId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B25530-E5A1-415C-9FA9-DCE26D2CA4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03547F-B8E6-48FB-AE7D-C2A886E909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12ED61E-0A15-4DBC-A0E8-ABAC21F4AF5D}"/>
              </a:ext>
            </a:extLst>
          </p:cNvPr>
          <p:cNvSpPr>
            <a:spLocks noGrp="1"/>
          </p:cNvSpPr>
          <p:nvPr>
            <p:ph type="ftr" sz="quarter" idx="3"/>
          </p:nvPr>
        </p:nvSpPr>
        <p:spPr>
          <a:xfrm>
            <a:off x="466411" y="6402334"/>
            <a:ext cx="73152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a:t>Copyright © 2022 by ECFMG and/or FAIMER. All rights reserved.</a:t>
            </a:r>
          </a:p>
        </p:txBody>
      </p:sp>
      <p:sp>
        <p:nvSpPr>
          <p:cNvPr id="6" name="Slide Number Placeholder 5">
            <a:extLst>
              <a:ext uri="{FF2B5EF4-FFF2-40B4-BE49-F238E27FC236}">
                <a16:creationId xmlns:a16="http://schemas.microsoft.com/office/drawing/2014/main" id="{6700F64A-17A1-4A39-AB7B-BBA43C253E15}"/>
              </a:ext>
            </a:extLst>
          </p:cNvPr>
          <p:cNvSpPr>
            <a:spLocks noGrp="1"/>
          </p:cNvSpPr>
          <p:nvPr>
            <p:ph type="sldNum" sz="quarter" idx="4"/>
          </p:nvPr>
        </p:nvSpPr>
        <p:spPr>
          <a:xfrm>
            <a:off x="11153669" y="6402334"/>
            <a:ext cx="57191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5457909-7F1D-4E97-86FD-FCEACD2AC378}" type="slidenum">
              <a:rPr lang="en-US" smtClean="0"/>
              <a:pPr/>
              <a:t>‹#›</a:t>
            </a:fld>
            <a:endParaRPr lang="en-US"/>
          </a:p>
        </p:txBody>
      </p:sp>
      <p:grpSp>
        <p:nvGrpSpPr>
          <p:cNvPr id="7" name="Group 6">
            <a:extLst>
              <a:ext uri="{FF2B5EF4-FFF2-40B4-BE49-F238E27FC236}">
                <a16:creationId xmlns:a16="http://schemas.microsoft.com/office/drawing/2014/main" id="{3FD3BA8F-3E98-4D86-917C-E95555F04481}"/>
              </a:ext>
            </a:extLst>
          </p:cNvPr>
          <p:cNvGrpSpPr/>
          <p:nvPr userDrawn="1"/>
        </p:nvGrpSpPr>
        <p:grpSpPr>
          <a:xfrm>
            <a:off x="0" y="6755100"/>
            <a:ext cx="12192000" cy="102900"/>
            <a:chOff x="0" y="6755100"/>
            <a:chExt cx="12192000" cy="102900"/>
          </a:xfrm>
        </p:grpSpPr>
        <p:sp>
          <p:nvSpPr>
            <p:cNvPr id="8" name="Shape 34">
              <a:extLst>
                <a:ext uri="{FF2B5EF4-FFF2-40B4-BE49-F238E27FC236}">
                  <a16:creationId xmlns:a16="http://schemas.microsoft.com/office/drawing/2014/main" id="{BDAB2392-9F63-4A91-87EF-CB354ED29055}"/>
                </a:ext>
              </a:extLst>
            </p:cNvPr>
            <p:cNvSpPr/>
            <p:nvPr userDrawn="1"/>
          </p:nvSpPr>
          <p:spPr>
            <a:xfrm>
              <a:off x="10404590" y="6755100"/>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36">
              <a:extLst>
                <a:ext uri="{FF2B5EF4-FFF2-40B4-BE49-F238E27FC236}">
                  <a16:creationId xmlns:a16="http://schemas.microsoft.com/office/drawing/2014/main" id="{940BD22B-6961-4B83-946A-0253272FB2F4}"/>
                </a:ext>
              </a:extLst>
            </p:cNvPr>
            <p:cNvSpPr/>
            <p:nvPr userDrawn="1"/>
          </p:nvSpPr>
          <p:spPr>
            <a:xfrm>
              <a:off x="0" y="675510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37">
              <a:extLst>
                <a:ext uri="{FF2B5EF4-FFF2-40B4-BE49-F238E27FC236}">
                  <a16:creationId xmlns:a16="http://schemas.microsoft.com/office/drawing/2014/main" id="{1BA3033D-9F4B-4D88-AC98-3DA940C08FA8}"/>
                </a:ext>
              </a:extLst>
            </p:cNvPr>
            <p:cNvSpPr/>
            <p:nvPr userDrawn="1"/>
          </p:nvSpPr>
          <p:spPr>
            <a:xfrm>
              <a:off x="893710" y="6755100"/>
              <a:ext cx="95108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35">
              <a:extLst>
                <a:ext uri="{FF2B5EF4-FFF2-40B4-BE49-F238E27FC236}">
                  <a16:creationId xmlns:a16="http://schemas.microsoft.com/office/drawing/2014/main" id="{E949A19A-77AF-4056-A26A-82E81F2B0A4A}"/>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35">
              <a:extLst>
                <a:ext uri="{FF2B5EF4-FFF2-40B4-BE49-F238E27FC236}">
                  <a16:creationId xmlns:a16="http://schemas.microsoft.com/office/drawing/2014/main" id="{680AF240-0621-40FF-82E5-56419497CB67}"/>
                </a:ext>
              </a:extLst>
            </p:cNvPr>
            <p:cNvSpPr/>
            <p:nvPr userDrawn="1"/>
          </p:nvSpPr>
          <p:spPr>
            <a:xfrm>
              <a:off x="11460480" y="6755100"/>
              <a:ext cx="731520" cy="102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3" name="Group 12">
            <a:extLst>
              <a:ext uri="{FF2B5EF4-FFF2-40B4-BE49-F238E27FC236}">
                <a16:creationId xmlns:a16="http://schemas.microsoft.com/office/drawing/2014/main" id="{98A17D14-D0BD-4E2B-8751-F2C9282A1DD9}"/>
              </a:ext>
            </a:extLst>
          </p:cNvPr>
          <p:cNvGrpSpPr/>
          <p:nvPr userDrawn="1"/>
        </p:nvGrpSpPr>
        <p:grpSpPr>
          <a:xfrm>
            <a:off x="0" y="-1"/>
            <a:ext cx="12192000" cy="365125"/>
            <a:chOff x="0" y="6755100"/>
            <a:chExt cx="12192000" cy="102900"/>
          </a:xfrm>
        </p:grpSpPr>
        <p:sp>
          <p:nvSpPr>
            <p:cNvPr id="14" name="Shape 34">
              <a:extLst>
                <a:ext uri="{FF2B5EF4-FFF2-40B4-BE49-F238E27FC236}">
                  <a16:creationId xmlns:a16="http://schemas.microsoft.com/office/drawing/2014/main" id="{5450EC20-E93F-4E88-9560-90BF3D784157}"/>
                </a:ext>
              </a:extLst>
            </p:cNvPr>
            <p:cNvSpPr/>
            <p:nvPr userDrawn="1"/>
          </p:nvSpPr>
          <p:spPr>
            <a:xfrm>
              <a:off x="10404590" y="6755100"/>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36">
              <a:extLst>
                <a:ext uri="{FF2B5EF4-FFF2-40B4-BE49-F238E27FC236}">
                  <a16:creationId xmlns:a16="http://schemas.microsoft.com/office/drawing/2014/main" id="{844D6106-CF00-490D-BC1E-97787AD92C87}"/>
                </a:ext>
              </a:extLst>
            </p:cNvPr>
            <p:cNvSpPr/>
            <p:nvPr userDrawn="1"/>
          </p:nvSpPr>
          <p:spPr>
            <a:xfrm>
              <a:off x="0" y="675510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37">
              <a:extLst>
                <a:ext uri="{FF2B5EF4-FFF2-40B4-BE49-F238E27FC236}">
                  <a16:creationId xmlns:a16="http://schemas.microsoft.com/office/drawing/2014/main" id="{21274FDD-88BD-4F8A-85D9-E6A191806B10}"/>
                </a:ext>
              </a:extLst>
            </p:cNvPr>
            <p:cNvSpPr/>
            <p:nvPr userDrawn="1"/>
          </p:nvSpPr>
          <p:spPr>
            <a:xfrm>
              <a:off x="893710" y="6755100"/>
              <a:ext cx="95108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35">
              <a:extLst>
                <a:ext uri="{FF2B5EF4-FFF2-40B4-BE49-F238E27FC236}">
                  <a16:creationId xmlns:a16="http://schemas.microsoft.com/office/drawing/2014/main" id="{AB93FC6E-2844-4313-9E8C-C2823387BD7F}"/>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5">
              <a:extLst>
                <a:ext uri="{FF2B5EF4-FFF2-40B4-BE49-F238E27FC236}">
                  <a16:creationId xmlns:a16="http://schemas.microsoft.com/office/drawing/2014/main" id="{D0DCF690-7ABE-49C0-B0A3-57C9D9FB65DE}"/>
                </a:ext>
              </a:extLst>
            </p:cNvPr>
            <p:cNvSpPr/>
            <p:nvPr userDrawn="1"/>
          </p:nvSpPr>
          <p:spPr>
            <a:xfrm>
              <a:off x="11460480" y="6755100"/>
              <a:ext cx="731520" cy="102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Tree>
    <p:extLst>
      <p:ext uri="{BB962C8B-B14F-4D97-AF65-F5344CB8AC3E}">
        <p14:creationId xmlns:p14="http://schemas.microsoft.com/office/powerpoint/2010/main" val="21420179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9">
            <a:alphaModFix/>
            <a:extLst>
              <a:ext uri="{BEBA8EAE-BF5A-486C-A8C5-ECC9F3942E4B}">
                <a14:imgProps xmlns:a14="http://schemas.microsoft.com/office/drawing/2010/main">
                  <a14:imgLayer r:embed="rId10">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B25530-E5A1-415C-9FA9-DCE26D2CA4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03547F-B8E6-48FB-AE7D-C2A886E909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700F64A-17A1-4A39-AB7B-BBA43C253E15}"/>
              </a:ext>
            </a:extLst>
          </p:cNvPr>
          <p:cNvSpPr>
            <a:spLocks noGrp="1"/>
          </p:cNvSpPr>
          <p:nvPr>
            <p:ph type="sldNum" sz="quarter" idx="4"/>
          </p:nvPr>
        </p:nvSpPr>
        <p:spPr>
          <a:xfrm>
            <a:off x="11153669" y="6402334"/>
            <a:ext cx="57191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5457909-7F1D-4E97-86FD-FCEACD2AC378}" type="slidenum">
              <a:rPr lang="en-US" smtClean="0"/>
              <a:pPr/>
              <a:t>‹#›</a:t>
            </a:fld>
            <a:endParaRPr lang="en-US"/>
          </a:p>
        </p:txBody>
      </p:sp>
      <p:grpSp>
        <p:nvGrpSpPr>
          <p:cNvPr id="7" name="Group 6">
            <a:extLst>
              <a:ext uri="{FF2B5EF4-FFF2-40B4-BE49-F238E27FC236}">
                <a16:creationId xmlns:a16="http://schemas.microsoft.com/office/drawing/2014/main" id="{3FD3BA8F-3E98-4D86-917C-E95555F04481}"/>
              </a:ext>
            </a:extLst>
          </p:cNvPr>
          <p:cNvGrpSpPr/>
          <p:nvPr userDrawn="1"/>
        </p:nvGrpSpPr>
        <p:grpSpPr>
          <a:xfrm>
            <a:off x="0" y="6755100"/>
            <a:ext cx="12192000" cy="102900"/>
            <a:chOff x="0" y="6755100"/>
            <a:chExt cx="12192000" cy="102900"/>
          </a:xfrm>
        </p:grpSpPr>
        <p:sp>
          <p:nvSpPr>
            <p:cNvPr id="8" name="Shape 34">
              <a:extLst>
                <a:ext uri="{FF2B5EF4-FFF2-40B4-BE49-F238E27FC236}">
                  <a16:creationId xmlns:a16="http://schemas.microsoft.com/office/drawing/2014/main" id="{BDAB2392-9F63-4A91-87EF-CB354ED29055}"/>
                </a:ext>
              </a:extLst>
            </p:cNvPr>
            <p:cNvSpPr/>
            <p:nvPr userDrawn="1"/>
          </p:nvSpPr>
          <p:spPr>
            <a:xfrm>
              <a:off x="10404590" y="6755100"/>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36">
              <a:extLst>
                <a:ext uri="{FF2B5EF4-FFF2-40B4-BE49-F238E27FC236}">
                  <a16:creationId xmlns:a16="http://schemas.microsoft.com/office/drawing/2014/main" id="{940BD22B-6961-4B83-946A-0253272FB2F4}"/>
                </a:ext>
              </a:extLst>
            </p:cNvPr>
            <p:cNvSpPr/>
            <p:nvPr userDrawn="1"/>
          </p:nvSpPr>
          <p:spPr>
            <a:xfrm>
              <a:off x="0" y="675510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37">
              <a:extLst>
                <a:ext uri="{FF2B5EF4-FFF2-40B4-BE49-F238E27FC236}">
                  <a16:creationId xmlns:a16="http://schemas.microsoft.com/office/drawing/2014/main" id="{1BA3033D-9F4B-4D88-AC98-3DA940C08FA8}"/>
                </a:ext>
              </a:extLst>
            </p:cNvPr>
            <p:cNvSpPr/>
            <p:nvPr userDrawn="1"/>
          </p:nvSpPr>
          <p:spPr>
            <a:xfrm>
              <a:off x="893710" y="6755100"/>
              <a:ext cx="95108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35">
              <a:extLst>
                <a:ext uri="{FF2B5EF4-FFF2-40B4-BE49-F238E27FC236}">
                  <a16:creationId xmlns:a16="http://schemas.microsoft.com/office/drawing/2014/main" id="{E949A19A-77AF-4056-A26A-82E81F2B0A4A}"/>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35">
              <a:extLst>
                <a:ext uri="{FF2B5EF4-FFF2-40B4-BE49-F238E27FC236}">
                  <a16:creationId xmlns:a16="http://schemas.microsoft.com/office/drawing/2014/main" id="{680AF240-0621-40FF-82E5-56419497CB67}"/>
                </a:ext>
              </a:extLst>
            </p:cNvPr>
            <p:cNvSpPr/>
            <p:nvPr userDrawn="1"/>
          </p:nvSpPr>
          <p:spPr>
            <a:xfrm>
              <a:off x="11460480" y="6755100"/>
              <a:ext cx="731520" cy="102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3" name="Group 12">
            <a:extLst>
              <a:ext uri="{FF2B5EF4-FFF2-40B4-BE49-F238E27FC236}">
                <a16:creationId xmlns:a16="http://schemas.microsoft.com/office/drawing/2014/main" id="{98A17D14-D0BD-4E2B-8751-F2C9282A1DD9}"/>
              </a:ext>
            </a:extLst>
          </p:cNvPr>
          <p:cNvGrpSpPr/>
          <p:nvPr userDrawn="1"/>
        </p:nvGrpSpPr>
        <p:grpSpPr>
          <a:xfrm>
            <a:off x="0" y="-1"/>
            <a:ext cx="12192000" cy="365125"/>
            <a:chOff x="0" y="6755100"/>
            <a:chExt cx="12192000" cy="102900"/>
          </a:xfrm>
        </p:grpSpPr>
        <p:sp>
          <p:nvSpPr>
            <p:cNvPr id="14" name="Shape 34">
              <a:extLst>
                <a:ext uri="{FF2B5EF4-FFF2-40B4-BE49-F238E27FC236}">
                  <a16:creationId xmlns:a16="http://schemas.microsoft.com/office/drawing/2014/main" id="{5450EC20-E93F-4E88-9560-90BF3D784157}"/>
                </a:ext>
              </a:extLst>
            </p:cNvPr>
            <p:cNvSpPr/>
            <p:nvPr userDrawn="1"/>
          </p:nvSpPr>
          <p:spPr>
            <a:xfrm>
              <a:off x="10404590" y="6755100"/>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36">
              <a:extLst>
                <a:ext uri="{FF2B5EF4-FFF2-40B4-BE49-F238E27FC236}">
                  <a16:creationId xmlns:a16="http://schemas.microsoft.com/office/drawing/2014/main" id="{844D6106-CF00-490D-BC1E-97787AD92C87}"/>
                </a:ext>
              </a:extLst>
            </p:cNvPr>
            <p:cNvSpPr/>
            <p:nvPr userDrawn="1"/>
          </p:nvSpPr>
          <p:spPr>
            <a:xfrm>
              <a:off x="0" y="675510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37">
              <a:extLst>
                <a:ext uri="{FF2B5EF4-FFF2-40B4-BE49-F238E27FC236}">
                  <a16:creationId xmlns:a16="http://schemas.microsoft.com/office/drawing/2014/main" id="{21274FDD-88BD-4F8A-85D9-E6A191806B10}"/>
                </a:ext>
              </a:extLst>
            </p:cNvPr>
            <p:cNvSpPr/>
            <p:nvPr userDrawn="1"/>
          </p:nvSpPr>
          <p:spPr>
            <a:xfrm>
              <a:off x="893710" y="6755100"/>
              <a:ext cx="95108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35">
              <a:extLst>
                <a:ext uri="{FF2B5EF4-FFF2-40B4-BE49-F238E27FC236}">
                  <a16:creationId xmlns:a16="http://schemas.microsoft.com/office/drawing/2014/main" id="{AB93FC6E-2844-4313-9E8C-C2823387BD7F}"/>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5">
              <a:extLst>
                <a:ext uri="{FF2B5EF4-FFF2-40B4-BE49-F238E27FC236}">
                  <a16:creationId xmlns:a16="http://schemas.microsoft.com/office/drawing/2014/main" id="{D0DCF690-7ABE-49C0-B0A3-57C9D9FB65DE}"/>
                </a:ext>
              </a:extLst>
            </p:cNvPr>
            <p:cNvSpPr/>
            <p:nvPr userDrawn="1"/>
          </p:nvSpPr>
          <p:spPr>
            <a:xfrm>
              <a:off x="11460480" y="6755100"/>
              <a:ext cx="731520" cy="102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4" name="TextBox 3">
            <a:extLst>
              <a:ext uri="{FF2B5EF4-FFF2-40B4-BE49-F238E27FC236}">
                <a16:creationId xmlns:a16="http://schemas.microsoft.com/office/drawing/2014/main" id="{4F87DC51-CB49-F673-853A-F0F14F3F8FFE}"/>
              </a:ext>
            </a:extLst>
          </p:cNvPr>
          <p:cNvSpPr txBox="1"/>
          <p:nvPr userDrawn="1"/>
        </p:nvSpPr>
        <p:spPr>
          <a:xfrm>
            <a:off x="465900" y="6457938"/>
            <a:ext cx="5114925" cy="253916"/>
          </a:xfrm>
          <a:prstGeom prst="rect">
            <a:avLst/>
          </a:prstGeom>
          <a:noFill/>
        </p:spPr>
        <p:txBody>
          <a:bodyPr wrap="square" rtlCol="0">
            <a:spAutoFit/>
          </a:bodyPr>
          <a:lstStyle/>
          <a:p>
            <a:r>
              <a:rPr lang="en-US" sz="1050">
                <a:solidFill>
                  <a:schemeClr val="tx2">
                    <a:lumMod val="60000"/>
                    <a:lumOff val="40000"/>
                  </a:schemeClr>
                </a:solidFill>
              </a:rPr>
              <a:t>Copyright © 2026 by Intealth. All rights reserved.</a:t>
            </a:r>
          </a:p>
        </p:txBody>
      </p:sp>
    </p:spTree>
    <p:extLst>
      <p:ext uri="{BB962C8B-B14F-4D97-AF65-F5344CB8AC3E}">
        <p14:creationId xmlns:p14="http://schemas.microsoft.com/office/powerpoint/2010/main" val="197554411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B25530-E5A1-415C-9FA9-DCE26D2CA4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03547F-B8E6-48FB-AE7D-C2A886E909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700F64A-17A1-4A39-AB7B-BBA43C253E15}"/>
              </a:ext>
            </a:extLst>
          </p:cNvPr>
          <p:cNvSpPr>
            <a:spLocks noGrp="1"/>
          </p:cNvSpPr>
          <p:nvPr>
            <p:ph type="sldNum" sz="quarter" idx="4"/>
          </p:nvPr>
        </p:nvSpPr>
        <p:spPr>
          <a:xfrm>
            <a:off x="11153669" y="6402334"/>
            <a:ext cx="57191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5457909-7F1D-4E97-86FD-FCEACD2AC378}" type="slidenum">
              <a:rPr lang="en-US" smtClean="0"/>
              <a:pPr/>
              <a:t>‹#›</a:t>
            </a:fld>
            <a:endParaRPr lang="en-US"/>
          </a:p>
        </p:txBody>
      </p:sp>
      <p:grpSp>
        <p:nvGrpSpPr>
          <p:cNvPr id="7" name="Group 6">
            <a:extLst>
              <a:ext uri="{FF2B5EF4-FFF2-40B4-BE49-F238E27FC236}">
                <a16:creationId xmlns:a16="http://schemas.microsoft.com/office/drawing/2014/main" id="{3FD3BA8F-3E98-4D86-917C-E95555F04481}"/>
              </a:ext>
            </a:extLst>
          </p:cNvPr>
          <p:cNvGrpSpPr/>
          <p:nvPr userDrawn="1"/>
        </p:nvGrpSpPr>
        <p:grpSpPr>
          <a:xfrm>
            <a:off x="0" y="6755100"/>
            <a:ext cx="12192000" cy="102900"/>
            <a:chOff x="0" y="6755100"/>
            <a:chExt cx="12192000" cy="102900"/>
          </a:xfrm>
        </p:grpSpPr>
        <p:sp>
          <p:nvSpPr>
            <p:cNvPr id="8" name="Shape 34">
              <a:extLst>
                <a:ext uri="{FF2B5EF4-FFF2-40B4-BE49-F238E27FC236}">
                  <a16:creationId xmlns:a16="http://schemas.microsoft.com/office/drawing/2014/main" id="{BDAB2392-9F63-4A91-87EF-CB354ED29055}"/>
                </a:ext>
              </a:extLst>
            </p:cNvPr>
            <p:cNvSpPr/>
            <p:nvPr userDrawn="1"/>
          </p:nvSpPr>
          <p:spPr>
            <a:xfrm>
              <a:off x="10404590" y="6755100"/>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36">
              <a:extLst>
                <a:ext uri="{FF2B5EF4-FFF2-40B4-BE49-F238E27FC236}">
                  <a16:creationId xmlns:a16="http://schemas.microsoft.com/office/drawing/2014/main" id="{940BD22B-6961-4B83-946A-0253272FB2F4}"/>
                </a:ext>
              </a:extLst>
            </p:cNvPr>
            <p:cNvSpPr/>
            <p:nvPr userDrawn="1"/>
          </p:nvSpPr>
          <p:spPr>
            <a:xfrm>
              <a:off x="0" y="675510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37">
              <a:extLst>
                <a:ext uri="{FF2B5EF4-FFF2-40B4-BE49-F238E27FC236}">
                  <a16:creationId xmlns:a16="http://schemas.microsoft.com/office/drawing/2014/main" id="{1BA3033D-9F4B-4D88-AC98-3DA940C08FA8}"/>
                </a:ext>
              </a:extLst>
            </p:cNvPr>
            <p:cNvSpPr/>
            <p:nvPr userDrawn="1"/>
          </p:nvSpPr>
          <p:spPr>
            <a:xfrm>
              <a:off x="893710" y="6755100"/>
              <a:ext cx="95108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35">
              <a:extLst>
                <a:ext uri="{FF2B5EF4-FFF2-40B4-BE49-F238E27FC236}">
                  <a16:creationId xmlns:a16="http://schemas.microsoft.com/office/drawing/2014/main" id="{E949A19A-77AF-4056-A26A-82E81F2B0A4A}"/>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35">
              <a:extLst>
                <a:ext uri="{FF2B5EF4-FFF2-40B4-BE49-F238E27FC236}">
                  <a16:creationId xmlns:a16="http://schemas.microsoft.com/office/drawing/2014/main" id="{680AF240-0621-40FF-82E5-56419497CB67}"/>
                </a:ext>
              </a:extLst>
            </p:cNvPr>
            <p:cNvSpPr/>
            <p:nvPr userDrawn="1"/>
          </p:nvSpPr>
          <p:spPr>
            <a:xfrm>
              <a:off x="11460480" y="6755100"/>
              <a:ext cx="731520" cy="102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3" name="Group 12">
            <a:extLst>
              <a:ext uri="{FF2B5EF4-FFF2-40B4-BE49-F238E27FC236}">
                <a16:creationId xmlns:a16="http://schemas.microsoft.com/office/drawing/2014/main" id="{98A17D14-D0BD-4E2B-8751-F2C9282A1DD9}"/>
              </a:ext>
            </a:extLst>
          </p:cNvPr>
          <p:cNvGrpSpPr/>
          <p:nvPr userDrawn="1"/>
        </p:nvGrpSpPr>
        <p:grpSpPr>
          <a:xfrm>
            <a:off x="0" y="-1"/>
            <a:ext cx="12192000" cy="365125"/>
            <a:chOff x="0" y="6755100"/>
            <a:chExt cx="12192000" cy="102900"/>
          </a:xfrm>
        </p:grpSpPr>
        <p:sp>
          <p:nvSpPr>
            <p:cNvPr id="14" name="Shape 34">
              <a:extLst>
                <a:ext uri="{FF2B5EF4-FFF2-40B4-BE49-F238E27FC236}">
                  <a16:creationId xmlns:a16="http://schemas.microsoft.com/office/drawing/2014/main" id="{5450EC20-E93F-4E88-9560-90BF3D784157}"/>
                </a:ext>
              </a:extLst>
            </p:cNvPr>
            <p:cNvSpPr/>
            <p:nvPr userDrawn="1"/>
          </p:nvSpPr>
          <p:spPr>
            <a:xfrm>
              <a:off x="10404590" y="6755100"/>
              <a:ext cx="893700" cy="102900"/>
            </a:xfrm>
            <a:prstGeom prst="rect">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36">
              <a:extLst>
                <a:ext uri="{FF2B5EF4-FFF2-40B4-BE49-F238E27FC236}">
                  <a16:creationId xmlns:a16="http://schemas.microsoft.com/office/drawing/2014/main" id="{844D6106-CF00-490D-BC1E-97787AD92C87}"/>
                </a:ext>
              </a:extLst>
            </p:cNvPr>
            <p:cNvSpPr/>
            <p:nvPr userDrawn="1"/>
          </p:nvSpPr>
          <p:spPr>
            <a:xfrm>
              <a:off x="0" y="6755100"/>
              <a:ext cx="893700" cy="10290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37">
              <a:extLst>
                <a:ext uri="{FF2B5EF4-FFF2-40B4-BE49-F238E27FC236}">
                  <a16:creationId xmlns:a16="http://schemas.microsoft.com/office/drawing/2014/main" id="{21274FDD-88BD-4F8A-85D9-E6A191806B10}"/>
                </a:ext>
              </a:extLst>
            </p:cNvPr>
            <p:cNvSpPr/>
            <p:nvPr userDrawn="1"/>
          </p:nvSpPr>
          <p:spPr>
            <a:xfrm>
              <a:off x="893710" y="6755100"/>
              <a:ext cx="9510880" cy="102900"/>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35">
              <a:extLst>
                <a:ext uri="{FF2B5EF4-FFF2-40B4-BE49-F238E27FC236}">
                  <a16:creationId xmlns:a16="http://schemas.microsoft.com/office/drawing/2014/main" id="{AB93FC6E-2844-4313-9E8C-C2823387BD7F}"/>
                </a:ext>
              </a:extLst>
            </p:cNvPr>
            <p:cNvSpPr/>
            <p:nvPr userDrawn="1"/>
          </p:nvSpPr>
          <p:spPr>
            <a:xfrm>
              <a:off x="11298290" y="6755100"/>
              <a:ext cx="893700" cy="1029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35">
              <a:extLst>
                <a:ext uri="{FF2B5EF4-FFF2-40B4-BE49-F238E27FC236}">
                  <a16:creationId xmlns:a16="http://schemas.microsoft.com/office/drawing/2014/main" id="{D0DCF690-7ABE-49C0-B0A3-57C9D9FB65DE}"/>
                </a:ext>
              </a:extLst>
            </p:cNvPr>
            <p:cNvSpPr/>
            <p:nvPr userDrawn="1"/>
          </p:nvSpPr>
          <p:spPr>
            <a:xfrm>
              <a:off x="11460480" y="6755100"/>
              <a:ext cx="731520" cy="102900"/>
            </a:xfrm>
            <a:prstGeom prst="rect">
              <a:avLst/>
            </a:prstGeom>
            <a:solidFill>
              <a:schemeClr val="tx2">
                <a:lumMod val="20000"/>
                <a:lumOff val="80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4" name="TextBox 3">
            <a:extLst>
              <a:ext uri="{FF2B5EF4-FFF2-40B4-BE49-F238E27FC236}">
                <a16:creationId xmlns:a16="http://schemas.microsoft.com/office/drawing/2014/main" id="{7F89FA8F-EFD1-6207-FDBD-296F51F56B26}"/>
              </a:ext>
            </a:extLst>
          </p:cNvPr>
          <p:cNvSpPr txBox="1"/>
          <p:nvPr userDrawn="1"/>
        </p:nvSpPr>
        <p:spPr>
          <a:xfrm>
            <a:off x="465900" y="6457938"/>
            <a:ext cx="5114925" cy="253916"/>
          </a:xfrm>
          <a:prstGeom prst="rect">
            <a:avLst/>
          </a:prstGeom>
          <a:noFill/>
        </p:spPr>
        <p:txBody>
          <a:bodyPr wrap="square" rtlCol="0">
            <a:spAutoFit/>
          </a:bodyPr>
          <a:lstStyle/>
          <a:p>
            <a:r>
              <a:rPr lang="en-US" sz="1050">
                <a:solidFill>
                  <a:schemeClr val="tx2">
                    <a:lumMod val="60000"/>
                    <a:lumOff val="40000"/>
                  </a:schemeClr>
                </a:solidFill>
              </a:rPr>
              <a:t>Copyright © 2026 by Intealth. All rights reserved.</a:t>
            </a:r>
          </a:p>
        </p:txBody>
      </p:sp>
    </p:spTree>
    <p:extLst>
      <p:ext uri="{BB962C8B-B14F-4D97-AF65-F5344CB8AC3E}">
        <p14:creationId xmlns:p14="http://schemas.microsoft.com/office/powerpoint/2010/main" val="79272232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hyperlink" Target="mailto:strategicengagements@aafp.org" TargetMode="External"/><Relationship Id="rId7"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71.svg"/><Relationship Id="rId5" Type="http://schemas.openxmlformats.org/officeDocument/2006/relationships/image" Target="../media/image70.svg"/><Relationship Id="rId4" Type="http://schemas.openxmlformats.org/officeDocument/2006/relationships/hyperlink" Target="https://www.aafp.org/residency-program-directors/residency-selection-improvement-initiative-rsii"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51.xml"/><Relationship Id="rId4" Type="http://schemas.openxmlformats.org/officeDocument/2006/relationships/image" Target="../media/image74.jpeg"/></Relationships>
</file>

<file path=ppt/slides/_rels/slide1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5.xml"/><Relationship Id="rId1" Type="http://schemas.openxmlformats.org/officeDocument/2006/relationships/slideLayout" Target="../slideLayouts/slideLayout78.xml"/><Relationship Id="rId4" Type="http://schemas.openxmlformats.org/officeDocument/2006/relationships/image" Target="../media/image76.png"/></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5.xml"/><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93.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5.xml"/><Relationship Id="rId1" Type="http://schemas.openxmlformats.org/officeDocument/2006/relationships/tags" Target="../tags/tag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5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5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3.xml"/><Relationship Id="rId1" Type="http://schemas.openxmlformats.org/officeDocument/2006/relationships/slideLayout" Target="../slideLayouts/slideLayout72.xml"/><Relationship Id="rId4" Type="http://schemas.openxmlformats.org/officeDocument/2006/relationships/image" Target="../media/image83.png"/></Relationships>
</file>

<file path=ppt/slides/_rels/slide3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hyperlink" Target="mailto:tgill@ecfmg.org" TargetMode="External"/><Relationship Id="rId5" Type="http://schemas.openxmlformats.org/officeDocument/2006/relationships/hyperlink" Target="mailto:twallowicz@ecfmg.org" TargetMode="External"/><Relationship Id="rId4" Type="http://schemas.openxmlformats.org/officeDocument/2006/relationships/hyperlink" Target="mailto:koleyn@ecfmg.or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48.png"/><Relationship Id="rId39" Type="http://schemas.openxmlformats.org/officeDocument/2006/relationships/image" Target="../media/image61.png"/><Relationship Id="rId21" Type="http://schemas.openxmlformats.org/officeDocument/2006/relationships/image" Target="../media/image43.png"/><Relationship Id="rId34" Type="http://schemas.openxmlformats.org/officeDocument/2006/relationships/image" Target="../media/image56.png"/><Relationship Id="rId7" Type="http://schemas.openxmlformats.org/officeDocument/2006/relationships/image" Target="../media/image29.png"/><Relationship Id="rId2" Type="http://schemas.openxmlformats.org/officeDocument/2006/relationships/notesSlide" Target="../notesSlides/notesSlide2.xml"/><Relationship Id="rId16" Type="http://schemas.openxmlformats.org/officeDocument/2006/relationships/image" Target="../media/image38.png"/><Relationship Id="rId20" Type="http://schemas.openxmlformats.org/officeDocument/2006/relationships/image" Target="../media/image42.png"/><Relationship Id="rId29" Type="http://schemas.openxmlformats.org/officeDocument/2006/relationships/image" Target="../media/image51.png"/><Relationship Id="rId41" Type="http://schemas.openxmlformats.org/officeDocument/2006/relationships/image" Target="../media/image63.png"/><Relationship Id="rId1" Type="http://schemas.openxmlformats.org/officeDocument/2006/relationships/slideLayout" Target="../slideLayouts/slideLayout8.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png"/><Relationship Id="rId32" Type="http://schemas.openxmlformats.org/officeDocument/2006/relationships/image" Target="../media/image54.png"/><Relationship Id="rId37" Type="http://schemas.openxmlformats.org/officeDocument/2006/relationships/image" Target="../media/image59.png"/><Relationship Id="rId40" Type="http://schemas.openxmlformats.org/officeDocument/2006/relationships/image" Target="../media/image62.png"/><Relationship Id="rId5" Type="http://schemas.openxmlformats.org/officeDocument/2006/relationships/image" Target="../media/image27.png"/><Relationship Id="rId15" Type="http://schemas.openxmlformats.org/officeDocument/2006/relationships/image" Target="../media/image37.png"/><Relationship Id="rId23" Type="http://schemas.openxmlformats.org/officeDocument/2006/relationships/image" Target="../media/image45.png"/><Relationship Id="rId28" Type="http://schemas.openxmlformats.org/officeDocument/2006/relationships/image" Target="../media/image50.png"/><Relationship Id="rId36" Type="http://schemas.openxmlformats.org/officeDocument/2006/relationships/image" Target="../media/image58.png"/><Relationship Id="rId10" Type="http://schemas.openxmlformats.org/officeDocument/2006/relationships/image" Target="../media/image32.png"/><Relationship Id="rId19" Type="http://schemas.openxmlformats.org/officeDocument/2006/relationships/image" Target="../media/image41.png"/><Relationship Id="rId31" Type="http://schemas.openxmlformats.org/officeDocument/2006/relationships/image" Target="../media/image53.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 Id="rId27" Type="http://schemas.openxmlformats.org/officeDocument/2006/relationships/image" Target="../media/image49.png"/><Relationship Id="rId30" Type="http://schemas.openxmlformats.org/officeDocument/2006/relationships/image" Target="../media/image52.png"/><Relationship Id="rId35" Type="http://schemas.openxmlformats.org/officeDocument/2006/relationships/image" Target="../media/image57.png"/><Relationship Id="rId8" Type="http://schemas.openxmlformats.org/officeDocument/2006/relationships/image" Target="../media/image30.png"/><Relationship Id="rId3" Type="http://schemas.openxmlformats.org/officeDocument/2006/relationships/image" Target="../media/image25.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7.png"/><Relationship Id="rId33" Type="http://schemas.openxmlformats.org/officeDocument/2006/relationships/image" Target="../media/image55.png"/><Relationship Id="rId38" Type="http://schemas.openxmlformats.org/officeDocument/2006/relationships/image" Target="../media/image6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8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5.xml"/><Relationship Id="rId4" Type="http://schemas.openxmlformats.org/officeDocument/2006/relationships/image" Target="../media/image8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B3238"/>
        </a:solidFill>
        <a:effectLst/>
      </p:bgPr>
    </p:bg>
    <p:spTree>
      <p:nvGrpSpPr>
        <p:cNvPr id="1" name=""/>
        <p:cNvGrpSpPr/>
        <p:nvPr/>
      </p:nvGrpSpPr>
      <p:grpSpPr>
        <a:xfrm>
          <a:off x="0" y="0"/>
          <a:ext cx="0" cy="0"/>
          <a:chOff x="0" y="0"/>
          <a:chExt cx="0" cy="0"/>
        </a:xfrm>
      </p:grpSpPr>
      <p:sp>
        <p:nvSpPr>
          <p:cNvPr id="2" name="AutoShape 2"/>
          <p:cNvSpPr/>
          <p:nvPr/>
        </p:nvSpPr>
        <p:spPr>
          <a:xfrm>
            <a:off x="0" y="673100"/>
            <a:ext cx="6785973" cy="12700"/>
          </a:xfrm>
          <a:prstGeom prst="line">
            <a:avLst/>
          </a:prstGeom>
          <a:ln w="38100" cap="flat">
            <a:solidFill>
              <a:srgbClr val="FFFFFF"/>
            </a:solidFill>
            <a:prstDash val="solid"/>
            <a:headEnd type="none" w="sm" len="sm"/>
            <a:tailEnd type="oval" w="lg" len="lg"/>
          </a:ln>
        </p:spPr>
        <p:txBody>
          <a:bodyPr/>
          <a:lstStyle/>
          <a:p>
            <a:pPr defTabSz="609630"/>
            <a:endParaRPr lang="en-US" sz="1200">
              <a:solidFill>
                <a:prstClr val="black"/>
              </a:solidFill>
              <a:latin typeface="Calibri"/>
            </a:endParaRPr>
          </a:p>
        </p:txBody>
      </p:sp>
      <p:sp>
        <p:nvSpPr>
          <p:cNvPr id="14" name="TextBox 14"/>
          <p:cNvSpPr txBox="1"/>
          <p:nvPr/>
        </p:nvSpPr>
        <p:spPr>
          <a:xfrm>
            <a:off x="-1190012" y="2620108"/>
            <a:ext cx="2261565" cy="2392040"/>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sp>
        <p:nvSpPr>
          <p:cNvPr id="15" name="AutoShape 15"/>
          <p:cNvSpPr/>
          <p:nvPr/>
        </p:nvSpPr>
        <p:spPr>
          <a:xfrm>
            <a:off x="3941521" y="6097575"/>
            <a:ext cx="8250479" cy="0"/>
          </a:xfrm>
          <a:prstGeom prst="line">
            <a:avLst/>
          </a:prstGeom>
          <a:ln w="38100" cap="flat">
            <a:solidFill>
              <a:srgbClr val="FFFFFF"/>
            </a:solidFill>
            <a:prstDash val="solid"/>
            <a:headEnd type="oval" w="lg" len="lg"/>
            <a:tailEnd type="none" w="sm" len="sm"/>
          </a:ln>
        </p:spPr>
        <p:txBody>
          <a:bodyPr/>
          <a:lstStyle/>
          <a:p>
            <a:pPr defTabSz="609630"/>
            <a:endParaRPr lang="en-US" sz="1200">
              <a:solidFill>
                <a:prstClr val="black"/>
              </a:solidFill>
              <a:latin typeface="Calibri"/>
            </a:endParaRPr>
          </a:p>
        </p:txBody>
      </p:sp>
      <p:sp>
        <p:nvSpPr>
          <p:cNvPr id="23" name="TextBox 23"/>
          <p:cNvSpPr txBox="1"/>
          <p:nvPr/>
        </p:nvSpPr>
        <p:spPr>
          <a:xfrm>
            <a:off x="7218138" y="432224"/>
            <a:ext cx="3567005" cy="417871"/>
          </a:xfrm>
          <a:prstGeom prst="rect">
            <a:avLst/>
          </a:prstGeom>
        </p:spPr>
        <p:txBody>
          <a:bodyPr lIns="0" tIns="0" rIns="0" bIns="0" rtlCol="0" anchor="t">
            <a:spAutoFit/>
          </a:bodyPr>
          <a:lstStyle/>
          <a:p>
            <a:pPr defTabSz="609630">
              <a:lnSpc>
                <a:spcPts val="3546"/>
              </a:lnSpc>
            </a:pPr>
            <a:r>
              <a:rPr lang="en-US" sz="2533">
                <a:solidFill>
                  <a:srgbClr val="FFFFFF"/>
                </a:solidFill>
                <a:latin typeface="Roboto"/>
                <a:ea typeface="Roboto"/>
                <a:cs typeface="Roboto"/>
                <a:sym typeface="Roboto"/>
              </a:rPr>
              <a:t>August 17, 2026</a:t>
            </a:r>
          </a:p>
        </p:txBody>
      </p:sp>
      <p:sp>
        <p:nvSpPr>
          <p:cNvPr id="5" name="TextBox 4">
            <a:extLst>
              <a:ext uri="{FF2B5EF4-FFF2-40B4-BE49-F238E27FC236}">
                <a16:creationId xmlns:a16="http://schemas.microsoft.com/office/drawing/2014/main" id="{A13BF140-C940-9BAA-8373-72BC97521D3A}"/>
              </a:ext>
            </a:extLst>
          </p:cNvPr>
          <p:cNvSpPr txBox="1"/>
          <p:nvPr/>
        </p:nvSpPr>
        <p:spPr>
          <a:xfrm>
            <a:off x="2338938" y="2367171"/>
            <a:ext cx="7748337" cy="2123658"/>
          </a:xfrm>
          <a:prstGeom prst="rect">
            <a:avLst/>
          </a:prstGeom>
          <a:noFill/>
        </p:spPr>
        <p:txBody>
          <a:bodyPr wrap="square" rtlCol="0">
            <a:spAutoFit/>
          </a:bodyPr>
          <a:lstStyle/>
          <a:p>
            <a:pPr algn="ctr"/>
            <a:r>
              <a:rPr lang="en-US" sz="6600">
                <a:solidFill>
                  <a:schemeClr val="bg1"/>
                </a:solidFill>
                <a:latin typeface="Roboto Bold" panose="020B0604020202020204" charset="0"/>
                <a:cs typeface="Roboto Bold" panose="020B0604020202020204" charset="0"/>
              </a:rPr>
              <a:t>Revising Application Review Processes</a:t>
            </a:r>
          </a:p>
        </p:txBody>
      </p:sp>
      <p:pic>
        <p:nvPicPr>
          <p:cNvPr id="7" name="Picture 6">
            <a:extLst>
              <a:ext uri="{FF2B5EF4-FFF2-40B4-BE49-F238E27FC236}">
                <a16:creationId xmlns:a16="http://schemas.microsoft.com/office/drawing/2014/main" id="{8908B193-85FC-8BEA-4A9D-7D41EEDA0122}"/>
              </a:ext>
            </a:extLst>
          </p:cNvPr>
          <p:cNvPicPr>
            <a:picLocks noChangeAspect="1"/>
          </p:cNvPicPr>
          <p:nvPr/>
        </p:nvPicPr>
        <p:blipFill>
          <a:blip r:embed="rId2"/>
          <a:stretch>
            <a:fillRect/>
          </a:stretch>
        </p:blipFill>
        <p:spPr>
          <a:xfrm>
            <a:off x="2082379" y="5422902"/>
            <a:ext cx="1424191" cy="1170005"/>
          </a:xfrm>
          <a:prstGeom prst="rect">
            <a:avLst/>
          </a:prstGeom>
        </p:spPr>
      </p:pic>
      <p:pic>
        <p:nvPicPr>
          <p:cNvPr id="11" name="Picture 10">
            <a:extLst>
              <a:ext uri="{FF2B5EF4-FFF2-40B4-BE49-F238E27FC236}">
                <a16:creationId xmlns:a16="http://schemas.microsoft.com/office/drawing/2014/main" id="{095F810D-DBF8-5942-857D-0B2E5F32DE99}"/>
              </a:ext>
            </a:extLst>
          </p:cNvPr>
          <p:cNvPicPr>
            <a:picLocks noChangeAspect="1"/>
          </p:cNvPicPr>
          <p:nvPr/>
        </p:nvPicPr>
        <p:blipFill>
          <a:blip r:embed="rId3"/>
          <a:stretch>
            <a:fillRect/>
          </a:stretch>
        </p:blipFill>
        <p:spPr>
          <a:xfrm>
            <a:off x="318918" y="5422901"/>
            <a:ext cx="1505270" cy="11700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E7B0A-AF0D-35A5-3EA5-322DFCCC8B64}"/>
            </a:ext>
          </a:extLst>
        </p:cNvPr>
        <p:cNvGrpSpPr/>
        <p:nvPr/>
      </p:nvGrpSpPr>
      <p:grpSpPr>
        <a:xfrm>
          <a:off x="0" y="0"/>
          <a:ext cx="0" cy="0"/>
          <a:chOff x="0" y="0"/>
          <a:chExt cx="0" cy="0"/>
        </a:xfrm>
      </p:grpSpPr>
      <p:sp>
        <p:nvSpPr>
          <p:cNvPr id="22" name="Content Placeholder 2">
            <a:extLst>
              <a:ext uri="{FF2B5EF4-FFF2-40B4-BE49-F238E27FC236}">
                <a16:creationId xmlns:a16="http://schemas.microsoft.com/office/drawing/2014/main" id="{BD47F979-D19D-5983-C081-6C3022F36EB4}"/>
              </a:ext>
            </a:extLst>
          </p:cNvPr>
          <p:cNvSpPr txBox="1">
            <a:spLocks/>
          </p:cNvSpPr>
          <p:nvPr/>
        </p:nvSpPr>
        <p:spPr>
          <a:xfrm>
            <a:off x="434986" y="1598003"/>
            <a:ext cx="5205153" cy="3661994"/>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latin typeface="Work Sans" pitchFamily="2" charset="0"/>
              </a:rPr>
              <a:t>FM PDs interview IMGs at lower rates than U.S. MD and DO graduates</a:t>
            </a:r>
          </a:p>
          <a:p>
            <a:pPr marL="0" marR="0" lvl="0" indent="0" algn="l"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endParaRPr kumimoji="0" lang="en-US" sz="1800" b="0" i="0" u="none" strike="noStrike" kern="100" cap="none" spc="0" normalizeH="0" baseline="0" noProof="0">
              <a:ln>
                <a:noFill/>
              </a:ln>
              <a:solidFill>
                <a:srgbClr val="282828"/>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Title 1">
            <a:extLst>
              <a:ext uri="{FF2B5EF4-FFF2-40B4-BE49-F238E27FC236}">
                <a16:creationId xmlns:a16="http://schemas.microsoft.com/office/drawing/2014/main" id="{B03A2ADA-65B6-2786-C5CE-40AF4F706C55}"/>
              </a:ext>
            </a:extLst>
          </p:cNvPr>
          <p:cNvSpPr txBox="1">
            <a:spLocks/>
          </p:cNvSpPr>
          <p:nvPr/>
        </p:nvSpPr>
        <p:spPr>
          <a:xfrm>
            <a:off x="788097" y="664878"/>
            <a:ext cx="10811763" cy="651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4000">
                <a:solidFill>
                  <a:srgbClr val="0F3759"/>
                </a:solidFill>
                <a:latin typeface="Work Sans Light" pitchFamily="2" charset="77"/>
              </a:rPr>
              <a:t>FM Program Interview Rates: IMGs and DOs</a:t>
            </a:r>
          </a:p>
        </p:txBody>
      </p:sp>
      <p:pic>
        <p:nvPicPr>
          <p:cNvPr id="2" name="Picture 1">
            <a:extLst>
              <a:ext uri="{FF2B5EF4-FFF2-40B4-BE49-F238E27FC236}">
                <a16:creationId xmlns:a16="http://schemas.microsoft.com/office/drawing/2014/main" id="{CDFBC6A3-E8D0-B292-8E73-834637515F5D}"/>
              </a:ext>
            </a:extLst>
          </p:cNvPr>
          <p:cNvPicPr>
            <a:picLocks noChangeAspect="1"/>
          </p:cNvPicPr>
          <p:nvPr/>
        </p:nvPicPr>
        <p:blipFill>
          <a:blip r:embed="rId3"/>
          <a:stretch>
            <a:fillRect/>
          </a:stretch>
        </p:blipFill>
        <p:spPr>
          <a:xfrm>
            <a:off x="6298324" y="1536938"/>
            <a:ext cx="5458690" cy="4489773"/>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D9048A68-129D-BB81-338A-F547D70D9503}"/>
              </a:ext>
            </a:extLst>
          </p:cNvPr>
          <p:cNvSpPr txBox="1"/>
          <p:nvPr/>
        </p:nvSpPr>
        <p:spPr>
          <a:xfrm>
            <a:off x="6298324" y="6247226"/>
            <a:ext cx="5205153" cy="523220"/>
          </a:xfrm>
          <a:prstGeom prst="rect">
            <a:avLst/>
          </a:prstGeom>
          <a:noFill/>
        </p:spPr>
        <p:txBody>
          <a:bodyPr wrap="square" rtlCol="0">
            <a:spAutoFit/>
          </a:bodyPr>
          <a:lstStyle/>
          <a:p>
            <a:r>
              <a:rPr lang="en-US" sz="1400" i="1">
                <a:latin typeface="Work Sans" pitchFamily="2" charset="0"/>
              </a:rPr>
              <a:t>Source: NRMP Charting Outcomes™: Program Director Survey Results, 2024 Main Residency Match</a:t>
            </a:r>
          </a:p>
        </p:txBody>
      </p:sp>
    </p:spTree>
    <p:extLst>
      <p:ext uri="{BB962C8B-B14F-4D97-AF65-F5344CB8AC3E}">
        <p14:creationId xmlns:p14="http://schemas.microsoft.com/office/powerpoint/2010/main" val="1526698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7034F-34E8-B6C3-2624-845DE58F9638}"/>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2E21D4ED-4974-BEF1-F9BA-A13458672CB6}"/>
              </a:ext>
            </a:extLst>
          </p:cNvPr>
          <p:cNvPicPr>
            <a:picLocks noChangeAspect="1"/>
          </p:cNvPicPr>
          <p:nvPr/>
        </p:nvPicPr>
        <p:blipFill>
          <a:blip r:embed="rId3"/>
          <a:srcRect t="2586"/>
          <a:stretch/>
        </p:blipFill>
        <p:spPr>
          <a:xfrm>
            <a:off x="6331554" y="1715430"/>
            <a:ext cx="5475111" cy="4199234"/>
          </a:xfrm>
          <a:prstGeom prst="rect">
            <a:avLst/>
          </a:prstGeom>
          <a:ln>
            <a:noFill/>
          </a:ln>
          <a:effectLst>
            <a:outerShdw blurRad="292100" dist="139700" dir="2700000" algn="tl" rotWithShape="0">
              <a:srgbClr val="333333">
                <a:alpha val="65000"/>
              </a:srgbClr>
            </a:outerShdw>
          </a:effectLst>
        </p:spPr>
      </p:pic>
      <p:sp>
        <p:nvSpPr>
          <p:cNvPr id="22" name="Content Placeholder 2">
            <a:extLst>
              <a:ext uri="{FF2B5EF4-FFF2-40B4-BE49-F238E27FC236}">
                <a16:creationId xmlns:a16="http://schemas.microsoft.com/office/drawing/2014/main" id="{98EE7317-3691-7945-3947-D83161B10B8D}"/>
              </a:ext>
            </a:extLst>
          </p:cNvPr>
          <p:cNvSpPr txBox="1">
            <a:spLocks/>
          </p:cNvSpPr>
          <p:nvPr/>
        </p:nvSpPr>
        <p:spPr>
          <a:xfrm>
            <a:off x="788097" y="2014916"/>
            <a:ext cx="5205153" cy="3661994"/>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None/>
              <a:defRPr/>
            </a:pPr>
            <a:r>
              <a:rPr kumimoji="0" lang="en-US" sz="2200" b="0" i="0" u="none" strike="noStrike" kern="100" cap="none" spc="0" normalizeH="0" baseline="0" noProof="0">
                <a:ln>
                  <a:noFill/>
                </a:ln>
                <a:effectLst/>
                <a:uLnTx/>
                <a:uFillTx/>
                <a:latin typeface="Work Sans"/>
                <a:ea typeface="Tahoma"/>
                <a:cs typeface="Tahoma"/>
              </a:rPr>
              <a:t>Overall, and across applicant type, </a:t>
            </a:r>
            <a:r>
              <a:rPr kumimoji="0" lang="en-US" sz="2200" b="1" i="0" u="none" strike="noStrike" kern="100" cap="none" spc="0" normalizeH="0" baseline="0" noProof="0">
                <a:ln>
                  <a:noFill/>
                </a:ln>
                <a:effectLst/>
                <a:uLnTx/>
                <a:uFillTx/>
                <a:latin typeface="Work Sans"/>
                <a:ea typeface="Tahoma"/>
                <a:cs typeface="Tahoma"/>
              </a:rPr>
              <a:t>single-specialty applicants are invited to interview at higher rates than multi-specialty applicants</a:t>
            </a:r>
            <a:endParaRPr lang="en-US" sz="2200">
              <a:latin typeface="Work Sans"/>
            </a:endParaRPr>
          </a:p>
          <a:p>
            <a:pPr marL="0" marR="0" lvl="0" indent="0" algn="l" defTabSz="914400">
              <a:lnSpc>
                <a:spcPct val="114999"/>
              </a:lnSpc>
              <a:spcBef>
                <a:spcPts val="1000"/>
              </a:spcBef>
              <a:spcAft>
                <a:spcPts val="800"/>
              </a:spcAft>
              <a:buClrTx/>
              <a:buSzTx/>
              <a:buFont typeface="Arial" panose="020B0604020202020204" pitchFamily="34" charset="0"/>
              <a:buNone/>
              <a:tabLst/>
              <a:defRPr/>
            </a:pPr>
            <a:r>
              <a:rPr lang="en-US" sz="2200" kern="100">
                <a:latin typeface="Work Sans"/>
                <a:ea typeface="Tahoma"/>
                <a:cs typeface="Tahoma"/>
              </a:rPr>
              <a:t>→ P</a:t>
            </a:r>
            <a:r>
              <a:rPr kumimoji="0" lang="en-US" sz="2200" b="0" i="0" u="none" strike="noStrike" kern="100" cap="none" spc="0" normalizeH="0" baseline="0" noProof="0" err="1">
                <a:ln>
                  <a:noFill/>
                </a:ln>
                <a:effectLst/>
                <a:uLnTx/>
                <a:uFillTx/>
                <a:latin typeface="Work Sans"/>
                <a:ea typeface="Tahoma"/>
                <a:cs typeface="Tahoma"/>
              </a:rPr>
              <a:t>rograms</a:t>
            </a:r>
            <a:r>
              <a:rPr kumimoji="0" lang="en-US" sz="2200" b="0" i="0" u="none" strike="noStrike" kern="100" cap="none" spc="0" normalizeH="0" baseline="0" noProof="0">
                <a:ln>
                  <a:noFill/>
                </a:ln>
                <a:effectLst/>
                <a:uLnTx/>
                <a:uFillTx/>
                <a:latin typeface="Work Sans"/>
                <a:ea typeface="Tahoma"/>
                <a:cs typeface="Tahoma"/>
              </a:rPr>
              <a:t> are able to discern to a certain degree which applicants are genuinely interested in family medicine.</a:t>
            </a:r>
            <a:endParaRPr lang="en-US" sz="2200"/>
          </a:p>
          <a:p>
            <a:pPr marL="0" marR="0" lvl="0" indent="0" algn="l"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endParaRPr kumimoji="0" lang="en-US" sz="1800" b="0" i="0" u="none" strike="noStrike" kern="100" cap="none" spc="0" normalizeH="0" baseline="0" noProof="0">
              <a:ln>
                <a:noFill/>
              </a:ln>
              <a:solidFill>
                <a:srgbClr val="282828"/>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Title 1">
            <a:extLst>
              <a:ext uri="{FF2B5EF4-FFF2-40B4-BE49-F238E27FC236}">
                <a16:creationId xmlns:a16="http://schemas.microsoft.com/office/drawing/2014/main" id="{1D82F64C-21F0-17A8-3388-33B40E18B441}"/>
              </a:ext>
            </a:extLst>
          </p:cNvPr>
          <p:cNvSpPr txBox="1">
            <a:spLocks/>
          </p:cNvSpPr>
          <p:nvPr/>
        </p:nvSpPr>
        <p:spPr>
          <a:xfrm>
            <a:off x="788097" y="664878"/>
            <a:ext cx="10811763" cy="6515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4000">
                <a:solidFill>
                  <a:srgbClr val="0F3759"/>
                </a:solidFill>
                <a:latin typeface="Work Sans Light" pitchFamily="2" charset="77"/>
              </a:rPr>
              <a:t>FM Program Interview Rates: Single vs. Multi-Specialty</a:t>
            </a:r>
          </a:p>
        </p:txBody>
      </p:sp>
    </p:spTree>
    <p:extLst>
      <p:ext uri="{BB962C8B-B14F-4D97-AF65-F5344CB8AC3E}">
        <p14:creationId xmlns:p14="http://schemas.microsoft.com/office/powerpoint/2010/main" val="1380984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272F3-EEF4-7549-EB91-5D4AF4B196E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BFDEE8A-70CE-E7A2-8519-91078A7EBD97}"/>
              </a:ext>
            </a:extLst>
          </p:cNvPr>
          <p:cNvSpPr txBox="1">
            <a:spLocks/>
          </p:cNvSpPr>
          <p:nvPr/>
        </p:nvSpPr>
        <p:spPr>
          <a:xfrm>
            <a:off x="788096" y="743706"/>
            <a:ext cx="10844065" cy="16241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fontAlgn="base">
              <a:lnSpc>
                <a:spcPct val="120000"/>
              </a:lnSpc>
              <a:spcBef>
                <a:spcPts val="0"/>
              </a:spcBef>
              <a:spcAft>
                <a:spcPts val="600"/>
              </a:spcAft>
              <a:defRPr/>
            </a:pPr>
            <a:r>
              <a:rPr lang="en-US" sz="4000">
                <a:solidFill>
                  <a:srgbClr val="0F3759"/>
                </a:solidFill>
                <a:latin typeface="Work Sans Light" pitchFamily="2" charset="77"/>
              </a:rPr>
              <a:t>Programs that Attract FM-Only Applicants</a:t>
            </a:r>
          </a:p>
          <a:p>
            <a:r>
              <a:rPr lang="en-US" sz="4000">
                <a:solidFill>
                  <a:srgbClr val="0F3759"/>
                </a:solidFill>
                <a:latin typeface="Work Sans Light" pitchFamily="2" charset="77"/>
              </a:rPr>
              <a:t> </a:t>
            </a:r>
          </a:p>
        </p:txBody>
      </p:sp>
      <p:sp>
        <p:nvSpPr>
          <p:cNvPr id="2" name="Slide Number Placeholder 3">
            <a:extLst>
              <a:ext uri="{FF2B5EF4-FFF2-40B4-BE49-F238E27FC236}">
                <a16:creationId xmlns:a16="http://schemas.microsoft.com/office/drawing/2014/main" id="{4CD3292C-D323-2F4D-81E7-7929A5C36DF7}"/>
              </a:ext>
            </a:extLst>
          </p:cNvPr>
          <p:cNvSpPr txBox="1">
            <a:spLocks/>
          </p:cNvSpPr>
          <p:nvPr/>
        </p:nvSpPr>
        <p:spPr>
          <a:xfrm>
            <a:off x="11632162" y="6453002"/>
            <a:ext cx="42920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057153-B650-4DEB-B370-79DDCFDCE934}" type="slidenum">
              <a:rPr lang="en-US" sz="1400" smtClean="0">
                <a:latin typeface="Museo Sans 300" panose="02000000000000000000" charset="0"/>
              </a:rPr>
              <a:pPr/>
              <a:t>12</a:t>
            </a:fld>
            <a:endParaRPr lang="en-US" sz="1400">
              <a:latin typeface="Museo Sans 300" panose="02000000000000000000" charset="0"/>
            </a:endParaRPr>
          </a:p>
        </p:txBody>
      </p:sp>
      <p:sp>
        <p:nvSpPr>
          <p:cNvPr id="7" name="Content Placeholder 2">
            <a:extLst>
              <a:ext uri="{FF2B5EF4-FFF2-40B4-BE49-F238E27FC236}">
                <a16:creationId xmlns:a16="http://schemas.microsoft.com/office/drawing/2014/main" id="{79A37E41-DC3C-FC5B-4CE0-40F30D7B55FF}"/>
              </a:ext>
            </a:extLst>
          </p:cNvPr>
          <p:cNvSpPr txBox="1">
            <a:spLocks/>
          </p:cNvSpPr>
          <p:nvPr/>
        </p:nvSpPr>
        <p:spPr>
          <a:xfrm>
            <a:off x="788097" y="1632857"/>
            <a:ext cx="10615806" cy="462643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Bef>
                <a:spcPts val="0"/>
              </a:spcBef>
            </a:pPr>
            <a:endParaRPr lang="en-US" sz="1800">
              <a:solidFill>
                <a:srgbClr val="000000"/>
              </a:solidFill>
              <a:latin typeface="Work Sans" pitchFamily="2" charset="77"/>
            </a:endParaRPr>
          </a:p>
        </p:txBody>
      </p:sp>
      <p:pic>
        <p:nvPicPr>
          <p:cNvPr id="9" name="Graphic 1">
            <a:extLst>
              <a:ext uri="{FF2B5EF4-FFF2-40B4-BE49-F238E27FC236}">
                <a16:creationId xmlns:a16="http://schemas.microsoft.com/office/drawing/2014/main" id="{DEFCA651-DD2B-E378-04DF-AD1F0F4D1CDF}"/>
              </a:ext>
            </a:extLst>
          </p:cNvPr>
          <p:cNvPicPr>
            <a:picLocks noChangeAspect="1"/>
          </p:cNvPicPr>
          <p:nvPr/>
        </p:nvPicPr>
        <p:blipFill rotWithShape="1">
          <a:blip>
            <a:extLst>
              <a:ext uri="{96DAC541-7B7A-43D3-8B79-37D633B846F1}">
                <asvg:svgBlip xmlns:asvg="http://schemas.microsoft.com/office/drawing/2016/SVG/main" r:embed="rId3"/>
              </a:ext>
            </a:extLst>
          </a:blip>
          <a:srcRect b="27579"/>
          <a:stretch>
            <a:fillRect/>
          </a:stretch>
        </p:blipFill>
        <p:spPr bwMode="auto">
          <a:xfrm>
            <a:off x="1970309" y="1632857"/>
            <a:ext cx="8251382" cy="4481437"/>
          </a:xfrm>
          <a:prstGeom prst="rect">
            <a:avLst/>
          </a:prstGeom>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1A0E0ADE-C322-D09F-B279-F532D97B7AEA}"/>
              </a:ext>
            </a:extLst>
          </p:cNvPr>
          <p:cNvSpPr txBox="1"/>
          <p:nvPr/>
        </p:nvSpPr>
        <p:spPr>
          <a:xfrm>
            <a:off x="788096" y="6191392"/>
            <a:ext cx="5205153" cy="307777"/>
          </a:xfrm>
          <a:prstGeom prst="rect">
            <a:avLst/>
          </a:prstGeom>
          <a:noFill/>
        </p:spPr>
        <p:txBody>
          <a:bodyPr wrap="square" rtlCol="0">
            <a:spAutoFit/>
          </a:bodyPr>
          <a:lstStyle/>
          <a:p>
            <a:r>
              <a:rPr lang="en-US" sz="1400" i="1">
                <a:latin typeface="Work Sans" pitchFamily="2" charset="0"/>
              </a:rPr>
              <a:t>Source: AAMC 2025 Match Data</a:t>
            </a:r>
          </a:p>
        </p:txBody>
      </p:sp>
    </p:spTree>
    <p:extLst>
      <p:ext uri="{BB962C8B-B14F-4D97-AF65-F5344CB8AC3E}">
        <p14:creationId xmlns:p14="http://schemas.microsoft.com/office/powerpoint/2010/main" val="3317882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883D9-38EB-9EB3-5D0B-61E4E4AB273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0D5F9D0-FCD0-DB4E-AE4F-5C95559853D3}"/>
              </a:ext>
            </a:extLst>
          </p:cNvPr>
          <p:cNvSpPr txBox="1">
            <a:spLocks/>
          </p:cNvSpPr>
          <p:nvPr/>
        </p:nvSpPr>
        <p:spPr>
          <a:xfrm>
            <a:off x="788096" y="743706"/>
            <a:ext cx="10844065" cy="16241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rgbClr val="0F3759"/>
                </a:solidFill>
                <a:latin typeface="Work Sans Light" pitchFamily="2" charset="77"/>
              </a:rPr>
              <a:t>Multi-Specialty Applicants: Key Associations</a:t>
            </a:r>
            <a:endParaRPr lang="en-US" sz="1800">
              <a:solidFill>
                <a:srgbClr val="0F3759"/>
              </a:solidFill>
              <a:latin typeface="Work Sans Light" pitchFamily="2" charset="77"/>
            </a:endParaRPr>
          </a:p>
        </p:txBody>
      </p:sp>
      <p:sp>
        <p:nvSpPr>
          <p:cNvPr id="2" name="Slide Number Placeholder 3">
            <a:extLst>
              <a:ext uri="{FF2B5EF4-FFF2-40B4-BE49-F238E27FC236}">
                <a16:creationId xmlns:a16="http://schemas.microsoft.com/office/drawing/2014/main" id="{FAE078BB-A104-1242-27DF-429AACC46E29}"/>
              </a:ext>
            </a:extLst>
          </p:cNvPr>
          <p:cNvSpPr txBox="1">
            <a:spLocks/>
          </p:cNvSpPr>
          <p:nvPr/>
        </p:nvSpPr>
        <p:spPr>
          <a:xfrm>
            <a:off x="11632162" y="6453002"/>
            <a:ext cx="42920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057153-B650-4DEB-B370-79DDCFDCE934}" type="slidenum">
              <a:rPr lang="en-US" sz="1400" smtClean="0">
                <a:latin typeface="Museo Sans 300" panose="02000000000000000000" charset="0"/>
              </a:rPr>
              <a:pPr/>
              <a:t>13</a:t>
            </a:fld>
            <a:endParaRPr lang="en-US" sz="1400">
              <a:latin typeface="Museo Sans 300" panose="02000000000000000000" charset="0"/>
            </a:endParaRPr>
          </a:p>
        </p:txBody>
      </p:sp>
      <p:sp>
        <p:nvSpPr>
          <p:cNvPr id="7" name="Content Placeholder 2">
            <a:extLst>
              <a:ext uri="{FF2B5EF4-FFF2-40B4-BE49-F238E27FC236}">
                <a16:creationId xmlns:a16="http://schemas.microsoft.com/office/drawing/2014/main" id="{4C269D8D-8F9F-6066-A300-7C0792F26400}"/>
              </a:ext>
            </a:extLst>
          </p:cNvPr>
          <p:cNvSpPr txBox="1">
            <a:spLocks/>
          </p:cNvSpPr>
          <p:nvPr/>
        </p:nvSpPr>
        <p:spPr>
          <a:xfrm>
            <a:off x="788097" y="1632857"/>
            <a:ext cx="10615806" cy="462643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Bef>
                <a:spcPts val="0"/>
              </a:spcBef>
            </a:pPr>
            <a:endParaRPr lang="en-US" sz="1800">
              <a:solidFill>
                <a:srgbClr val="000000"/>
              </a:solidFill>
              <a:latin typeface="Work Sans" pitchFamily="2" charset="77"/>
            </a:endParaRPr>
          </a:p>
        </p:txBody>
      </p:sp>
      <p:sp>
        <p:nvSpPr>
          <p:cNvPr id="5" name="Content Placeholder 2">
            <a:extLst>
              <a:ext uri="{FF2B5EF4-FFF2-40B4-BE49-F238E27FC236}">
                <a16:creationId xmlns:a16="http://schemas.microsoft.com/office/drawing/2014/main" id="{3352DF54-F69D-48F9-99A5-95065997B5E0}"/>
              </a:ext>
            </a:extLst>
          </p:cNvPr>
          <p:cNvSpPr txBox="1">
            <a:spLocks/>
          </p:cNvSpPr>
          <p:nvPr/>
        </p:nvSpPr>
        <p:spPr>
          <a:xfrm>
            <a:off x="940497" y="1785257"/>
            <a:ext cx="10615806" cy="4626430"/>
          </a:xfrm>
          <a:prstGeom prst="rect">
            <a:avLst/>
          </a:prstGeom>
        </p:spPr>
        <p:txBody>
          <a:bodyPr lIns="91440" tIns="45720" rIns="91440" bIns="45720" anchor="t">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fontAlgn="base">
              <a:lnSpc>
                <a:spcPct val="120000"/>
              </a:lnSpc>
              <a:spcBef>
                <a:spcPts val="0"/>
              </a:spcBef>
              <a:spcAft>
                <a:spcPts val="600"/>
              </a:spcAft>
            </a:pPr>
            <a:r>
              <a:rPr lang="en-US" sz="8000" b="1" u="sng">
                <a:solidFill>
                  <a:schemeClr val="accent2"/>
                </a:solidFill>
                <a:latin typeface="Museo Sans 300" panose="02000000000000000000" pitchFamily="50" charset="0"/>
              </a:rPr>
              <a:t>More likely</a:t>
            </a:r>
            <a:r>
              <a:rPr lang="en-US" sz="8000" b="1">
                <a:solidFill>
                  <a:schemeClr val="accent2"/>
                </a:solidFill>
                <a:latin typeface="Museo Sans 300" panose="02000000000000000000" pitchFamily="50" charset="0"/>
              </a:rPr>
              <a:t> to apply to multiple specialties: </a:t>
            </a:r>
          </a:p>
          <a:p>
            <a:pPr lvl="1" fontAlgn="base">
              <a:lnSpc>
                <a:spcPct val="120000"/>
              </a:lnSpc>
              <a:spcBef>
                <a:spcPts val="0"/>
              </a:spcBef>
              <a:spcAft>
                <a:spcPts val="600"/>
              </a:spcAft>
              <a:buFont typeface="Courier New" panose="02070309020205020404" pitchFamily="49" charset="0"/>
              <a:buChar char="o"/>
            </a:pPr>
            <a:r>
              <a:rPr lang="en-US" sz="7200">
                <a:latin typeface="Museo Sans 300" panose="02000000000000000000" pitchFamily="50" charset="0"/>
              </a:rPr>
              <a:t>Reapplicants </a:t>
            </a:r>
          </a:p>
          <a:p>
            <a:pPr lvl="1" fontAlgn="base">
              <a:lnSpc>
                <a:spcPct val="120000"/>
              </a:lnSpc>
              <a:spcBef>
                <a:spcPts val="0"/>
              </a:spcBef>
              <a:spcAft>
                <a:spcPts val="600"/>
              </a:spcAft>
              <a:buFont typeface="Courier New" panose="02070309020205020404" pitchFamily="49" charset="0"/>
              <a:buChar char="o"/>
            </a:pPr>
            <a:r>
              <a:rPr lang="en-US" sz="7200">
                <a:latin typeface="Museo Sans 300" panose="02000000000000000000" pitchFamily="50" charset="0"/>
              </a:rPr>
              <a:t>IMGs</a:t>
            </a:r>
          </a:p>
          <a:p>
            <a:pPr lvl="1" fontAlgn="base">
              <a:lnSpc>
                <a:spcPct val="120000"/>
              </a:lnSpc>
              <a:spcBef>
                <a:spcPts val="0"/>
              </a:spcBef>
              <a:spcAft>
                <a:spcPts val="600"/>
              </a:spcAft>
              <a:buFont typeface="Courier New" panose="02070309020205020404" pitchFamily="49" charset="0"/>
              <a:buChar char="o"/>
            </a:pPr>
            <a:r>
              <a:rPr lang="en-US" sz="7200">
                <a:latin typeface="Museo Sans 300" panose="02000000000000000000" pitchFamily="50" charset="0"/>
              </a:rPr>
              <a:t>Education-related experience</a:t>
            </a:r>
          </a:p>
          <a:p>
            <a:pPr lvl="1" fontAlgn="base">
              <a:lnSpc>
                <a:spcPct val="120000"/>
              </a:lnSpc>
              <a:spcBef>
                <a:spcPts val="0"/>
              </a:spcBef>
              <a:spcAft>
                <a:spcPts val="600"/>
              </a:spcAft>
              <a:buFont typeface="Courier New" panose="02070309020205020404" pitchFamily="49" charset="0"/>
              <a:buChar char="o"/>
            </a:pPr>
            <a:r>
              <a:rPr lang="en-US" sz="7200">
                <a:latin typeface="Museo Sans 300" panose="02000000000000000000" pitchFamily="50" charset="0"/>
              </a:rPr>
              <a:t>Journal article experience (even if not published) </a:t>
            </a:r>
          </a:p>
          <a:p>
            <a:pPr marL="457200" lvl="1" indent="0" fontAlgn="base">
              <a:lnSpc>
                <a:spcPct val="120000"/>
              </a:lnSpc>
              <a:spcBef>
                <a:spcPts val="0"/>
              </a:spcBef>
              <a:spcAft>
                <a:spcPts val="600"/>
              </a:spcAft>
              <a:buNone/>
            </a:pPr>
            <a:r>
              <a:rPr lang="en-US" sz="7200">
                <a:latin typeface="Museo Sans 300" panose="02000000000000000000" pitchFamily="50" charset="0"/>
              </a:rPr>
              <a:t>(</a:t>
            </a:r>
            <a:r>
              <a:rPr lang="en-US" sz="7200" b="1">
                <a:latin typeface="Museo Sans 300" panose="02000000000000000000" pitchFamily="50" charset="0"/>
              </a:rPr>
              <a:t>Higher odds</a:t>
            </a:r>
            <a:r>
              <a:rPr lang="en-US" sz="7200">
                <a:latin typeface="Museo Sans 300" panose="02000000000000000000" pitchFamily="50" charset="0"/>
              </a:rPr>
              <a:t>: ~1.4-4.9x likely)</a:t>
            </a:r>
          </a:p>
          <a:p>
            <a:pPr fontAlgn="base">
              <a:lnSpc>
                <a:spcPct val="120000"/>
              </a:lnSpc>
              <a:spcBef>
                <a:spcPts val="0"/>
              </a:spcBef>
              <a:spcAft>
                <a:spcPts val="600"/>
              </a:spcAft>
            </a:pPr>
            <a:r>
              <a:rPr lang="en-US" sz="8000" b="1" u="sng">
                <a:solidFill>
                  <a:schemeClr val="accent2"/>
                </a:solidFill>
                <a:latin typeface="Museo Sans 300" panose="02000000000000000000" pitchFamily="50" charset="0"/>
              </a:rPr>
              <a:t>Less likely</a:t>
            </a:r>
            <a:r>
              <a:rPr lang="en-US" sz="8000" b="1">
                <a:solidFill>
                  <a:schemeClr val="accent2"/>
                </a:solidFill>
                <a:latin typeface="Museo Sans 300" panose="02000000000000000000" pitchFamily="50" charset="0"/>
              </a:rPr>
              <a:t> to apply to multiple specialties:</a:t>
            </a:r>
          </a:p>
          <a:p>
            <a:pPr lvl="1" fontAlgn="base">
              <a:lnSpc>
                <a:spcPct val="120000"/>
              </a:lnSpc>
              <a:spcBef>
                <a:spcPts val="0"/>
              </a:spcBef>
              <a:spcAft>
                <a:spcPts val="600"/>
              </a:spcAft>
              <a:buFont typeface="Courier New" panose="02070309020205020404" pitchFamily="49" charset="0"/>
              <a:buChar char="o"/>
            </a:pPr>
            <a:r>
              <a:rPr lang="en-US" sz="7200">
                <a:latin typeface="Museo Sans 300" panose="02000000000000000000" pitchFamily="50" charset="0"/>
              </a:rPr>
              <a:t>MD or DO graduates </a:t>
            </a:r>
          </a:p>
          <a:p>
            <a:pPr lvl="1" fontAlgn="base">
              <a:lnSpc>
                <a:spcPct val="120000"/>
              </a:lnSpc>
              <a:spcBef>
                <a:spcPts val="0"/>
              </a:spcBef>
              <a:spcAft>
                <a:spcPts val="600"/>
              </a:spcAft>
              <a:buFont typeface="Courier New" panose="02070309020205020404" pitchFamily="49" charset="0"/>
              <a:buChar char="o"/>
            </a:pPr>
            <a:r>
              <a:rPr lang="en-US" sz="7200">
                <a:latin typeface="Museo Sans 300" panose="02000000000000000000" pitchFamily="50" charset="0"/>
              </a:rPr>
              <a:t>Extracurricular, volunteer, or teaching experience </a:t>
            </a:r>
          </a:p>
          <a:p>
            <a:pPr marL="457200" lvl="1" indent="0" fontAlgn="base">
              <a:lnSpc>
                <a:spcPct val="120000"/>
              </a:lnSpc>
              <a:spcBef>
                <a:spcPts val="0"/>
              </a:spcBef>
              <a:spcAft>
                <a:spcPts val="600"/>
              </a:spcAft>
              <a:buNone/>
            </a:pPr>
            <a:r>
              <a:rPr lang="en-US" sz="7200">
                <a:latin typeface="Museo Sans 300" panose="02000000000000000000" pitchFamily="50" charset="0"/>
              </a:rPr>
              <a:t>(</a:t>
            </a:r>
            <a:r>
              <a:rPr lang="en-US" sz="7200" b="1">
                <a:latin typeface="Museo Sans 300" panose="02000000000000000000" pitchFamily="50" charset="0"/>
              </a:rPr>
              <a:t>Lower odds</a:t>
            </a:r>
            <a:r>
              <a:rPr lang="en-US" sz="7200">
                <a:latin typeface="Museo Sans 300" panose="02000000000000000000" pitchFamily="50" charset="0"/>
              </a:rPr>
              <a:t>: ~0.85–0.95× likely)</a:t>
            </a:r>
          </a:p>
        </p:txBody>
      </p:sp>
    </p:spTree>
    <p:extLst>
      <p:ext uri="{BB962C8B-B14F-4D97-AF65-F5344CB8AC3E}">
        <p14:creationId xmlns:p14="http://schemas.microsoft.com/office/powerpoint/2010/main" val="1441064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7A015-9C70-472B-FEE0-E50273B4323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949B7B6-A5A9-B841-AA2B-6E5EBAFB53E2}"/>
              </a:ext>
            </a:extLst>
          </p:cNvPr>
          <p:cNvSpPr txBox="1">
            <a:spLocks/>
          </p:cNvSpPr>
          <p:nvPr/>
        </p:nvSpPr>
        <p:spPr>
          <a:xfrm>
            <a:off x="788096" y="743706"/>
            <a:ext cx="10844065" cy="16241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F3759"/>
                </a:solidFill>
                <a:effectLst/>
                <a:uLnTx/>
                <a:uFillTx/>
                <a:latin typeface="Work Sans Light" pitchFamily="2" charset="77"/>
                <a:ea typeface="+mj-ea"/>
                <a:cs typeface="+mj-cs"/>
              </a:rPr>
              <a:t>Identifying Mission-Aligned Applicants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1800" b="0" i="0" u="none" strike="noStrike" kern="1200" cap="none" spc="0" normalizeH="0" baseline="0" noProof="0">
              <a:ln>
                <a:noFill/>
              </a:ln>
              <a:solidFill>
                <a:srgbClr val="0F3759"/>
              </a:solidFill>
              <a:effectLst/>
              <a:uLnTx/>
              <a:uFillTx/>
              <a:latin typeface="Work Sans Light" pitchFamily="2" charset="77"/>
              <a:ea typeface="+mj-ea"/>
              <a:cs typeface="+mj-cs"/>
            </a:endParaRPr>
          </a:p>
        </p:txBody>
      </p:sp>
      <p:sp>
        <p:nvSpPr>
          <p:cNvPr id="7" name="Content Placeholder 2">
            <a:extLst>
              <a:ext uri="{FF2B5EF4-FFF2-40B4-BE49-F238E27FC236}">
                <a16:creationId xmlns:a16="http://schemas.microsoft.com/office/drawing/2014/main" id="{9E403BE2-E077-6D87-ACC3-A371F7F7F1F9}"/>
              </a:ext>
            </a:extLst>
          </p:cNvPr>
          <p:cNvSpPr txBox="1">
            <a:spLocks/>
          </p:cNvSpPr>
          <p:nvPr/>
        </p:nvSpPr>
        <p:spPr>
          <a:xfrm>
            <a:off x="788097" y="1632857"/>
            <a:ext cx="10615806" cy="462643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Work Sans" pitchFamily="2" charset="77"/>
              <a:ea typeface="+mn-ea"/>
              <a:cs typeface="+mn-cs"/>
            </a:endParaRPr>
          </a:p>
        </p:txBody>
      </p:sp>
      <p:sp>
        <p:nvSpPr>
          <p:cNvPr id="5" name="Content Placeholder 2">
            <a:extLst>
              <a:ext uri="{FF2B5EF4-FFF2-40B4-BE49-F238E27FC236}">
                <a16:creationId xmlns:a16="http://schemas.microsoft.com/office/drawing/2014/main" id="{4B44DCFA-40FE-9588-6B7C-19C6F5EE4614}"/>
              </a:ext>
            </a:extLst>
          </p:cNvPr>
          <p:cNvSpPr txBox="1">
            <a:spLocks/>
          </p:cNvSpPr>
          <p:nvPr/>
        </p:nvSpPr>
        <p:spPr>
          <a:xfrm>
            <a:off x="940497" y="1785257"/>
            <a:ext cx="10615806" cy="4626430"/>
          </a:xfrm>
          <a:prstGeom prst="rect">
            <a:avLst/>
          </a:prstGeom>
        </p:spPr>
        <p:txBody>
          <a:bodyPr lIns="91440" tIns="45720" rIns="91440" bIns="4572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base" latinLnBrk="0" hangingPunct="1">
              <a:lnSpc>
                <a:spcPct val="120000"/>
              </a:lnSpc>
              <a:spcBef>
                <a:spcPts val="0"/>
              </a:spcBef>
              <a:spcAft>
                <a:spcPts val="600"/>
              </a:spcAft>
              <a:buClrTx/>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Highlight Program Strengths and Clarify Recruitment Process</a:t>
            </a:r>
          </a:p>
          <a:p>
            <a:pPr marL="514350" marR="0" lvl="0" indent="-514350" algn="l" defTabSz="914400" rtl="0" eaLnBrk="1" fontAlgn="base" latinLnBrk="0" hangingPunct="1">
              <a:lnSpc>
                <a:spcPct val="120000"/>
              </a:lnSpc>
              <a:spcBef>
                <a:spcPts val="0"/>
              </a:spcBef>
              <a:spcAft>
                <a:spcPts val="600"/>
              </a:spcAft>
              <a:buClrTx/>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“Screen in” Applicants</a:t>
            </a:r>
          </a:p>
          <a:p>
            <a:pPr marL="457200" marR="0" lvl="1" indent="0" algn="l" defTabSz="914400" rtl="0" eaLnBrk="1" fontAlgn="base" latinLnBrk="0" hangingPunct="1">
              <a:lnSpc>
                <a:spcPct val="120000"/>
              </a:lnSpc>
              <a:spcBef>
                <a:spcPts val="0"/>
              </a:spcBef>
              <a:spcAft>
                <a:spcPts val="60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Mission-aligned application review</a:t>
            </a:r>
          </a:p>
          <a:p>
            <a:pPr marL="514350" marR="0" lvl="0" indent="-514350" algn="l" defTabSz="914400" rtl="0" eaLnBrk="1" fontAlgn="base" latinLnBrk="0" hangingPunct="1">
              <a:lnSpc>
                <a:spcPct val="120000"/>
              </a:lnSpc>
              <a:spcBef>
                <a:spcPts val="0"/>
              </a:spcBef>
              <a:spcAft>
                <a:spcPts val="600"/>
              </a:spcAft>
              <a:buClrTx/>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Identify “FM-Leaning Attributes”</a:t>
            </a:r>
          </a:p>
          <a:p>
            <a:pPr marL="457200" marR="0" lvl="1" indent="0" algn="l" defTabSz="914400" rtl="0" eaLnBrk="1" fontAlgn="base" latinLnBrk="0" hangingPunct="1">
              <a:lnSpc>
                <a:spcPct val="120000"/>
              </a:lnSpc>
              <a:spcBef>
                <a:spcPts val="0"/>
              </a:spcBef>
              <a:spcAft>
                <a:spcPts val="60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Sustained service/volunteer work, teaching/mentoring, longitudinal community engagement, credible geographic ties, and FM-focused letters</a:t>
            </a:r>
          </a:p>
          <a:p>
            <a:pPr marL="514350" marR="0" lvl="0" indent="-514350" algn="l" defTabSz="914400" rtl="0" eaLnBrk="1" fontAlgn="base" latinLnBrk="0" hangingPunct="1">
              <a:lnSpc>
                <a:spcPct val="120000"/>
              </a:lnSpc>
              <a:spcBef>
                <a:spcPts val="0"/>
              </a:spcBef>
              <a:spcAft>
                <a:spcPts val="600"/>
              </a:spcAft>
              <a:buClrTx/>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Capitalize on Program Signaling</a:t>
            </a:r>
          </a:p>
          <a:p>
            <a:pPr marL="514350" marR="0" lvl="0" indent="-514350" algn="l" defTabSz="914400" rtl="0" eaLnBrk="1" fontAlgn="base" latinLnBrk="0" hangingPunct="1">
              <a:lnSpc>
                <a:spcPct val="120000"/>
              </a:lnSpc>
              <a:spcBef>
                <a:spcPts val="0"/>
              </a:spcBef>
              <a:spcAft>
                <a:spcPts val="600"/>
              </a:spcAft>
              <a:buClrTx/>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Optimize Interview Invitations and Selection</a:t>
            </a:r>
          </a:p>
          <a:p>
            <a:pPr marL="457200" marR="0" lvl="1" indent="0" algn="l" defTabSz="914400" rtl="0" eaLnBrk="1" fontAlgn="base" latinLnBrk="0" hangingPunct="1">
              <a:lnSpc>
                <a:spcPct val="120000"/>
              </a:lnSpc>
              <a:spcBef>
                <a:spcPts val="0"/>
              </a:spcBef>
              <a:spcAft>
                <a:spcPts val="60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Include strong “FM-leaning” multi-specialty candidates </a:t>
            </a:r>
          </a:p>
          <a:p>
            <a:pPr marL="514350" marR="0" lvl="0" indent="-514350" algn="l" defTabSz="914400" rtl="0" eaLnBrk="1" fontAlgn="base" latinLnBrk="0" hangingPunct="1">
              <a:lnSpc>
                <a:spcPct val="120000"/>
              </a:lnSpc>
              <a:spcBef>
                <a:spcPts val="0"/>
              </a:spcBef>
              <a:spcAft>
                <a:spcPts val="600"/>
              </a:spcAft>
              <a:buClrTx/>
              <a:buSzTx/>
              <a:buFont typeface="+mj-lt"/>
              <a:buAutoNum type="arabicPeriod"/>
              <a:tabLst/>
              <a:defRPr/>
            </a:pPr>
            <a:r>
              <a:rPr kumimoji="0" lang="en-US" sz="24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Structure Flexible and Equitable Interview Formats</a:t>
            </a:r>
          </a:p>
          <a:p>
            <a:pPr marL="457200" marR="0" lvl="1" indent="0" algn="l" defTabSz="914400" rtl="0" eaLnBrk="1" fontAlgn="base" latinLnBrk="0" hangingPunct="1">
              <a:lnSpc>
                <a:spcPct val="120000"/>
              </a:lnSpc>
              <a:spcBef>
                <a:spcPts val="0"/>
              </a:spcBef>
              <a:spcAft>
                <a:spcPts val="60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rPr>
              <a:t>Consider alternative ways to highlight your program (without affecting rank list)</a:t>
            </a:r>
          </a:p>
          <a:p>
            <a:pPr marL="971550" marR="0" lvl="1" indent="-514350" algn="l" defTabSz="914400" rtl="0" eaLnBrk="1" fontAlgn="base" latinLnBrk="0" hangingPunct="1">
              <a:lnSpc>
                <a:spcPct val="120000"/>
              </a:lnSpc>
              <a:spcBef>
                <a:spcPts val="0"/>
              </a:spcBef>
              <a:spcAft>
                <a:spcPts val="600"/>
              </a:spcAft>
              <a:buClrTx/>
              <a:buSzTx/>
              <a:buFont typeface="+mj-lt"/>
              <a:buAutoNum type="arabicPeriod"/>
              <a:tabLst/>
              <a:defRPr/>
            </a:pPr>
            <a:endParaRPr kumimoji="0" lang="en-US" sz="2000" b="0" i="0" u="none" strike="noStrike" kern="1200" cap="none" spc="0" normalizeH="0" baseline="0" noProof="0">
              <a:ln>
                <a:noFill/>
              </a:ln>
              <a:solidFill>
                <a:srgbClr val="000000"/>
              </a:solidFill>
              <a:effectLst/>
              <a:uLnTx/>
              <a:uFillTx/>
              <a:latin typeface="Museo Sans 300" panose="02000000000000000000" pitchFamily="50" charset="0"/>
              <a:ea typeface="+mn-ea"/>
              <a:cs typeface="+mn-cs"/>
            </a:endParaRPr>
          </a:p>
        </p:txBody>
      </p:sp>
    </p:spTree>
    <p:extLst>
      <p:ext uri="{BB962C8B-B14F-4D97-AF65-F5344CB8AC3E}">
        <p14:creationId xmlns:p14="http://schemas.microsoft.com/office/powerpoint/2010/main" val="2180103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559C4-49C9-126F-68DD-BDC269E2387F}"/>
            </a:ext>
          </a:extLst>
        </p:cNvPr>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639FB751-C8F7-7D2E-F38E-68CB808A354E}"/>
              </a:ext>
            </a:extLst>
          </p:cNvPr>
          <p:cNvCxnSpPr>
            <a:cxnSpLocks/>
          </p:cNvCxnSpPr>
          <p:nvPr/>
        </p:nvCxnSpPr>
        <p:spPr>
          <a:xfrm>
            <a:off x="171893" y="493497"/>
            <a:ext cx="11848215" cy="0"/>
          </a:xfrm>
          <a:prstGeom prst="line">
            <a:avLst/>
          </a:prstGeom>
          <a:ln w="6350">
            <a:solidFill>
              <a:srgbClr val="0F3759"/>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443F1FD-B78E-1F63-A44F-CE804A0077F5}"/>
              </a:ext>
            </a:extLst>
          </p:cNvPr>
          <p:cNvSpPr txBox="1">
            <a:spLocks/>
          </p:cNvSpPr>
          <p:nvPr/>
        </p:nvSpPr>
        <p:spPr>
          <a:xfrm>
            <a:off x="497073" y="697820"/>
            <a:ext cx="11227837" cy="16241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F3759"/>
                </a:solidFill>
                <a:effectLst/>
                <a:uLnTx/>
                <a:uFillTx/>
                <a:latin typeface="Work Sans Light" pitchFamily="2" charset="77"/>
                <a:ea typeface="+mj-ea"/>
                <a:cs typeface="+mj-cs"/>
              </a:rPr>
              <a:t>Practical Strategies for FM Recruitment</a:t>
            </a:r>
          </a:p>
        </p:txBody>
      </p:sp>
      <p:sp>
        <p:nvSpPr>
          <p:cNvPr id="3" name="Content Placeholder 2">
            <a:extLst>
              <a:ext uri="{FF2B5EF4-FFF2-40B4-BE49-F238E27FC236}">
                <a16:creationId xmlns:a16="http://schemas.microsoft.com/office/drawing/2014/main" id="{D11DFB9F-5FAE-DF4B-1DF8-36D6456828AA}"/>
              </a:ext>
            </a:extLst>
          </p:cNvPr>
          <p:cNvSpPr txBox="1">
            <a:spLocks/>
          </p:cNvSpPr>
          <p:nvPr/>
        </p:nvSpPr>
        <p:spPr>
          <a:xfrm>
            <a:off x="497785" y="1390132"/>
            <a:ext cx="11522323" cy="4259641"/>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defRPr/>
            </a:pPr>
            <a:r>
              <a:rPr kumimoji="0" lang="en-US" sz="2400" i="0" u="none" strike="noStrike" kern="1200" cap="none" spc="0" normalizeH="0" baseline="0" noProof="0">
                <a:ln>
                  <a:noFill/>
                </a:ln>
                <a:solidFill>
                  <a:srgbClr val="E97132"/>
                </a:solidFill>
                <a:effectLst/>
                <a:uLnTx/>
                <a:uFillTx/>
                <a:latin typeface="Museo Sans 300"/>
                <a:ea typeface="+mn-lt"/>
                <a:cs typeface="Arial"/>
              </a:rPr>
              <a:t>Build FM-leaning shortlists</a:t>
            </a:r>
            <a:endParaRPr lang="en-US" sz="2400" i="0" u="none" strike="noStrike" kern="1200" cap="none" spc="0" normalizeH="0" baseline="0" noProof="0">
              <a:ln>
                <a:noFill/>
              </a:ln>
              <a:solidFill>
                <a:srgbClr val="E97132"/>
              </a:solidFill>
              <a:effectLst/>
              <a:uLnTx/>
              <a:uFillTx/>
              <a:latin typeface="Museo Sans 300"/>
              <a:ea typeface="+mn-lt"/>
              <a:cs typeface="Arial"/>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prstClr val="black"/>
                </a:solidFill>
                <a:effectLst/>
                <a:uLnTx/>
                <a:uFillTx/>
                <a:latin typeface="Museo Sans 300"/>
                <a:ea typeface="+mn-lt"/>
                <a:cs typeface="Arial"/>
              </a:rPr>
              <a:t>Prioritize clear FM attributes: sustained service/volunteer work, teaching/mentoring, longitudinal community engagement, credible geographic ties, and FM-focused letters</a:t>
            </a:r>
            <a:endParaRPr lang="en-US" sz="2000" b="0" i="0" u="none" strike="noStrike" kern="1200" cap="none" spc="0" normalizeH="0" baseline="0" noProof="0">
              <a:ln>
                <a:noFill/>
              </a:ln>
              <a:solidFill>
                <a:prstClr val="black"/>
              </a:solidFill>
              <a:effectLst/>
              <a:uLnTx/>
              <a:uFillTx/>
              <a:latin typeface="Museo Sans 300"/>
              <a:ea typeface="+mn-lt"/>
              <a:cs typeface="Arial"/>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prstClr val="black"/>
                </a:solidFill>
                <a:effectLst/>
                <a:uLnTx/>
                <a:uFillTx/>
                <a:latin typeface="Museo Sans 300"/>
              </a:rPr>
              <a:t>Look for primary care endorsements or focus on primary care in LORs, electives and clerkship selections, and unique, personal lived experiences</a:t>
            </a:r>
            <a:endParaRPr lang="en-US" sz="2000" b="0" i="0" u="none" strike="noStrike" kern="1200" cap="none" spc="0" normalizeH="0" baseline="0" noProof="0">
              <a:ln>
                <a:noFill/>
              </a:ln>
              <a:solidFill>
                <a:prstClr val="black"/>
              </a:solidFill>
              <a:effectLst/>
              <a:uLnTx/>
              <a:uFillTx/>
              <a:latin typeface="Museo Sans 300"/>
              <a:ea typeface="+mn-lt"/>
              <a:cs typeface="Arial"/>
            </a:endParaRP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E97132"/>
                </a:solidFill>
                <a:effectLst/>
                <a:uLnTx/>
                <a:uFillTx/>
                <a:latin typeface="Museo Sans 300"/>
                <a:ea typeface="+mn-lt"/>
                <a:cs typeface="Arial"/>
              </a:rPr>
              <a:t>Avoid proxy assumptions</a:t>
            </a:r>
            <a:endParaRPr lang="en-US" sz="2400" i="0" u="none" strike="noStrike" kern="1200" cap="none" spc="0" normalizeH="0" baseline="0" noProof="0">
              <a:ln>
                <a:noFill/>
              </a:ln>
              <a:solidFill>
                <a:srgbClr val="E97132"/>
              </a:solidFill>
              <a:effectLst/>
              <a:uLnTx/>
              <a:uFillTx/>
              <a:latin typeface="Museo Sans 300"/>
              <a:ea typeface="+mn-lt"/>
              <a:cs typeface="Arial"/>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prstClr val="black"/>
                </a:solidFill>
                <a:effectLst/>
                <a:uLnTx/>
                <a:uFillTx/>
                <a:latin typeface="Museo Sans 300"/>
                <a:ea typeface="+mn-lt"/>
                <a:cs typeface="Arial"/>
              </a:rPr>
              <a:t>IMG/reapplicant ≠ low commitment </a:t>
            </a:r>
            <a:endParaRPr lang="en-US" sz="2000" b="0" i="0" u="none" strike="noStrike" kern="1200" cap="none" spc="0" normalizeH="0" baseline="0" noProof="0">
              <a:ln>
                <a:noFill/>
              </a:ln>
              <a:solidFill>
                <a:prstClr val="black"/>
              </a:solidFill>
              <a:effectLst/>
              <a:uLnTx/>
              <a:uFillTx/>
              <a:latin typeface="Museo Sans 300"/>
              <a:ea typeface="+mn-lt"/>
              <a:cs typeface="Arial"/>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prstClr val="black"/>
                </a:solidFill>
                <a:effectLst/>
                <a:uLnTx/>
                <a:uFillTx/>
                <a:latin typeface="Museo Sans 300"/>
                <a:ea typeface="+mn-lt"/>
                <a:cs typeface="Arial"/>
              </a:rPr>
              <a:t>Multi-specialty behavior may reflect risk management </a:t>
            </a:r>
            <a:endParaRPr lang="en-US" sz="2000" b="0" i="0" u="none" strike="noStrike" kern="1200" cap="none" spc="0" normalizeH="0" baseline="0" noProof="0">
              <a:ln>
                <a:noFill/>
              </a:ln>
              <a:solidFill>
                <a:prstClr val="black"/>
              </a:solidFill>
              <a:effectLst/>
              <a:uLnTx/>
              <a:uFillTx/>
              <a:latin typeface="Museo Sans 300"/>
              <a:ea typeface="+mn-lt"/>
              <a:cs typeface="Arial"/>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prstClr val="black"/>
                </a:solidFill>
                <a:effectLst/>
                <a:uLnTx/>
                <a:uFillTx/>
                <a:latin typeface="Museo Sans 300"/>
                <a:ea typeface="+mn-lt"/>
                <a:cs typeface="Arial"/>
              </a:rPr>
              <a:t>Remove broad screens (e.g. years since graduation) and focus on FM alignment</a:t>
            </a:r>
            <a:endParaRPr lang="en-US" sz="2000" b="0" i="0" u="none" strike="noStrike" kern="1200" cap="none" spc="0" normalizeH="0" baseline="0" noProof="0">
              <a:ln>
                <a:noFill/>
              </a:ln>
              <a:solidFill>
                <a:prstClr val="black"/>
              </a:solidFill>
              <a:effectLst/>
              <a:uLnTx/>
              <a:uFillTx/>
              <a:latin typeface="Museo Sans 300"/>
              <a:ea typeface="+mn-lt"/>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i="0" u="none" strike="noStrike" kern="1200" cap="none" spc="0" normalizeH="0" baseline="0" noProof="0">
                <a:ln>
                  <a:noFill/>
                </a:ln>
                <a:solidFill>
                  <a:srgbClr val="E97132"/>
                </a:solidFill>
                <a:effectLst/>
                <a:uLnTx/>
                <a:uFillTx/>
                <a:latin typeface="Museo Sans 300"/>
                <a:ea typeface="+mn-lt"/>
                <a:cs typeface="Arial"/>
              </a:rPr>
              <a:t>Use interviews strategically </a:t>
            </a:r>
            <a:endParaRPr lang="en-US" sz="2400" i="0" u="none" strike="noStrike" kern="1200" cap="none" spc="0" normalizeH="0" baseline="0" noProof="0">
              <a:ln>
                <a:noFill/>
              </a:ln>
              <a:solidFill>
                <a:srgbClr val="E97132"/>
              </a:solidFill>
              <a:effectLst/>
              <a:uLnTx/>
              <a:uFillTx/>
              <a:latin typeface="Museo Sans 300"/>
              <a:ea typeface="+mn-lt"/>
              <a:cs typeface="Arial"/>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a:ln>
                  <a:noFill/>
                </a:ln>
                <a:solidFill>
                  <a:prstClr val="black"/>
                </a:solidFill>
                <a:effectLst/>
                <a:uLnTx/>
                <a:uFillTx/>
                <a:latin typeface="Museo Sans 300"/>
                <a:ea typeface="+mn-lt"/>
                <a:cs typeface="Arial"/>
              </a:rPr>
              <a:t>Single-specialty applicants already get more interviews; shift some interviews toward FM-leaning applicants to avoid missing them</a:t>
            </a:r>
          </a:p>
          <a:p>
            <a:pPr marL="228600" lvl="1">
              <a:spcBef>
                <a:spcPts val="1000"/>
              </a:spcBef>
              <a:defRPr/>
            </a:pPr>
            <a:r>
              <a:rPr lang="en-US">
                <a:solidFill>
                  <a:schemeClr val="accent2"/>
                </a:solidFill>
                <a:latin typeface="Museo Sans 300" panose="02000000000000000000" pitchFamily="50" charset="0"/>
                <a:ea typeface="+mn-lt"/>
                <a:cs typeface="Arial"/>
              </a:rPr>
              <a:t>Capitalize on program signaling </a:t>
            </a:r>
          </a:p>
          <a:p>
            <a:pPr lvl="1">
              <a:buFont typeface="Courier New" panose="02070309020205020404" pitchFamily="49" charset="0"/>
              <a:buChar char="o"/>
              <a:defRPr/>
            </a:pPr>
            <a:r>
              <a:rPr lang="en-US" sz="2000">
                <a:latin typeface="Museo Sans 300" panose="02000000000000000000" pitchFamily="50" charset="0"/>
                <a:ea typeface="+mn-lt"/>
                <a:cs typeface="Arial"/>
              </a:rPr>
              <a:t>Drive early interview offers using signals and publish how your program views and uses signals clearly</a:t>
            </a:r>
          </a:p>
          <a:p>
            <a:pPr>
              <a:spcBef>
                <a:spcPts val="500"/>
              </a:spcBef>
              <a:buFont typeface="Courier New" panose="02070309020205020404" pitchFamily="49" charset="0"/>
              <a:buChar char="o"/>
              <a:defRPr/>
            </a:pPr>
            <a:endParaRPr lang="en-US" sz="2400" b="0" i="0" u="none" strike="noStrike" kern="1200" cap="none" spc="0" normalizeH="0" baseline="0" noProof="0">
              <a:ln>
                <a:noFill/>
              </a:ln>
              <a:solidFill>
                <a:prstClr val="black"/>
              </a:solidFill>
              <a:effectLst/>
              <a:uLnTx/>
              <a:uFillTx/>
              <a:latin typeface="Museo Sans 300"/>
              <a:ea typeface="+mn-lt"/>
              <a:cs typeface="Arial"/>
            </a:endParaRPr>
          </a:p>
          <a:p>
            <a:pPr marL="640080" indent="-342900">
              <a:spcBef>
                <a:spcPts val="0"/>
              </a:spcBef>
              <a:spcAft>
                <a:spcPts val="1200"/>
              </a:spcAft>
              <a:buFont typeface="Calibri" panose="02110004020202020204"/>
              <a:buChar char="-"/>
              <a:defRPr/>
            </a:pPr>
            <a:endParaRPr lang="en-US" sz="2000">
              <a:solidFill>
                <a:srgbClr val="000000"/>
              </a:solidFill>
              <a:latin typeface="Museo Sans 300"/>
              <a:ea typeface="Tahoma"/>
              <a:cs typeface="Tahoma"/>
            </a:endParaRPr>
          </a:p>
        </p:txBody>
      </p:sp>
    </p:spTree>
    <p:extLst>
      <p:ext uri="{BB962C8B-B14F-4D97-AF65-F5344CB8AC3E}">
        <p14:creationId xmlns:p14="http://schemas.microsoft.com/office/powerpoint/2010/main" val="811251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D667B-05F5-EB3D-38A5-6D12D81CD18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CEAD8DB-5BEA-0342-F8E7-2A39C2EB235C}"/>
              </a:ext>
            </a:extLst>
          </p:cNvPr>
          <p:cNvSpPr txBox="1">
            <a:spLocks/>
          </p:cNvSpPr>
          <p:nvPr/>
        </p:nvSpPr>
        <p:spPr>
          <a:xfrm>
            <a:off x="788097" y="743706"/>
            <a:ext cx="5718582" cy="153308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rgbClr val="0F3759"/>
                </a:solidFill>
                <a:latin typeface="Work Sans Light" pitchFamily="2" charset="77"/>
              </a:rPr>
              <a:t>Questions?</a:t>
            </a:r>
            <a:br>
              <a:rPr lang="en-US" sz="4000">
                <a:solidFill>
                  <a:srgbClr val="0F3759"/>
                </a:solidFill>
                <a:latin typeface="Work Sans Light" pitchFamily="2" charset="77"/>
              </a:rPr>
            </a:br>
            <a:r>
              <a:rPr lang="en-US" sz="4000">
                <a:solidFill>
                  <a:srgbClr val="0F3759"/>
                </a:solidFill>
                <a:latin typeface="Work Sans Light" pitchFamily="2" charset="77"/>
              </a:rPr>
              <a:t>Contact us.</a:t>
            </a:r>
          </a:p>
        </p:txBody>
      </p:sp>
      <p:sp>
        <p:nvSpPr>
          <p:cNvPr id="5" name="TextBox 4">
            <a:extLst>
              <a:ext uri="{FF2B5EF4-FFF2-40B4-BE49-F238E27FC236}">
                <a16:creationId xmlns:a16="http://schemas.microsoft.com/office/drawing/2014/main" id="{9304BCAA-09D7-B107-EFE2-1164FE7A4835}"/>
              </a:ext>
            </a:extLst>
          </p:cNvPr>
          <p:cNvSpPr txBox="1"/>
          <p:nvPr/>
        </p:nvSpPr>
        <p:spPr>
          <a:xfrm>
            <a:off x="1161476" y="2619863"/>
            <a:ext cx="3575116" cy="1477328"/>
          </a:xfrm>
          <a:prstGeom prst="rect">
            <a:avLst/>
          </a:prstGeom>
          <a:noFill/>
        </p:spPr>
        <p:txBody>
          <a:bodyPr wrap="square">
            <a:spAutoFit/>
          </a:bodyPr>
          <a:lstStyle/>
          <a:p>
            <a:r>
              <a:rPr lang="en-US">
                <a:latin typeface="Museo Sans 300" panose="02000000000000000000" pitchFamily="2" charset="77"/>
              </a:rPr>
              <a:t>kmitchell@aafp.org</a:t>
            </a:r>
            <a:endParaRPr lang="en-US">
              <a:effectLst/>
              <a:latin typeface="Museo Sans 300" panose="02000000000000000000" pitchFamily="2" charset="77"/>
            </a:endParaRPr>
          </a:p>
          <a:p>
            <a:endParaRPr lang="en-US">
              <a:solidFill>
                <a:srgbClr val="467886"/>
              </a:solidFill>
              <a:effectLst/>
              <a:latin typeface="Museo Sans 300" panose="02000000000000000000" pitchFamily="2" charset="77"/>
              <a:hlinkClick r:id="rId3">
                <a:extLst>
                  <a:ext uri="{A12FA001-AC4F-418D-AE19-62706E023703}">
                    <ahyp:hlinkClr xmlns:ahyp="http://schemas.microsoft.com/office/drawing/2018/hyperlinkcolor" val="tx"/>
                  </a:ext>
                </a:extLst>
              </a:hlinkClick>
            </a:endParaRPr>
          </a:p>
          <a:p>
            <a:r>
              <a:rPr lang="en-US" u="sng">
                <a:solidFill>
                  <a:srgbClr val="007E8F"/>
                </a:solidFill>
                <a:effectLst/>
                <a:latin typeface="Museo Sans 300" panose="02000000000000000000" pitchFamily="2" charset="77"/>
              </a:rPr>
              <a:t>Webpage at aafp.org: </a:t>
            </a:r>
            <a:r>
              <a:rPr lang="en-US">
                <a:hlinkClick r:id="rId4"/>
              </a:rPr>
              <a:t>Residency Selection Improvement Initiative (RSII) | AAFP</a:t>
            </a:r>
            <a:endParaRPr lang="en-US" u="sng">
              <a:solidFill>
                <a:srgbClr val="007E8F"/>
              </a:solidFill>
              <a:effectLst/>
              <a:latin typeface="Museo Sans 300" panose="02000000000000000000" pitchFamily="2" charset="77"/>
            </a:endParaRPr>
          </a:p>
        </p:txBody>
      </p:sp>
      <p:pic>
        <p:nvPicPr>
          <p:cNvPr id="6" name="Graphic 5">
            <a:extLst>
              <a:ext uri="{FF2B5EF4-FFF2-40B4-BE49-F238E27FC236}">
                <a16:creationId xmlns:a16="http://schemas.microsoft.com/office/drawing/2014/main" id="{9C311651-04E3-6B27-2E53-40BFC94F3CA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8096" y="2628507"/>
            <a:ext cx="367284" cy="367284"/>
          </a:xfrm>
          <a:prstGeom prst="rect">
            <a:avLst/>
          </a:prstGeom>
        </p:spPr>
      </p:pic>
      <p:pic>
        <p:nvPicPr>
          <p:cNvPr id="7" name="Graphic 6">
            <a:extLst>
              <a:ext uri="{FF2B5EF4-FFF2-40B4-BE49-F238E27FC236}">
                <a16:creationId xmlns:a16="http://schemas.microsoft.com/office/drawing/2014/main" id="{9CFFCAD6-576E-164D-D3D6-16737E6F83C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8096" y="3190309"/>
            <a:ext cx="366604" cy="366604"/>
          </a:xfrm>
          <a:prstGeom prst="rect">
            <a:avLst/>
          </a:prstGeom>
        </p:spPr>
      </p:pic>
      <p:pic>
        <p:nvPicPr>
          <p:cNvPr id="8" name="Picture 7" descr="The AAFP Residency Selection Improvement Initiative (RSII) is focused on enhancing the residency selection and recruitment process for the 2027 Match cycle, involving collaboration among medical leaders, programs, students, and national organizations.&#10;&#10;AI-generated content may be incorrect.">
            <a:hlinkClick r:id="rId4"/>
            <a:extLst>
              <a:ext uri="{FF2B5EF4-FFF2-40B4-BE49-F238E27FC236}">
                <a16:creationId xmlns:a16="http://schemas.microsoft.com/office/drawing/2014/main" id="{72E1F04B-7194-0568-7F0B-B5A7DFC2A1D9}"/>
              </a:ext>
            </a:extLst>
          </p:cNvPr>
          <p:cNvPicPr>
            <a:picLocks noChangeAspect="1"/>
          </p:cNvPicPr>
          <p:nvPr/>
        </p:nvPicPr>
        <p:blipFill>
          <a:blip r:embed="rId7"/>
          <a:stretch>
            <a:fillRect/>
          </a:stretch>
        </p:blipFill>
        <p:spPr>
          <a:xfrm>
            <a:off x="6353518" y="959544"/>
            <a:ext cx="5353941" cy="51947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38772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32B23F-9B40-F720-A100-EE595587087E}"/>
              </a:ext>
            </a:extLst>
          </p:cNvPr>
          <p:cNvSpPr>
            <a:spLocks noGrp="1"/>
          </p:cNvSpPr>
          <p:nvPr>
            <p:ph type="ctrTitle"/>
          </p:nvPr>
        </p:nvSpPr>
        <p:spPr>
          <a:xfrm>
            <a:off x="429835" y="3052854"/>
            <a:ext cx="11165608" cy="1349653"/>
          </a:xfrm>
        </p:spPr>
        <p:txBody>
          <a:bodyPr>
            <a:normAutofit fontScale="90000"/>
          </a:bodyPr>
          <a:lstStyle/>
          <a:p>
            <a:r>
              <a:rPr lang="en-US"/>
              <a:t>International Medical Graduates</a:t>
            </a:r>
            <a:br>
              <a:rPr lang="en-US"/>
            </a:br>
            <a:r>
              <a:rPr lang="en-US"/>
              <a:t>Journey to GME </a:t>
            </a:r>
          </a:p>
        </p:txBody>
      </p:sp>
      <p:sp>
        <p:nvSpPr>
          <p:cNvPr id="5" name="Subtitle 4">
            <a:extLst>
              <a:ext uri="{FF2B5EF4-FFF2-40B4-BE49-F238E27FC236}">
                <a16:creationId xmlns:a16="http://schemas.microsoft.com/office/drawing/2014/main" id="{6F32722C-8B97-3C4E-02C4-0B7424F9B8D1}"/>
              </a:ext>
            </a:extLst>
          </p:cNvPr>
          <p:cNvSpPr>
            <a:spLocks noGrp="1"/>
          </p:cNvSpPr>
          <p:nvPr>
            <p:ph type="subTitle" idx="1"/>
          </p:nvPr>
        </p:nvSpPr>
        <p:spPr>
          <a:xfrm>
            <a:off x="1524000" y="4845341"/>
            <a:ext cx="9144000" cy="1655762"/>
          </a:xfrm>
        </p:spPr>
        <p:txBody>
          <a:bodyPr/>
          <a:lstStyle/>
          <a:p>
            <a:r>
              <a:rPr lang="en-US"/>
              <a:t>Catherine Apaloo MD FACP</a:t>
            </a:r>
          </a:p>
          <a:p>
            <a:r>
              <a:rPr lang="en-US"/>
              <a:t>SVP and Chief IMG Experience Officer, Intealth</a:t>
            </a:r>
          </a:p>
          <a:p>
            <a:r>
              <a:rPr lang="en-US"/>
              <a:t>August 17, 2026</a:t>
            </a:r>
          </a:p>
        </p:txBody>
      </p:sp>
    </p:spTree>
    <p:extLst>
      <p:ext uri="{BB962C8B-B14F-4D97-AF65-F5344CB8AC3E}">
        <p14:creationId xmlns:p14="http://schemas.microsoft.com/office/powerpoint/2010/main" val="3882694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921EAE-4A07-A307-6FC9-0474728C40C6}"/>
              </a:ext>
            </a:extLst>
          </p:cNvPr>
          <p:cNvSpPr>
            <a:spLocks noGrp="1"/>
          </p:cNvSpPr>
          <p:nvPr>
            <p:ph type="title"/>
          </p:nvPr>
        </p:nvSpPr>
        <p:spPr>
          <a:xfrm>
            <a:off x="540393" y="559756"/>
            <a:ext cx="11746303" cy="741756"/>
          </a:xfrm>
        </p:spPr>
        <p:txBody>
          <a:bodyPr>
            <a:normAutofit/>
          </a:bodyPr>
          <a:lstStyle/>
          <a:p>
            <a:r>
              <a:rPr lang="en-US" sz="4000" b="0">
                <a:solidFill>
                  <a:srgbClr val="002060"/>
                </a:solidFill>
              </a:rPr>
              <a:t>Who is an International Medical Graduate (IMG)?</a:t>
            </a:r>
          </a:p>
        </p:txBody>
      </p:sp>
      <p:pic>
        <p:nvPicPr>
          <p:cNvPr id="4" name="Picture 3">
            <a:extLst>
              <a:ext uri="{FF2B5EF4-FFF2-40B4-BE49-F238E27FC236}">
                <a16:creationId xmlns:a16="http://schemas.microsoft.com/office/drawing/2014/main" id="{9504E35B-7EF7-884B-9482-915466D131F5}"/>
              </a:ext>
            </a:extLst>
          </p:cNvPr>
          <p:cNvPicPr>
            <a:picLocks noChangeAspect="1"/>
          </p:cNvPicPr>
          <p:nvPr/>
        </p:nvPicPr>
        <p:blipFill rotWithShape="1">
          <a:blip r:embed="rId3"/>
          <a:srcRect l="7189" t="7124" r="5818"/>
          <a:stretch/>
        </p:blipFill>
        <p:spPr>
          <a:xfrm>
            <a:off x="529312" y="2165230"/>
            <a:ext cx="8047067" cy="4332379"/>
          </a:xfrm>
          <a:prstGeom prst="rect">
            <a:avLst/>
          </a:prstGeom>
          <a:blipFill>
            <a:blip r:embed="rId4"/>
            <a:tile tx="0" ty="0" sx="100000" sy="100000" flip="none" algn="tl"/>
          </a:blipFill>
        </p:spPr>
      </p:pic>
      <p:sp>
        <p:nvSpPr>
          <p:cNvPr id="5" name="Content Placeholder 2">
            <a:extLst>
              <a:ext uri="{FF2B5EF4-FFF2-40B4-BE49-F238E27FC236}">
                <a16:creationId xmlns:a16="http://schemas.microsoft.com/office/drawing/2014/main" id="{5DEC5277-CAC8-1224-9683-FD76D425C5B1}"/>
              </a:ext>
            </a:extLst>
          </p:cNvPr>
          <p:cNvSpPr txBox="1">
            <a:spLocks/>
          </p:cNvSpPr>
          <p:nvPr/>
        </p:nvSpPr>
        <p:spPr>
          <a:xfrm>
            <a:off x="540393" y="1301512"/>
            <a:ext cx="11436141" cy="741756"/>
          </a:xfrm>
          <a:prstGeom prst="rect">
            <a:avLst/>
          </a:prstGeom>
          <a:noFill/>
          <a:ln>
            <a:noFill/>
          </a:ln>
        </p:spPr>
        <p:txBody>
          <a:bodyPr spcFirstLastPara="1" wrap="square" lIns="0" tIns="0" rIns="0" bIns="0" anchor="t" anchorCtr="0">
            <a:normAutofit lnSpcReduction="10000"/>
          </a:bodyPr>
          <a:lstStyle>
            <a:defPPr marR="0" lvl="0" algn="l" rtl="0">
              <a:lnSpc>
                <a:spcPct val="100000"/>
              </a:lnSpc>
              <a:spcBef>
                <a:spcPts val="0"/>
              </a:spcBef>
              <a:spcAft>
                <a:spcPts val="0"/>
              </a:spcAft>
            </a:defPPr>
            <a:lvl1pPr marL="457200" marR="0" lvl="0" indent="-355600" algn="l" rtl="0">
              <a:lnSpc>
                <a:spcPct val="100000"/>
              </a:lnSpc>
              <a:spcBef>
                <a:spcPts val="400"/>
              </a:spcBef>
              <a:spcAft>
                <a:spcPts val="0"/>
              </a:spcAft>
              <a:buClr>
                <a:srgbClr val="62A70F"/>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rgbClr val="62A70F"/>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rgbClr val="62A70F"/>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rgbClr val="62A70F"/>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rgbClr val="62A70F"/>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Times New Roman"/>
                <a:ea typeface="Times New Roman"/>
                <a:cs typeface="Times New Roman"/>
                <a:sym typeface="Times New Roman"/>
              </a:defRPr>
            </a:lvl9pPr>
          </a:lstStyle>
          <a:p>
            <a:pPr marL="0" marR="0" lvl="0" indent="0" algn="l" defTabSz="914400" rtl="0" eaLnBrk="1" fontAlgn="auto" latinLnBrk="0" hangingPunct="1">
              <a:lnSpc>
                <a:spcPct val="100000"/>
              </a:lnSpc>
              <a:spcBef>
                <a:spcPts val="400"/>
              </a:spcBef>
              <a:spcAft>
                <a:spcPts val="0"/>
              </a:spcAft>
              <a:buClr>
                <a:srgbClr val="62A70F"/>
              </a:buClr>
              <a:buSzPts val="2000"/>
              <a:buFont typeface="Arial"/>
              <a:buNone/>
              <a:tabLst/>
              <a:defRPr/>
            </a:pPr>
            <a:r>
              <a:rPr kumimoji="0" lang="en-US" sz="2400" b="0" i="0" u="none" strike="noStrike" kern="1200" cap="none" spc="0" normalizeH="0" baseline="0" noProof="0">
                <a:ln>
                  <a:noFill/>
                </a:ln>
                <a:solidFill>
                  <a:srgbClr val="000000"/>
                </a:solidFill>
                <a:effectLst/>
                <a:uLnTx/>
                <a:uFillTx/>
                <a:latin typeface="Franklin Gothic Book"/>
                <a:cs typeface="Arial"/>
                <a:sym typeface="Arial"/>
              </a:rPr>
              <a:t>An IMG is a physician who received their basic medical degree from a medical school located outside of the United States  </a:t>
            </a:r>
          </a:p>
          <a:p>
            <a:pPr marL="0" marR="0" lvl="0" indent="0" algn="l" defTabSz="914400" rtl="0" eaLnBrk="1" fontAlgn="auto" latinLnBrk="0" hangingPunct="1">
              <a:lnSpc>
                <a:spcPct val="100000"/>
              </a:lnSpc>
              <a:spcBef>
                <a:spcPts val="400"/>
              </a:spcBef>
              <a:spcAft>
                <a:spcPts val="0"/>
              </a:spcAft>
              <a:buClr>
                <a:srgbClr val="62A70F"/>
              </a:buClr>
              <a:buSzPts val="2000"/>
              <a:buFont typeface="Arial"/>
              <a:buNone/>
              <a:tabLst/>
              <a:defRPr/>
            </a:pPr>
            <a:endParaRPr kumimoji="0" lang="en-US" sz="2667" b="0" i="0" u="none" strike="noStrike" kern="1200" cap="none" spc="0" normalizeH="0" baseline="0" noProof="0">
              <a:ln>
                <a:noFill/>
              </a:ln>
              <a:solidFill>
                <a:srgbClr val="333333"/>
              </a:solidFill>
              <a:effectLst/>
              <a:uLnTx/>
              <a:uFillTx/>
              <a:latin typeface="Arial"/>
              <a:cs typeface="Arial"/>
              <a:sym typeface="Arial"/>
            </a:endParaRPr>
          </a:p>
        </p:txBody>
      </p:sp>
      <p:sp>
        <p:nvSpPr>
          <p:cNvPr id="6" name="Rectangle 5">
            <a:extLst>
              <a:ext uri="{FF2B5EF4-FFF2-40B4-BE49-F238E27FC236}">
                <a16:creationId xmlns:a16="http://schemas.microsoft.com/office/drawing/2014/main" id="{9D974812-B1FD-6B9D-1D3D-E3FFDE1271DB}"/>
              </a:ext>
            </a:extLst>
          </p:cNvPr>
          <p:cNvSpPr/>
          <p:nvPr/>
        </p:nvSpPr>
        <p:spPr>
          <a:xfrm>
            <a:off x="8576379" y="2996318"/>
            <a:ext cx="3324403" cy="2179921"/>
          </a:xfrm>
          <a:prstGeom prst="rect">
            <a:avLst/>
          </a:prstGeom>
          <a:solidFill>
            <a:schemeClr val="accent1"/>
          </a:solidFill>
          <a:ln>
            <a:solidFill>
              <a:schemeClr val="accent1"/>
            </a:solidFill>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8EFE3"/>
                </a:solidFill>
                <a:effectLst/>
                <a:uLnTx/>
                <a:uFillTx/>
                <a:latin typeface="Franklin Gothic Book"/>
                <a:ea typeface="+mn-ea"/>
                <a:cs typeface="+mn-cs"/>
              </a:rPr>
              <a:t>IMGs comprise approximately </a:t>
            </a:r>
            <a:br>
              <a:rPr kumimoji="0" lang="en-US" sz="2400" b="1" i="0" u="none" strike="noStrike" kern="1200" cap="none" spc="0" normalizeH="0" baseline="0" noProof="0">
                <a:ln>
                  <a:noFill/>
                </a:ln>
                <a:solidFill>
                  <a:srgbClr val="F8EFE3"/>
                </a:solidFill>
                <a:effectLst/>
                <a:uLnTx/>
                <a:uFillTx/>
                <a:latin typeface="Franklin Gothic Book"/>
                <a:ea typeface="+mn-ea"/>
                <a:cs typeface="+mn-cs"/>
              </a:rPr>
            </a:br>
            <a:r>
              <a:rPr kumimoji="0" lang="en-US" sz="4267" b="1" i="0" u="none" strike="noStrike" kern="1200" cap="none" spc="0" normalizeH="0" baseline="0" noProof="0">
                <a:ln>
                  <a:noFill/>
                </a:ln>
                <a:solidFill>
                  <a:prstClr val="white"/>
                </a:solidFill>
                <a:effectLst/>
                <a:uLnTx/>
                <a:uFillTx/>
                <a:latin typeface="Franklin Gothic Book"/>
                <a:ea typeface="+mn-ea"/>
                <a:cs typeface="+mn-cs"/>
              </a:rPr>
              <a:t>25%</a:t>
            </a:r>
            <a:r>
              <a:rPr kumimoji="0" lang="en-US" sz="1600" b="1" i="0" u="none" strike="noStrike" kern="1200" cap="none" spc="0" normalizeH="0" baseline="0" noProof="0">
                <a:ln>
                  <a:noFill/>
                </a:ln>
                <a:solidFill>
                  <a:srgbClr val="64C9D7"/>
                </a:solidFill>
                <a:effectLst/>
                <a:uLnTx/>
                <a:uFillTx/>
                <a:latin typeface="Franklin Gothic Book"/>
                <a:ea typeface="+mn-ea"/>
                <a:cs typeface="+mn-cs"/>
              </a:rPr>
              <a:t> </a:t>
            </a:r>
            <a:endParaRPr kumimoji="0" lang="en-US" sz="2400" b="1" i="0" u="none" strike="noStrike" kern="1200" cap="none" spc="0" normalizeH="0" baseline="0" noProof="0">
              <a:ln>
                <a:noFill/>
              </a:ln>
              <a:solidFill>
                <a:srgbClr val="64C9D7"/>
              </a:solidFill>
              <a:effectLst/>
              <a:uLnTx/>
              <a:uFillTx/>
              <a:latin typeface="Franklin Gothic Book"/>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8EFE3"/>
                </a:solidFill>
                <a:effectLst/>
                <a:uLnTx/>
                <a:uFillTx/>
                <a:latin typeface="Franklin Gothic Book"/>
                <a:ea typeface="+mn-ea"/>
                <a:cs typeface="+mn-cs"/>
              </a:rPr>
              <a:t>of the U.S. physician workforce</a:t>
            </a:r>
          </a:p>
        </p:txBody>
      </p:sp>
      <p:sp>
        <p:nvSpPr>
          <p:cNvPr id="2" name="Footer Placeholder 3">
            <a:extLst>
              <a:ext uri="{FF2B5EF4-FFF2-40B4-BE49-F238E27FC236}">
                <a16:creationId xmlns:a16="http://schemas.microsoft.com/office/drawing/2014/main" id="{16C9DFBD-100D-C9F4-9168-9D2FC3791324}"/>
              </a:ext>
            </a:extLst>
          </p:cNvPr>
          <p:cNvSpPr txBox="1">
            <a:spLocks/>
          </p:cNvSpPr>
          <p:nvPr/>
        </p:nvSpPr>
        <p:spPr>
          <a:xfrm>
            <a:off x="257406" y="6355864"/>
            <a:ext cx="7315200" cy="36512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88818B"/>
                </a:solidFill>
                <a:effectLst/>
                <a:uLnTx/>
                <a:uFillTx/>
                <a:latin typeface="Franklin Gothic Book"/>
                <a:ea typeface="+mn-ea"/>
                <a:cs typeface="+mn-cs"/>
              </a:rPr>
              <a:t>Copyright © 2025 by </a:t>
            </a:r>
            <a:r>
              <a:rPr kumimoji="0" lang="en-US" sz="1050" b="0" i="0" u="none" strike="noStrike" kern="1200" cap="none" spc="0" normalizeH="0" baseline="0" noProof="0" err="1">
                <a:ln>
                  <a:noFill/>
                </a:ln>
                <a:solidFill>
                  <a:srgbClr val="88818B"/>
                </a:solidFill>
                <a:effectLst/>
                <a:uLnTx/>
                <a:uFillTx/>
                <a:latin typeface="Franklin Gothic Book"/>
                <a:ea typeface="+mn-ea"/>
                <a:cs typeface="+mn-cs"/>
              </a:rPr>
              <a:t>Intealth</a:t>
            </a:r>
            <a:r>
              <a:rPr kumimoji="0" lang="en-US" sz="1050" b="0" i="0" u="none" strike="noStrike" kern="1200" cap="none" spc="0" normalizeH="0" baseline="0" noProof="0">
                <a:ln>
                  <a:noFill/>
                </a:ln>
                <a:solidFill>
                  <a:srgbClr val="88818B"/>
                </a:solidFill>
                <a:effectLst/>
                <a:uLnTx/>
                <a:uFillTx/>
                <a:latin typeface="Franklin Gothic Book"/>
                <a:ea typeface="+mn-ea"/>
                <a:cs typeface="+mn-cs"/>
              </a:rPr>
              <a:t>. All rights reserved.</a:t>
            </a:r>
          </a:p>
        </p:txBody>
      </p:sp>
    </p:spTree>
    <p:extLst>
      <p:ext uri="{BB962C8B-B14F-4D97-AF65-F5344CB8AC3E}">
        <p14:creationId xmlns:p14="http://schemas.microsoft.com/office/powerpoint/2010/main" val="3767722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9BDFB5-E3BE-4371-11A4-E4BE7B56943F}"/>
              </a:ext>
            </a:extLst>
          </p:cNvPr>
          <p:cNvSpPr>
            <a:spLocks noGrp="1"/>
          </p:cNvSpPr>
          <p:nvPr>
            <p:ph type="title"/>
          </p:nvPr>
        </p:nvSpPr>
        <p:spPr>
          <a:xfrm>
            <a:off x="946563" y="586561"/>
            <a:ext cx="11245437" cy="742777"/>
          </a:xfrm>
        </p:spPr>
        <p:txBody>
          <a:bodyPr>
            <a:normAutofit/>
          </a:bodyPr>
          <a:lstStyle/>
          <a:p>
            <a:r>
              <a:rPr lang="en-US" sz="4400" b="0">
                <a:solidFill>
                  <a:schemeClr val="accent1"/>
                </a:solidFill>
              </a:rPr>
              <a:t>IMG Profiles </a:t>
            </a:r>
          </a:p>
        </p:txBody>
      </p:sp>
      <p:grpSp>
        <p:nvGrpSpPr>
          <p:cNvPr id="4" name="Group 3">
            <a:extLst>
              <a:ext uri="{FF2B5EF4-FFF2-40B4-BE49-F238E27FC236}">
                <a16:creationId xmlns:a16="http://schemas.microsoft.com/office/drawing/2014/main" id="{995D2D53-0E53-41BE-0B77-B7DA8C52FCA4}"/>
              </a:ext>
            </a:extLst>
          </p:cNvPr>
          <p:cNvGrpSpPr/>
          <p:nvPr/>
        </p:nvGrpSpPr>
        <p:grpSpPr>
          <a:xfrm>
            <a:off x="946563" y="1345927"/>
            <a:ext cx="10465700" cy="4925516"/>
            <a:chOff x="755650" y="2299411"/>
            <a:chExt cx="6927704" cy="2493231"/>
          </a:xfrm>
        </p:grpSpPr>
        <p:sp>
          <p:nvSpPr>
            <p:cNvPr id="5" name="Freeform 6">
              <a:extLst>
                <a:ext uri="{FF2B5EF4-FFF2-40B4-BE49-F238E27FC236}">
                  <a16:creationId xmlns:a16="http://schemas.microsoft.com/office/drawing/2014/main" id="{47512A7F-1AC4-F0C6-7170-1D97FAF09F1F}"/>
                </a:ext>
              </a:extLst>
            </p:cNvPr>
            <p:cNvSpPr/>
            <p:nvPr/>
          </p:nvSpPr>
          <p:spPr>
            <a:xfrm>
              <a:off x="755650" y="2301190"/>
              <a:ext cx="3332832" cy="641078"/>
            </a:xfrm>
            <a:custGeom>
              <a:avLst/>
              <a:gdLst>
                <a:gd name="connsiteX0" fmla="*/ 0 w 3168472"/>
                <a:gd name="connsiteY0" fmla="*/ 0 h 1159625"/>
                <a:gd name="connsiteX1" fmla="*/ 3168472 w 3168472"/>
                <a:gd name="connsiteY1" fmla="*/ 0 h 1159625"/>
                <a:gd name="connsiteX2" fmla="*/ 3168472 w 3168472"/>
                <a:gd name="connsiteY2" fmla="*/ 1159625 h 1159625"/>
                <a:gd name="connsiteX3" fmla="*/ 0 w 3168472"/>
                <a:gd name="connsiteY3" fmla="*/ 1159625 h 1159625"/>
                <a:gd name="connsiteX4" fmla="*/ 0 w 3168472"/>
                <a:gd name="connsiteY4" fmla="*/ 0 h 1159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8472" h="1159625">
                  <a:moveTo>
                    <a:pt x="0" y="0"/>
                  </a:moveTo>
                  <a:lnTo>
                    <a:pt x="3168472" y="0"/>
                  </a:lnTo>
                  <a:lnTo>
                    <a:pt x="3168472" y="1159625"/>
                  </a:lnTo>
                  <a:lnTo>
                    <a:pt x="0" y="1159625"/>
                  </a:lnTo>
                  <a:lnTo>
                    <a:pt x="0" y="0"/>
                  </a:lnTo>
                  <a:close/>
                </a:path>
              </a:pathLst>
            </a:custGeom>
            <a:solidFill>
              <a:schemeClr val="accent2">
                <a:lumMod val="75000"/>
              </a:schemeClr>
            </a:solidFill>
            <a:ln>
              <a:noFill/>
            </a:ln>
            <a:effectLst/>
          </p:spPr>
          <p:style>
            <a:lnRef idx="2">
              <a:schemeClr val="accent1">
                <a:shade val="80000"/>
                <a:hueOff val="0"/>
                <a:satOff val="0"/>
                <a:lumOff val="0"/>
                <a:alphaOff val="0"/>
              </a:schemeClr>
            </a:lnRef>
            <a:fillRef idx="1">
              <a:schemeClr val="accent1">
                <a:shade val="80000"/>
                <a:hueOff val="0"/>
                <a:satOff val="0"/>
                <a:lumOff val="0"/>
                <a:alphaOff val="0"/>
              </a:schemeClr>
            </a:fillRef>
            <a:effectRef idx="1">
              <a:scrgbClr r="0" g="0" b="0"/>
            </a:effectRef>
            <a:fontRef idx="minor">
              <a:schemeClr val="lt1"/>
            </a:fontRef>
          </p:style>
          <p:txBody>
            <a:bodyPr spcFirstLastPara="0" vert="horz" wrap="square" lIns="341376" tIns="195072" rIns="341376" bIns="195072" numCol="1" spcCol="1270" anchor="ctr" anchorCtr="0">
              <a:noAutofit/>
            </a:bodyPr>
            <a:lstStyle/>
            <a:p>
              <a:pPr marL="0" marR="0" lvl="0" indent="0" algn="l" defTabSz="1601188" rtl="0" eaLnBrk="1" fontAlgn="auto" latinLnBrk="0" hangingPunct="1">
                <a:lnSpc>
                  <a:spcPct val="100000"/>
                </a:lnSpc>
                <a:spcBef>
                  <a:spcPct val="0"/>
                </a:spcBef>
                <a:spcAft>
                  <a:spcPts val="800"/>
                </a:spcAft>
                <a:buClrTx/>
                <a:buSzTx/>
                <a:buFontTx/>
                <a:buNone/>
                <a:tabLst/>
                <a:defRPr/>
              </a:pPr>
              <a:r>
                <a:rPr kumimoji="0" lang="en-US" sz="3200" b="1" i="0" u="none" strike="noStrike" kern="1200" cap="none" spc="0" normalizeH="0" baseline="0" noProof="0">
                  <a:ln>
                    <a:noFill/>
                  </a:ln>
                  <a:solidFill>
                    <a:prstClr val="white"/>
                  </a:solidFill>
                  <a:effectLst/>
                  <a:uLnTx/>
                  <a:uFillTx/>
                  <a:latin typeface="Franklin Gothic Book"/>
                  <a:ea typeface="+mn-ea"/>
                  <a:cs typeface="Arial"/>
                </a:rPr>
                <a:t>Foreign Citizen IMGs</a:t>
              </a:r>
            </a:p>
          </p:txBody>
        </p:sp>
        <p:sp>
          <p:nvSpPr>
            <p:cNvPr id="6" name="Freeform 8">
              <a:extLst>
                <a:ext uri="{FF2B5EF4-FFF2-40B4-BE49-F238E27FC236}">
                  <a16:creationId xmlns:a16="http://schemas.microsoft.com/office/drawing/2014/main" id="{0445496F-9CED-1DD5-3B7B-A229F938F334}"/>
                </a:ext>
              </a:extLst>
            </p:cNvPr>
            <p:cNvSpPr/>
            <p:nvPr/>
          </p:nvSpPr>
          <p:spPr>
            <a:xfrm>
              <a:off x="755650" y="2944246"/>
              <a:ext cx="3332832" cy="1848396"/>
            </a:xfrm>
            <a:custGeom>
              <a:avLst/>
              <a:gdLst>
                <a:gd name="connsiteX0" fmla="*/ 0 w 3168472"/>
                <a:gd name="connsiteY0" fmla="*/ 0 h 1185839"/>
                <a:gd name="connsiteX1" fmla="*/ 3168472 w 3168472"/>
                <a:gd name="connsiteY1" fmla="*/ 0 h 1185839"/>
                <a:gd name="connsiteX2" fmla="*/ 3168472 w 3168472"/>
                <a:gd name="connsiteY2" fmla="*/ 1185839 h 1185839"/>
                <a:gd name="connsiteX3" fmla="*/ 0 w 3168472"/>
                <a:gd name="connsiteY3" fmla="*/ 1185839 h 1185839"/>
                <a:gd name="connsiteX4" fmla="*/ 0 w 3168472"/>
                <a:gd name="connsiteY4" fmla="*/ 0 h 1185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8472" h="1185839">
                  <a:moveTo>
                    <a:pt x="0" y="0"/>
                  </a:moveTo>
                  <a:lnTo>
                    <a:pt x="3168472" y="0"/>
                  </a:lnTo>
                  <a:lnTo>
                    <a:pt x="3168472" y="1185839"/>
                  </a:lnTo>
                  <a:lnTo>
                    <a:pt x="0" y="1185839"/>
                  </a:lnTo>
                  <a:lnTo>
                    <a:pt x="0" y="0"/>
                  </a:lnTo>
                  <a:close/>
                </a:path>
              </a:pathLst>
            </a:custGeom>
            <a:solidFill>
              <a:schemeClr val="bg1">
                <a:lumMod val="95000"/>
              </a:schemeClr>
            </a:solidFill>
            <a:ln>
              <a:no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5760" tIns="137160" rIns="365760" bIns="365760" numCol="1" spcCol="1270" anchor="t" anchorCtr="0">
              <a:noAutofit/>
            </a:bodyPr>
            <a:lstStyle/>
            <a:p>
              <a:pPr marL="304792" marR="0" lvl="0" indent="-304792"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3F4373"/>
                  </a:solidFill>
                  <a:effectLst/>
                  <a:uLnTx/>
                  <a:uFillTx/>
                  <a:latin typeface="Franklin Gothic Book"/>
                  <a:ea typeface="+mn-ea"/>
                  <a:cs typeface="Arial"/>
                </a:rPr>
                <a:t>Majority apply to ECFMG as </a:t>
              </a:r>
              <a:r>
                <a:rPr kumimoji="0" lang="en-US" sz="2200" b="1" i="0" u="none" strike="noStrike" kern="1200" cap="none" spc="0" normalizeH="0" baseline="0" noProof="0">
                  <a:ln>
                    <a:noFill/>
                  </a:ln>
                  <a:solidFill>
                    <a:srgbClr val="3F4373"/>
                  </a:solidFill>
                  <a:effectLst/>
                  <a:uLnTx/>
                  <a:uFillTx/>
                  <a:latin typeface="Franklin Gothic Book"/>
                  <a:ea typeface="+mn-ea"/>
                  <a:cs typeface="Arial"/>
                </a:rPr>
                <a:t>graduates </a:t>
              </a:r>
            </a:p>
            <a:p>
              <a:pPr marL="304792" marR="0" lvl="0" indent="-304792"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3F4373"/>
                  </a:solidFill>
                  <a:effectLst/>
                  <a:uLnTx/>
                  <a:uFillTx/>
                  <a:latin typeface="Franklin Gothic Book"/>
                  <a:ea typeface="+mn-ea"/>
                  <a:cs typeface="Arial"/>
                </a:rPr>
                <a:t>Require a visa for GME</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kumimoji="0" lang="en-US" sz="2000" b="0" i="0" u="none" strike="noStrike" kern="1200" cap="none" spc="0" normalizeH="0" baseline="0" noProof="0">
                  <a:ln>
                    <a:noFill/>
                  </a:ln>
                  <a:solidFill>
                    <a:srgbClr val="3F4373"/>
                  </a:solidFill>
                  <a:effectLst/>
                  <a:uLnTx/>
                  <a:uFillTx/>
                  <a:latin typeface="Franklin Gothic Book"/>
                  <a:ea typeface="+mn-ea"/>
                  <a:cs typeface="Arial"/>
                </a:rPr>
                <a:t>J-1 or H-1B; other visa types </a:t>
              </a:r>
            </a:p>
            <a:p>
              <a:pPr marL="304792" marR="0" lvl="0" indent="-304792"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3F4373"/>
                  </a:solidFill>
                  <a:effectLst/>
                  <a:uLnTx/>
                  <a:uFillTx/>
                  <a:latin typeface="Franklin Gothic Book"/>
                  <a:ea typeface="+mn-ea"/>
                  <a:cs typeface="Arial"/>
                </a:rPr>
                <a:t>Transition to GME is often different, longer</a:t>
              </a:r>
            </a:p>
            <a:p>
              <a:pPr marL="304792" marR="0" lvl="0" indent="-304792"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2200" b="0" i="0" u="none" strike="noStrike" kern="1200" cap="none" spc="0" normalizeH="0" baseline="0" noProof="0">
                <a:ln>
                  <a:noFill/>
                </a:ln>
                <a:solidFill>
                  <a:srgbClr val="000000"/>
                </a:solidFill>
                <a:effectLst/>
                <a:uLnTx/>
                <a:uFillTx/>
                <a:latin typeface="Franklin Gothic Book"/>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3F4373"/>
                  </a:solidFill>
                  <a:effectLst/>
                  <a:uLnTx/>
                  <a:uFillTx/>
                  <a:latin typeface="Franklin Gothic Book"/>
                  <a:ea typeface="+mn-ea"/>
                  <a:cs typeface="Arial"/>
                </a:rPr>
                <a:t>~70% of IMGs</a:t>
              </a:r>
            </a:p>
          </p:txBody>
        </p:sp>
        <p:sp>
          <p:nvSpPr>
            <p:cNvPr id="7" name="Freeform 9">
              <a:extLst>
                <a:ext uri="{FF2B5EF4-FFF2-40B4-BE49-F238E27FC236}">
                  <a16:creationId xmlns:a16="http://schemas.microsoft.com/office/drawing/2014/main" id="{A878EC29-FCF4-1193-CDD4-AFCEF1B73DCD}"/>
                </a:ext>
              </a:extLst>
            </p:cNvPr>
            <p:cNvSpPr/>
            <p:nvPr/>
          </p:nvSpPr>
          <p:spPr>
            <a:xfrm>
              <a:off x="4350520" y="2299411"/>
              <a:ext cx="3332832" cy="641078"/>
            </a:xfrm>
            <a:custGeom>
              <a:avLst/>
              <a:gdLst>
                <a:gd name="connsiteX0" fmla="*/ 0 w 3168472"/>
                <a:gd name="connsiteY0" fmla="*/ 0 h 1228357"/>
                <a:gd name="connsiteX1" fmla="*/ 3168472 w 3168472"/>
                <a:gd name="connsiteY1" fmla="*/ 0 h 1228357"/>
                <a:gd name="connsiteX2" fmla="*/ 3168472 w 3168472"/>
                <a:gd name="connsiteY2" fmla="*/ 1228357 h 1228357"/>
                <a:gd name="connsiteX3" fmla="*/ 0 w 3168472"/>
                <a:gd name="connsiteY3" fmla="*/ 1228357 h 1228357"/>
                <a:gd name="connsiteX4" fmla="*/ 0 w 3168472"/>
                <a:gd name="connsiteY4" fmla="*/ 0 h 1228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8472" h="1228357">
                  <a:moveTo>
                    <a:pt x="0" y="0"/>
                  </a:moveTo>
                  <a:lnTo>
                    <a:pt x="3168472" y="0"/>
                  </a:lnTo>
                  <a:lnTo>
                    <a:pt x="3168472" y="1228357"/>
                  </a:lnTo>
                  <a:lnTo>
                    <a:pt x="0" y="1228357"/>
                  </a:lnTo>
                  <a:lnTo>
                    <a:pt x="0" y="0"/>
                  </a:lnTo>
                  <a:close/>
                </a:path>
              </a:pathLst>
            </a:custGeom>
            <a:solidFill>
              <a:schemeClr val="accent1"/>
            </a:solidFill>
            <a:ln>
              <a:noFill/>
            </a:ln>
            <a:effectLst/>
          </p:spPr>
          <p:style>
            <a:lnRef idx="2">
              <a:scrgbClr r="0" g="0" b="0"/>
            </a:lnRef>
            <a:fillRef idx="1">
              <a:scrgbClr r="0" g="0" b="0"/>
            </a:fillRef>
            <a:effectRef idx="1">
              <a:scrgbClr r="0" g="0" b="0"/>
            </a:effectRef>
            <a:fontRef idx="minor">
              <a:schemeClr val="lt1"/>
            </a:fontRef>
          </p:style>
          <p:txBody>
            <a:bodyPr spcFirstLastPara="0" vert="horz" wrap="square" lIns="341376" tIns="195072" rIns="341376" bIns="195072" numCol="1" spcCol="1270" anchor="ctr" anchorCtr="0">
              <a:noAutofit/>
            </a:bodyPr>
            <a:lstStyle/>
            <a:p>
              <a:pPr marL="0" marR="0" lvl="0" indent="0" algn="l" defTabSz="1601188"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Franklin Gothic Book"/>
                  <a:ea typeface="+mn-ea"/>
                  <a:cs typeface="Arial"/>
                </a:rPr>
                <a:t>U.S. Citizen IMGs</a:t>
              </a:r>
            </a:p>
          </p:txBody>
        </p:sp>
        <p:sp>
          <p:nvSpPr>
            <p:cNvPr id="8" name="Freeform 10">
              <a:extLst>
                <a:ext uri="{FF2B5EF4-FFF2-40B4-BE49-F238E27FC236}">
                  <a16:creationId xmlns:a16="http://schemas.microsoft.com/office/drawing/2014/main" id="{84AB969E-B859-5A89-4FB0-36D9AA4C6C63}"/>
                </a:ext>
              </a:extLst>
            </p:cNvPr>
            <p:cNvSpPr/>
            <p:nvPr/>
          </p:nvSpPr>
          <p:spPr>
            <a:xfrm>
              <a:off x="4350522" y="2940488"/>
              <a:ext cx="3332832" cy="1848396"/>
            </a:xfrm>
            <a:custGeom>
              <a:avLst/>
              <a:gdLst>
                <a:gd name="connsiteX0" fmla="*/ 0 w 3168472"/>
                <a:gd name="connsiteY0" fmla="*/ 0 h 1185839"/>
                <a:gd name="connsiteX1" fmla="*/ 3168472 w 3168472"/>
                <a:gd name="connsiteY1" fmla="*/ 0 h 1185839"/>
                <a:gd name="connsiteX2" fmla="*/ 3168472 w 3168472"/>
                <a:gd name="connsiteY2" fmla="*/ 1185839 h 1185839"/>
                <a:gd name="connsiteX3" fmla="*/ 0 w 3168472"/>
                <a:gd name="connsiteY3" fmla="*/ 1185839 h 1185839"/>
                <a:gd name="connsiteX4" fmla="*/ 0 w 3168472"/>
                <a:gd name="connsiteY4" fmla="*/ 0 h 1185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8472" h="1185839">
                  <a:moveTo>
                    <a:pt x="0" y="0"/>
                  </a:moveTo>
                  <a:lnTo>
                    <a:pt x="3168472" y="0"/>
                  </a:lnTo>
                  <a:lnTo>
                    <a:pt x="3168472" y="1185839"/>
                  </a:lnTo>
                  <a:lnTo>
                    <a:pt x="0" y="1185839"/>
                  </a:lnTo>
                  <a:lnTo>
                    <a:pt x="0" y="0"/>
                  </a:lnTo>
                  <a:close/>
                </a:path>
              </a:pathLst>
            </a:custGeom>
            <a:solidFill>
              <a:schemeClr val="bg1">
                <a:lumMod val="95000"/>
              </a:schemeClr>
            </a:solidFill>
            <a:ln>
              <a:no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5760" tIns="137160" rIns="365760" bIns="365760" numCol="1" spcCol="1270" anchor="t" anchorCtr="0">
              <a:noAutofit/>
            </a:bodyPr>
            <a:lstStyle/>
            <a:p>
              <a:pPr marL="304792" marR="0" lvl="0" indent="-304792"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3F4373"/>
                  </a:solidFill>
                  <a:effectLst/>
                  <a:uLnTx/>
                  <a:uFillTx/>
                  <a:latin typeface="Franklin Gothic Book"/>
                  <a:ea typeface="+mn-ea"/>
                  <a:cs typeface="Arial"/>
                </a:rPr>
                <a:t>Majority apply to ECFMG as </a:t>
              </a:r>
              <a:r>
                <a:rPr kumimoji="0" lang="en-US" sz="2200" b="1" i="0" u="none" strike="noStrike" kern="1200" cap="none" spc="0" normalizeH="0" baseline="0" noProof="0">
                  <a:ln>
                    <a:noFill/>
                  </a:ln>
                  <a:solidFill>
                    <a:srgbClr val="3F4373"/>
                  </a:solidFill>
                  <a:effectLst/>
                  <a:uLnTx/>
                  <a:uFillTx/>
                  <a:latin typeface="Franklin Gothic Book"/>
                  <a:ea typeface="+mn-ea"/>
                  <a:cs typeface="Arial"/>
                </a:rPr>
                <a:t>students</a:t>
              </a:r>
            </a:p>
            <a:p>
              <a:pPr marL="304792" marR="0" lvl="0" indent="-304792"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3F4373"/>
                  </a:solidFill>
                  <a:effectLst/>
                  <a:uLnTx/>
                  <a:uFillTx/>
                  <a:latin typeface="Franklin Gothic Book"/>
                  <a:ea typeface="+mn-ea"/>
                  <a:cs typeface="Arial"/>
                </a:rPr>
                <a:t>Do not need a visa</a:t>
              </a:r>
            </a:p>
            <a:p>
              <a:pPr marL="304792" marR="0" lvl="0" indent="-304792"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3F4373"/>
                  </a:solidFill>
                  <a:effectLst/>
                  <a:uLnTx/>
                  <a:uFillTx/>
                  <a:latin typeface="Franklin Gothic Book"/>
                  <a:ea typeface="+mn-ea"/>
                  <a:cs typeface="Arial"/>
                </a:rPr>
                <a:t>Same/similar path as U.S. MDs</a:t>
              </a:r>
            </a:p>
            <a:p>
              <a:pPr marL="304792" marR="0" lvl="0" indent="-304792"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3F4373"/>
                  </a:solidFill>
                  <a:effectLst/>
                  <a:uLnTx/>
                  <a:uFillTx/>
                  <a:latin typeface="Franklin Gothic Book"/>
                  <a:ea typeface="+mn-ea"/>
                  <a:cs typeface="Arial"/>
                </a:rPr>
                <a:t>Many attend medical schools in the Caribbean or Eastern Europe</a:t>
              </a: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US" sz="2200" b="0" i="0" u="none" strike="noStrike" kern="1200" cap="none" spc="0" normalizeH="0" baseline="0" noProof="0">
                <a:ln>
                  <a:noFill/>
                </a:ln>
                <a:solidFill>
                  <a:srgbClr val="000000"/>
                </a:solidFill>
                <a:effectLst/>
                <a:uLnTx/>
                <a:uFillTx/>
                <a:latin typeface="Franklin Gothic Book"/>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3F4373"/>
                  </a:solidFill>
                  <a:effectLst/>
                  <a:uLnTx/>
                  <a:uFillTx/>
                  <a:latin typeface="Franklin Gothic Book"/>
                  <a:ea typeface="+mn-ea"/>
                  <a:cs typeface="Arial"/>
                </a:rPr>
                <a:t>~30% of IMGs</a:t>
              </a:r>
            </a:p>
          </p:txBody>
        </p:sp>
      </p:grpSp>
      <p:pic>
        <p:nvPicPr>
          <p:cNvPr id="9" name="Picture 2" descr="C:\Users\kpowell\Pictures\007-worldwide.png">
            <a:extLst>
              <a:ext uri="{FF2B5EF4-FFF2-40B4-BE49-F238E27FC236}">
                <a16:creationId xmlns:a16="http://schemas.microsoft.com/office/drawing/2014/main" id="{EE391827-9069-D18F-4888-53F367740D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6537" y="586561"/>
            <a:ext cx="1433984" cy="143249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kpowell\Desktop\800px-Flag_of_the_United_States.svg.png">
            <a:extLst>
              <a:ext uri="{FF2B5EF4-FFF2-40B4-BE49-F238E27FC236}">
                <a16:creationId xmlns:a16="http://schemas.microsoft.com/office/drawing/2014/main" id="{71C2EA71-C3B1-978A-DE16-5D8873C6A4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32921" y="907080"/>
            <a:ext cx="2023568" cy="1063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4468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B3238"/>
        </a:solidFill>
        <a:effectLst/>
      </p:bgPr>
    </p:bg>
    <p:spTree>
      <p:nvGrpSpPr>
        <p:cNvPr id="1" name="">
          <a:extLst>
            <a:ext uri="{FF2B5EF4-FFF2-40B4-BE49-F238E27FC236}">
              <a16:creationId xmlns:a16="http://schemas.microsoft.com/office/drawing/2014/main" id="{A163B548-FE4A-050D-57BB-C4E689273892}"/>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F118B81-CB70-E6C7-F5CB-79D83382E7EA}"/>
              </a:ext>
            </a:extLst>
          </p:cNvPr>
          <p:cNvSpPr/>
          <p:nvPr/>
        </p:nvSpPr>
        <p:spPr>
          <a:xfrm>
            <a:off x="0" y="673100"/>
            <a:ext cx="6785973" cy="12700"/>
          </a:xfrm>
          <a:prstGeom prst="line">
            <a:avLst/>
          </a:prstGeom>
          <a:ln w="38100" cap="flat">
            <a:solidFill>
              <a:srgbClr val="FFFFFF"/>
            </a:solidFill>
            <a:prstDash val="solid"/>
            <a:headEnd type="none" w="sm" len="sm"/>
            <a:tailEnd type="oval" w="lg" len="lg"/>
          </a:ln>
        </p:spPr>
        <p:txBody>
          <a:bodyPr/>
          <a:lstStyle/>
          <a:p>
            <a:pPr defTabSz="609630"/>
            <a:endParaRPr lang="en-US" sz="1200">
              <a:solidFill>
                <a:prstClr val="black"/>
              </a:solidFill>
              <a:latin typeface="Calibri"/>
            </a:endParaRPr>
          </a:p>
        </p:txBody>
      </p:sp>
      <p:sp>
        <p:nvSpPr>
          <p:cNvPr id="14" name="TextBox 14">
            <a:extLst>
              <a:ext uri="{FF2B5EF4-FFF2-40B4-BE49-F238E27FC236}">
                <a16:creationId xmlns:a16="http://schemas.microsoft.com/office/drawing/2014/main" id="{C428D814-8A85-E61A-D01B-A7223BC5B5BE}"/>
              </a:ext>
            </a:extLst>
          </p:cNvPr>
          <p:cNvSpPr txBox="1"/>
          <p:nvPr/>
        </p:nvSpPr>
        <p:spPr>
          <a:xfrm>
            <a:off x="-1190012" y="2620108"/>
            <a:ext cx="2261565" cy="2392040"/>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sp>
        <p:nvSpPr>
          <p:cNvPr id="15" name="AutoShape 15">
            <a:extLst>
              <a:ext uri="{FF2B5EF4-FFF2-40B4-BE49-F238E27FC236}">
                <a16:creationId xmlns:a16="http://schemas.microsoft.com/office/drawing/2014/main" id="{4812BBC7-FFB7-48E0-F8EA-0A57D5185FB6}"/>
              </a:ext>
            </a:extLst>
          </p:cNvPr>
          <p:cNvSpPr/>
          <p:nvPr/>
        </p:nvSpPr>
        <p:spPr>
          <a:xfrm>
            <a:off x="3941521" y="6097575"/>
            <a:ext cx="8250479" cy="0"/>
          </a:xfrm>
          <a:prstGeom prst="line">
            <a:avLst/>
          </a:prstGeom>
          <a:ln w="38100" cap="flat">
            <a:solidFill>
              <a:srgbClr val="FFFFFF"/>
            </a:solidFill>
            <a:prstDash val="solid"/>
            <a:headEnd type="oval" w="lg" len="lg"/>
            <a:tailEnd type="none" w="sm" len="sm"/>
          </a:ln>
        </p:spPr>
        <p:txBody>
          <a:bodyPr/>
          <a:lstStyle/>
          <a:p>
            <a:pPr defTabSz="609630"/>
            <a:endParaRPr lang="en-US" sz="1200">
              <a:solidFill>
                <a:prstClr val="black"/>
              </a:solidFill>
              <a:latin typeface="Calibri"/>
            </a:endParaRPr>
          </a:p>
        </p:txBody>
      </p:sp>
      <p:grpSp>
        <p:nvGrpSpPr>
          <p:cNvPr id="16" name="Group 16">
            <a:extLst>
              <a:ext uri="{FF2B5EF4-FFF2-40B4-BE49-F238E27FC236}">
                <a16:creationId xmlns:a16="http://schemas.microsoft.com/office/drawing/2014/main" id="{7804022F-0800-FB5C-1F9E-62B6817D2D02}"/>
              </a:ext>
            </a:extLst>
          </p:cNvPr>
          <p:cNvGrpSpPr/>
          <p:nvPr/>
        </p:nvGrpSpPr>
        <p:grpSpPr>
          <a:xfrm>
            <a:off x="1287172" y="1647984"/>
            <a:ext cx="2407827" cy="2407827"/>
            <a:chOff x="-159209" y="11949"/>
            <a:chExt cx="812800" cy="812800"/>
          </a:xfrm>
        </p:grpSpPr>
        <p:sp>
          <p:nvSpPr>
            <p:cNvPr id="17" name="Freeform 17">
              <a:extLst>
                <a:ext uri="{FF2B5EF4-FFF2-40B4-BE49-F238E27FC236}">
                  <a16:creationId xmlns:a16="http://schemas.microsoft.com/office/drawing/2014/main" id="{70EC26B4-5F18-9955-C7A2-19FD3AF4F176}"/>
                </a:ext>
              </a:extLst>
            </p:cNvPr>
            <p:cNvSpPr/>
            <p:nvPr/>
          </p:nvSpPr>
          <p:spPr>
            <a:xfrm>
              <a:off x="-159209" y="11949"/>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2"/>
              <a:stretch>
                <a:fillRect t="-1813" b="-1813"/>
              </a:stretch>
            </a:blipFill>
          </p:spPr>
          <p:txBody>
            <a:bodyPr/>
            <a:lstStyle/>
            <a:p>
              <a:pPr defTabSz="609630"/>
              <a:endParaRPr lang="en-US" sz="1200">
                <a:solidFill>
                  <a:prstClr val="black"/>
                </a:solidFill>
                <a:latin typeface="Calibri"/>
              </a:endParaRPr>
            </a:p>
          </p:txBody>
        </p:sp>
      </p:grpSp>
      <p:grpSp>
        <p:nvGrpSpPr>
          <p:cNvPr id="18" name="Group 18">
            <a:extLst>
              <a:ext uri="{FF2B5EF4-FFF2-40B4-BE49-F238E27FC236}">
                <a16:creationId xmlns:a16="http://schemas.microsoft.com/office/drawing/2014/main" id="{6A3CC3EC-210B-0CE0-6B6B-739E81592DEC}"/>
              </a:ext>
            </a:extLst>
          </p:cNvPr>
          <p:cNvGrpSpPr/>
          <p:nvPr/>
        </p:nvGrpSpPr>
        <p:grpSpPr>
          <a:xfrm>
            <a:off x="4892086" y="1671729"/>
            <a:ext cx="2407827" cy="2407827"/>
            <a:chOff x="0" y="0"/>
            <a:chExt cx="812800" cy="812800"/>
          </a:xfrm>
        </p:grpSpPr>
        <p:sp>
          <p:nvSpPr>
            <p:cNvPr id="19" name="Freeform 19">
              <a:extLst>
                <a:ext uri="{FF2B5EF4-FFF2-40B4-BE49-F238E27FC236}">
                  <a16:creationId xmlns:a16="http://schemas.microsoft.com/office/drawing/2014/main" id="{DA021A28-71FA-71CF-B69F-645EE107514B}"/>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stretch>
                <a:fillRect b="-25786"/>
              </a:stretch>
            </a:blipFill>
          </p:spPr>
          <p:txBody>
            <a:bodyPr/>
            <a:lstStyle/>
            <a:p>
              <a:pPr defTabSz="609630"/>
              <a:endParaRPr lang="en-US" sz="1200">
                <a:solidFill>
                  <a:prstClr val="black"/>
                </a:solidFill>
                <a:latin typeface="Calibri"/>
              </a:endParaRPr>
            </a:p>
          </p:txBody>
        </p:sp>
      </p:grpSp>
      <p:grpSp>
        <p:nvGrpSpPr>
          <p:cNvPr id="20" name="Group 20">
            <a:extLst>
              <a:ext uri="{FF2B5EF4-FFF2-40B4-BE49-F238E27FC236}">
                <a16:creationId xmlns:a16="http://schemas.microsoft.com/office/drawing/2014/main" id="{5F7FF8AB-5023-D5C1-4312-B162706ECE42}"/>
              </a:ext>
            </a:extLst>
          </p:cNvPr>
          <p:cNvGrpSpPr/>
          <p:nvPr/>
        </p:nvGrpSpPr>
        <p:grpSpPr>
          <a:xfrm>
            <a:off x="8527884" y="1647983"/>
            <a:ext cx="2407827" cy="2407827"/>
            <a:chOff x="0" y="0"/>
            <a:chExt cx="812800" cy="812800"/>
          </a:xfrm>
        </p:grpSpPr>
        <p:sp>
          <p:nvSpPr>
            <p:cNvPr id="21" name="Freeform 21">
              <a:extLst>
                <a:ext uri="{FF2B5EF4-FFF2-40B4-BE49-F238E27FC236}">
                  <a16:creationId xmlns:a16="http://schemas.microsoft.com/office/drawing/2014/main" id="{A6A6D1EF-9CE2-A7E6-47E4-4373701FCF15}"/>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4"/>
              <a:stretch>
                <a:fillRect b="-25065"/>
              </a:stretch>
            </a:blipFill>
          </p:spPr>
          <p:txBody>
            <a:bodyPr/>
            <a:lstStyle/>
            <a:p>
              <a:pPr defTabSz="609630"/>
              <a:endParaRPr lang="en-US" sz="1200">
                <a:solidFill>
                  <a:prstClr val="black"/>
                </a:solidFill>
                <a:latin typeface="Calibri"/>
              </a:endParaRPr>
            </a:p>
          </p:txBody>
        </p:sp>
      </p:grpSp>
      <p:sp>
        <p:nvSpPr>
          <p:cNvPr id="22" name="TextBox 22">
            <a:extLst>
              <a:ext uri="{FF2B5EF4-FFF2-40B4-BE49-F238E27FC236}">
                <a16:creationId xmlns:a16="http://schemas.microsoft.com/office/drawing/2014/main" id="{C1F14937-4167-6FB8-5246-05F9E88965C9}"/>
              </a:ext>
            </a:extLst>
          </p:cNvPr>
          <p:cNvSpPr txBox="1"/>
          <p:nvPr/>
        </p:nvSpPr>
        <p:spPr>
          <a:xfrm>
            <a:off x="1086893" y="4185479"/>
            <a:ext cx="3030747" cy="621389"/>
          </a:xfrm>
          <a:prstGeom prst="rect">
            <a:avLst/>
          </a:prstGeom>
        </p:spPr>
        <p:txBody>
          <a:bodyPr wrap="square" lIns="0" tIns="0" rIns="0" bIns="0" rtlCol="0" anchor="t">
            <a:spAutoFit/>
          </a:bodyPr>
          <a:lstStyle/>
          <a:p>
            <a:pPr defTabSz="609630">
              <a:lnSpc>
                <a:spcPts val="2280"/>
              </a:lnSpc>
            </a:pPr>
            <a:r>
              <a:rPr lang="en-US" sz="1628" b="1">
                <a:solidFill>
                  <a:srgbClr val="FFFFFF"/>
                </a:solidFill>
                <a:latin typeface="Roboto Bold"/>
                <a:ea typeface="Roboto Bold"/>
                <a:cs typeface="Roboto Bold"/>
                <a:sym typeface="Roboto Bold"/>
              </a:rPr>
              <a:t>Karen Mitchell, MD, FAAFP</a:t>
            </a:r>
          </a:p>
          <a:p>
            <a:pPr defTabSz="609630">
              <a:lnSpc>
                <a:spcPts val="2850"/>
              </a:lnSpc>
            </a:pPr>
            <a:endParaRPr lang="en-US" sz="1628" b="1">
              <a:solidFill>
                <a:srgbClr val="FFFFFF"/>
              </a:solidFill>
              <a:latin typeface="Roboto Bold"/>
              <a:ea typeface="Roboto Bold"/>
              <a:cs typeface="Roboto Bold"/>
              <a:sym typeface="Roboto Bold"/>
            </a:endParaRPr>
          </a:p>
        </p:txBody>
      </p:sp>
      <p:sp>
        <p:nvSpPr>
          <p:cNvPr id="23" name="TextBox 23">
            <a:extLst>
              <a:ext uri="{FF2B5EF4-FFF2-40B4-BE49-F238E27FC236}">
                <a16:creationId xmlns:a16="http://schemas.microsoft.com/office/drawing/2014/main" id="{F4651CDF-A74E-B9D7-0CC1-90832F342162}"/>
              </a:ext>
            </a:extLst>
          </p:cNvPr>
          <p:cNvSpPr txBox="1"/>
          <p:nvPr/>
        </p:nvSpPr>
        <p:spPr>
          <a:xfrm>
            <a:off x="7218138" y="432224"/>
            <a:ext cx="3567005" cy="417871"/>
          </a:xfrm>
          <a:prstGeom prst="rect">
            <a:avLst/>
          </a:prstGeom>
        </p:spPr>
        <p:txBody>
          <a:bodyPr lIns="0" tIns="0" rIns="0" bIns="0" rtlCol="0" anchor="t">
            <a:spAutoFit/>
          </a:bodyPr>
          <a:lstStyle/>
          <a:p>
            <a:pPr defTabSz="609630">
              <a:lnSpc>
                <a:spcPts val="3546"/>
              </a:lnSpc>
            </a:pPr>
            <a:r>
              <a:rPr lang="en-US" sz="2533">
                <a:solidFill>
                  <a:srgbClr val="FFFFFF"/>
                </a:solidFill>
                <a:latin typeface="Roboto"/>
                <a:ea typeface="Roboto"/>
                <a:cs typeface="Roboto"/>
                <a:sym typeface="Roboto"/>
              </a:rPr>
              <a:t>Today’s Panelists:</a:t>
            </a:r>
          </a:p>
        </p:txBody>
      </p:sp>
      <p:sp>
        <p:nvSpPr>
          <p:cNvPr id="24" name="TextBox 24">
            <a:extLst>
              <a:ext uri="{FF2B5EF4-FFF2-40B4-BE49-F238E27FC236}">
                <a16:creationId xmlns:a16="http://schemas.microsoft.com/office/drawing/2014/main" id="{293F5651-3021-D795-4FE8-88A888835CA3}"/>
              </a:ext>
            </a:extLst>
          </p:cNvPr>
          <p:cNvSpPr txBox="1"/>
          <p:nvPr/>
        </p:nvSpPr>
        <p:spPr>
          <a:xfrm>
            <a:off x="1071553" y="4650846"/>
            <a:ext cx="2839067" cy="826188"/>
          </a:xfrm>
          <a:prstGeom prst="rect">
            <a:avLst/>
          </a:prstGeom>
        </p:spPr>
        <p:txBody>
          <a:bodyPr lIns="0" tIns="0" rIns="0" bIns="0" rtlCol="0" anchor="t">
            <a:spAutoFit/>
          </a:bodyPr>
          <a:lstStyle/>
          <a:p>
            <a:pPr algn="ctr" defTabSz="609630">
              <a:lnSpc>
                <a:spcPts val="2198"/>
              </a:lnSpc>
              <a:spcBef>
                <a:spcPct val="0"/>
              </a:spcBef>
            </a:pPr>
            <a:r>
              <a:rPr lang="en-US" sz="1570">
                <a:solidFill>
                  <a:srgbClr val="FFFFFF"/>
                </a:solidFill>
                <a:latin typeface="Roboto"/>
                <a:ea typeface="Roboto"/>
                <a:cs typeface="Roboto"/>
                <a:sym typeface="Roboto"/>
              </a:rPr>
              <a:t>AAFP Vice President National Residency and Academic Partnerships</a:t>
            </a:r>
          </a:p>
        </p:txBody>
      </p:sp>
      <p:sp>
        <p:nvSpPr>
          <p:cNvPr id="25" name="TextBox 25">
            <a:extLst>
              <a:ext uri="{FF2B5EF4-FFF2-40B4-BE49-F238E27FC236}">
                <a16:creationId xmlns:a16="http://schemas.microsoft.com/office/drawing/2014/main" id="{C8379D45-0C0B-48DA-EF84-FB956A3D3A3F}"/>
              </a:ext>
            </a:extLst>
          </p:cNvPr>
          <p:cNvSpPr txBox="1"/>
          <p:nvPr/>
        </p:nvSpPr>
        <p:spPr>
          <a:xfrm>
            <a:off x="4512359" y="4185479"/>
            <a:ext cx="3290842" cy="664990"/>
          </a:xfrm>
          <a:prstGeom prst="rect">
            <a:avLst/>
          </a:prstGeom>
        </p:spPr>
        <p:txBody>
          <a:bodyPr wrap="square" lIns="0" tIns="0" rIns="0" bIns="0" rtlCol="0" anchor="t">
            <a:spAutoFit/>
          </a:bodyPr>
          <a:lstStyle/>
          <a:p>
            <a:pPr defTabSz="609630">
              <a:lnSpc>
                <a:spcPts val="2373"/>
              </a:lnSpc>
            </a:pPr>
            <a:r>
              <a:rPr lang="en-US" sz="1695" b="1">
                <a:solidFill>
                  <a:srgbClr val="FFFFFF"/>
                </a:solidFill>
                <a:latin typeface="Roboto Bold"/>
                <a:ea typeface="Roboto Bold"/>
                <a:cs typeface="Roboto Bold"/>
                <a:sym typeface="Roboto Bold"/>
              </a:rPr>
              <a:t>Catherine E. </a:t>
            </a:r>
            <a:r>
              <a:rPr lang="en-US" sz="1695" b="1" err="1">
                <a:solidFill>
                  <a:srgbClr val="FFFFFF"/>
                </a:solidFill>
                <a:latin typeface="Roboto Bold"/>
                <a:ea typeface="Roboto Bold"/>
                <a:cs typeface="Roboto Bold"/>
                <a:sym typeface="Roboto Bold"/>
              </a:rPr>
              <a:t>Apaloo</a:t>
            </a:r>
            <a:r>
              <a:rPr lang="en-US" sz="1695" b="1">
                <a:solidFill>
                  <a:srgbClr val="FFFFFF"/>
                </a:solidFill>
                <a:latin typeface="Roboto Bold"/>
                <a:ea typeface="Roboto Bold"/>
                <a:cs typeface="Roboto Bold"/>
                <a:sym typeface="Roboto Bold"/>
              </a:rPr>
              <a:t>, MD, FACP</a:t>
            </a:r>
          </a:p>
          <a:p>
            <a:pPr defTabSz="609630">
              <a:lnSpc>
                <a:spcPts val="3223"/>
              </a:lnSpc>
            </a:pPr>
            <a:endParaRPr lang="en-US" sz="1695" b="1">
              <a:solidFill>
                <a:srgbClr val="FFFFFF"/>
              </a:solidFill>
              <a:latin typeface="Roboto Bold"/>
              <a:ea typeface="Roboto Bold"/>
              <a:cs typeface="Roboto Bold"/>
              <a:sym typeface="Roboto Bold"/>
            </a:endParaRPr>
          </a:p>
        </p:txBody>
      </p:sp>
      <p:sp>
        <p:nvSpPr>
          <p:cNvPr id="26" name="TextBox 26">
            <a:extLst>
              <a:ext uri="{FF2B5EF4-FFF2-40B4-BE49-F238E27FC236}">
                <a16:creationId xmlns:a16="http://schemas.microsoft.com/office/drawing/2014/main" id="{F5E71B3A-EA8E-4DA5-3CC5-850C09DDFEBF}"/>
              </a:ext>
            </a:extLst>
          </p:cNvPr>
          <p:cNvSpPr txBox="1"/>
          <p:nvPr/>
        </p:nvSpPr>
        <p:spPr>
          <a:xfrm>
            <a:off x="4676465" y="4636132"/>
            <a:ext cx="2839067" cy="544060"/>
          </a:xfrm>
          <a:prstGeom prst="rect">
            <a:avLst/>
          </a:prstGeom>
        </p:spPr>
        <p:txBody>
          <a:bodyPr lIns="0" tIns="0" rIns="0" bIns="0" rtlCol="0" anchor="t">
            <a:spAutoFit/>
          </a:bodyPr>
          <a:lstStyle/>
          <a:p>
            <a:pPr algn="ctr" defTabSz="609630">
              <a:lnSpc>
                <a:spcPts val="2198"/>
              </a:lnSpc>
              <a:spcBef>
                <a:spcPct val="0"/>
              </a:spcBef>
            </a:pPr>
            <a:r>
              <a:rPr lang="en-US" sz="1570">
                <a:solidFill>
                  <a:srgbClr val="FFFFFF"/>
                </a:solidFill>
                <a:latin typeface="Roboto"/>
                <a:ea typeface="Roboto"/>
                <a:cs typeface="Roboto"/>
                <a:sym typeface="Roboto"/>
              </a:rPr>
              <a:t>Senior Vice President and Chief IMG Experience Officer, </a:t>
            </a:r>
            <a:r>
              <a:rPr lang="en-US" sz="1570" err="1">
                <a:solidFill>
                  <a:srgbClr val="FFFFFF"/>
                </a:solidFill>
                <a:latin typeface="Roboto"/>
                <a:ea typeface="Roboto"/>
                <a:cs typeface="Roboto"/>
                <a:sym typeface="Roboto"/>
              </a:rPr>
              <a:t>Intealth</a:t>
            </a:r>
            <a:endParaRPr lang="en-US" sz="1570">
              <a:solidFill>
                <a:srgbClr val="FFFFFF"/>
              </a:solidFill>
              <a:latin typeface="Roboto"/>
              <a:ea typeface="Roboto"/>
              <a:cs typeface="Roboto"/>
              <a:sym typeface="Roboto"/>
            </a:endParaRPr>
          </a:p>
        </p:txBody>
      </p:sp>
      <p:sp>
        <p:nvSpPr>
          <p:cNvPr id="27" name="TextBox 27">
            <a:extLst>
              <a:ext uri="{FF2B5EF4-FFF2-40B4-BE49-F238E27FC236}">
                <a16:creationId xmlns:a16="http://schemas.microsoft.com/office/drawing/2014/main" id="{52535B6D-0324-0911-87C1-E19FCC3B2441}"/>
              </a:ext>
            </a:extLst>
          </p:cNvPr>
          <p:cNvSpPr txBox="1"/>
          <p:nvPr/>
        </p:nvSpPr>
        <p:spPr>
          <a:xfrm>
            <a:off x="8231644" y="4144393"/>
            <a:ext cx="3290842" cy="268728"/>
          </a:xfrm>
          <a:prstGeom prst="rect">
            <a:avLst/>
          </a:prstGeom>
        </p:spPr>
        <p:txBody>
          <a:bodyPr wrap="square" lIns="0" tIns="0" rIns="0" bIns="0" rtlCol="0" anchor="t">
            <a:spAutoFit/>
          </a:bodyPr>
          <a:lstStyle/>
          <a:p>
            <a:pPr defTabSz="609630">
              <a:lnSpc>
                <a:spcPts val="2280"/>
              </a:lnSpc>
            </a:pPr>
            <a:r>
              <a:rPr lang="en-US" sz="1628" b="1" err="1">
                <a:solidFill>
                  <a:srgbClr val="FFFFFF"/>
                </a:solidFill>
                <a:latin typeface="Roboto Bold"/>
                <a:ea typeface="Roboto Bold"/>
                <a:cs typeface="Roboto Bold"/>
                <a:sym typeface="Roboto Bold"/>
              </a:rPr>
              <a:t>Varshaben</a:t>
            </a:r>
            <a:r>
              <a:rPr lang="en-US" sz="1628" b="1">
                <a:solidFill>
                  <a:srgbClr val="FFFFFF"/>
                </a:solidFill>
                <a:latin typeface="Roboto Bold"/>
                <a:ea typeface="Roboto Bold"/>
                <a:cs typeface="Roboto Bold"/>
                <a:sym typeface="Roboto Bold"/>
              </a:rPr>
              <a:t> </a:t>
            </a:r>
            <a:r>
              <a:rPr lang="en-US" sz="1628" b="1" err="1">
                <a:solidFill>
                  <a:srgbClr val="FFFFFF"/>
                </a:solidFill>
                <a:latin typeface="Roboto Bold"/>
                <a:ea typeface="Roboto Bold"/>
                <a:cs typeface="Roboto Bold"/>
                <a:sym typeface="Roboto Bold"/>
              </a:rPr>
              <a:t>Songara</a:t>
            </a:r>
            <a:r>
              <a:rPr lang="en-US" sz="1628" b="1">
                <a:solidFill>
                  <a:srgbClr val="FFFFFF"/>
                </a:solidFill>
                <a:latin typeface="Roboto Bold"/>
                <a:ea typeface="Roboto Bold"/>
                <a:cs typeface="Roboto Bold"/>
                <a:sym typeface="Roboto Bold"/>
              </a:rPr>
              <a:t>, MD, MHPE</a:t>
            </a:r>
          </a:p>
        </p:txBody>
      </p:sp>
      <p:sp>
        <p:nvSpPr>
          <p:cNvPr id="28" name="TextBox 28">
            <a:extLst>
              <a:ext uri="{FF2B5EF4-FFF2-40B4-BE49-F238E27FC236}">
                <a16:creationId xmlns:a16="http://schemas.microsoft.com/office/drawing/2014/main" id="{F6D8D395-309E-6F3A-4AE4-D45F6A0CF7A2}"/>
              </a:ext>
            </a:extLst>
          </p:cNvPr>
          <p:cNvSpPr txBox="1"/>
          <p:nvPr/>
        </p:nvSpPr>
        <p:spPr>
          <a:xfrm>
            <a:off x="8324729" y="4636132"/>
            <a:ext cx="2839067" cy="826188"/>
          </a:xfrm>
          <a:prstGeom prst="rect">
            <a:avLst/>
          </a:prstGeom>
        </p:spPr>
        <p:txBody>
          <a:bodyPr lIns="0" tIns="0" rIns="0" bIns="0" rtlCol="0" anchor="t">
            <a:spAutoFit/>
          </a:bodyPr>
          <a:lstStyle/>
          <a:p>
            <a:pPr algn="ctr" defTabSz="609630">
              <a:lnSpc>
                <a:spcPts val="2198"/>
              </a:lnSpc>
              <a:spcBef>
                <a:spcPct val="0"/>
              </a:spcBef>
            </a:pPr>
            <a:r>
              <a:rPr lang="en-US" sz="1570">
                <a:solidFill>
                  <a:srgbClr val="FFFFFF"/>
                </a:solidFill>
                <a:latin typeface="Roboto"/>
                <a:ea typeface="Roboto"/>
                <a:cs typeface="Roboto"/>
                <a:sym typeface="Roboto"/>
              </a:rPr>
              <a:t>Associate Program Director, Harnett Health Family Medicine Residency </a:t>
            </a:r>
          </a:p>
        </p:txBody>
      </p:sp>
    </p:spTree>
    <p:extLst>
      <p:ext uri="{BB962C8B-B14F-4D97-AF65-F5344CB8AC3E}">
        <p14:creationId xmlns:p14="http://schemas.microsoft.com/office/powerpoint/2010/main" val="2406654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1F9DC-2E3F-D47C-C6DA-FFDEA3F2AD60}"/>
              </a:ext>
            </a:extLst>
          </p:cNvPr>
          <p:cNvSpPr>
            <a:spLocks noGrp="1"/>
          </p:cNvSpPr>
          <p:nvPr>
            <p:ph type="title"/>
          </p:nvPr>
        </p:nvSpPr>
        <p:spPr>
          <a:xfrm>
            <a:off x="803695" y="580786"/>
            <a:ext cx="10717696" cy="807893"/>
          </a:xfrm>
        </p:spPr>
        <p:txBody>
          <a:bodyPr>
            <a:normAutofit/>
          </a:bodyPr>
          <a:lstStyle/>
          <a:p>
            <a:pPr algn="ctr"/>
            <a:r>
              <a:rPr lang="en-US"/>
              <a:t>Active Physicians by Specialty &amp; IMG Status</a:t>
            </a:r>
          </a:p>
        </p:txBody>
      </p:sp>
      <p:pic>
        <p:nvPicPr>
          <p:cNvPr id="7" name="Content Placeholder 6">
            <a:extLst>
              <a:ext uri="{FF2B5EF4-FFF2-40B4-BE49-F238E27FC236}">
                <a16:creationId xmlns:a16="http://schemas.microsoft.com/office/drawing/2014/main" id="{AC702FF3-E544-C9EB-346B-29A890A0CF42}"/>
              </a:ext>
            </a:extLst>
          </p:cNvPr>
          <p:cNvPicPr>
            <a:picLocks noGrp="1" noChangeAspect="1"/>
          </p:cNvPicPr>
          <p:nvPr>
            <p:ph idx="1"/>
          </p:nvPr>
        </p:nvPicPr>
        <p:blipFill rotWithShape="1">
          <a:blip r:embed="rId3"/>
          <a:srcRect l="1447" b="38717"/>
          <a:stretch>
            <a:fillRect/>
          </a:stretch>
        </p:blipFill>
        <p:spPr>
          <a:xfrm>
            <a:off x="315237" y="1490772"/>
            <a:ext cx="11437669" cy="4616729"/>
          </a:xfrm>
        </p:spPr>
      </p:pic>
      <p:sp>
        <p:nvSpPr>
          <p:cNvPr id="3" name="Rectangle 2">
            <a:extLst>
              <a:ext uri="{FF2B5EF4-FFF2-40B4-BE49-F238E27FC236}">
                <a16:creationId xmlns:a16="http://schemas.microsoft.com/office/drawing/2014/main" id="{AB264158-4EE6-83E6-BB72-4F73279FB1FA}"/>
              </a:ext>
            </a:extLst>
          </p:cNvPr>
          <p:cNvSpPr/>
          <p:nvPr/>
        </p:nvSpPr>
        <p:spPr>
          <a:xfrm>
            <a:off x="377165" y="1910935"/>
            <a:ext cx="11437669" cy="424291"/>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spTree>
    <p:extLst>
      <p:ext uri="{BB962C8B-B14F-4D97-AF65-F5344CB8AC3E}">
        <p14:creationId xmlns:p14="http://schemas.microsoft.com/office/powerpoint/2010/main" val="217324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9B1945-BD6F-A53B-7FAE-7D5368C1EAD1}"/>
              </a:ext>
            </a:extLst>
          </p:cNvPr>
          <p:cNvSpPr>
            <a:spLocks noGrp="1"/>
          </p:cNvSpPr>
          <p:nvPr>
            <p:ph type="title"/>
          </p:nvPr>
        </p:nvSpPr>
        <p:spPr>
          <a:xfrm>
            <a:off x="267025" y="597865"/>
            <a:ext cx="11269031" cy="741756"/>
          </a:xfrm>
        </p:spPr>
        <p:txBody>
          <a:bodyPr>
            <a:noAutofit/>
          </a:bodyPr>
          <a:lstStyle/>
          <a:p>
            <a:r>
              <a:rPr lang="en-US" sz="4000" b="0">
                <a:solidFill>
                  <a:srgbClr val="002060"/>
                </a:solidFill>
              </a:rPr>
              <a:t>Country of Medical School</a:t>
            </a:r>
          </a:p>
        </p:txBody>
      </p:sp>
      <p:graphicFrame>
        <p:nvGraphicFramePr>
          <p:cNvPr id="4" name="Chart 3">
            <a:extLst>
              <a:ext uri="{FF2B5EF4-FFF2-40B4-BE49-F238E27FC236}">
                <a16:creationId xmlns:a16="http://schemas.microsoft.com/office/drawing/2014/main" id="{930D75FF-634B-675E-91EB-71FA414C0837}"/>
              </a:ext>
            </a:extLst>
          </p:cNvPr>
          <p:cNvGraphicFramePr/>
          <p:nvPr/>
        </p:nvGraphicFramePr>
        <p:xfrm>
          <a:off x="439553" y="1622965"/>
          <a:ext cx="8394065" cy="4779369"/>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210E6C48-7AA6-B8B8-FBAF-B072B34B8F54}"/>
              </a:ext>
            </a:extLst>
          </p:cNvPr>
          <p:cNvSpPr/>
          <p:nvPr/>
        </p:nvSpPr>
        <p:spPr>
          <a:xfrm>
            <a:off x="8816198" y="2332727"/>
            <a:ext cx="3176198" cy="2670593"/>
          </a:xfrm>
          <a:prstGeom prst="rect">
            <a:avLst/>
          </a:prstGeom>
          <a:solidFill>
            <a:schemeClr val="accent1"/>
          </a:solidFill>
          <a:ln>
            <a:solidFill>
              <a:schemeClr val="accent1"/>
            </a:solidFill>
          </a:ln>
        </p:spPr>
        <p:style>
          <a:lnRef idx="0">
            <a:schemeClr val="accent3"/>
          </a:lnRef>
          <a:fillRef idx="3">
            <a:schemeClr val="accent3"/>
          </a:fillRef>
          <a:effectRef idx="3">
            <a:schemeClr val="accent3"/>
          </a:effectRef>
          <a:fontRef idx="minor">
            <a:schemeClr val="lt1"/>
          </a:fontRef>
        </p:style>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F8EFE3"/>
                </a:solidFill>
                <a:effectLst/>
                <a:uLnTx/>
                <a:uFillTx/>
                <a:latin typeface="Franklin Gothic Book"/>
                <a:ea typeface="Arial"/>
                <a:cs typeface="Arial"/>
              </a:rPr>
              <a:t>Over the last 5 years, ECFMG has Certified applicants who attended medical school in</a:t>
            </a:r>
            <a:br>
              <a:rPr kumimoji="0" lang="en-US" sz="2133" b="1" i="0" u="none" strike="noStrike" kern="1200" cap="none" spc="0" normalizeH="0" baseline="0" noProof="0">
                <a:ln>
                  <a:noFill/>
                </a:ln>
                <a:solidFill>
                  <a:srgbClr val="F8EFE3"/>
                </a:solidFill>
                <a:effectLst/>
                <a:uLnTx/>
                <a:uFillTx/>
                <a:latin typeface="Franklin Gothic Book"/>
                <a:ea typeface="Arial"/>
                <a:cs typeface="Arial"/>
              </a:rPr>
            </a:br>
            <a:r>
              <a:rPr kumimoji="0" lang="en-US" sz="4267" b="1" i="0" u="none" strike="noStrike" kern="1200" cap="none" spc="0" normalizeH="0" baseline="0" noProof="0">
                <a:ln>
                  <a:noFill/>
                </a:ln>
                <a:solidFill>
                  <a:prstClr val="white"/>
                </a:solidFill>
                <a:effectLst/>
                <a:uLnTx/>
                <a:uFillTx/>
                <a:latin typeface="Franklin Gothic Book"/>
                <a:ea typeface="Arial"/>
                <a:cs typeface="Arial"/>
              </a:rPr>
              <a:t>163</a:t>
            </a:r>
            <a:endParaRPr kumimoji="0" lang="en-US" sz="2667" b="1" i="0" u="none" strike="noStrike" kern="1200" cap="none" spc="0" normalizeH="0" baseline="0" noProof="0">
              <a:ln>
                <a:noFill/>
              </a:ln>
              <a:solidFill>
                <a:prstClr val="white"/>
              </a:solidFill>
              <a:effectLst/>
              <a:uLnTx/>
              <a:uFillTx/>
              <a:latin typeface="Franklin Gothic Book"/>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F8EFE3"/>
                </a:solidFill>
                <a:effectLst/>
                <a:uLnTx/>
                <a:uFillTx/>
                <a:latin typeface="Franklin Gothic Book"/>
                <a:ea typeface="Arial"/>
                <a:cs typeface="Arial"/>
              </a:rPr>
              <a:t>different countries</a:t>
            </a:r>
          </a:p>
        </p:txBody>
      </p:sp>
      <p:sp>
        <p:nvSpPr>
          <p:cNvPr id="2" name="Footer Placeholder 3">
            <a:extLst>
              <a:ext uri="{FF2B5EF4-FFF2-40B4-BE49-F238E27FC236}">
                <a16:creationId xmlns:a16="http://schemas.microsoft.com/office/drawing/2014/main" id="{39C8755B-EFAF-01AD-2AB5-6B37356BD18F}"/>
              </a:ext>
            </a:extLst>
          </p:cNvPr>
          <p:cNvSpPr txBox="1">
            <a:spLocks/>
          </p:cNvSpPr>
          <p:nvPr/>
        </p:nvSpPr>
        <p:spPr>
          <a:xfrm>
            <a:off x="466411" y="6402334"/>
            <a:ext cx="7315200" cy="36512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88818B"/>
                </a:solidFill>
                <a:effectLst/>
                <a:uLnTx/>
                <a:uFillTx/>
                <a:latin typeface="Franklin Gothic Book"/>
                <a:ea typeface="+mn-ea"/>
                <a:cs typeface="+mn-cs"/>
              </a:rPr>
              <a:t>Copyright © 2025 by Intealth. All rights reserved.</a:t>
            </a:r>
          </a:p>
        </p:txBody>
      </p:sp>
    </p:spTree>
    <p:extLst>
      <p:ext uri="{BB962C8B-B14F-4D97-AF65-F5344CB8AC3E}">
        <p14:creationId xmlns:p14="http://schemas.microsoft.com/office/powerpoint/2010/main" val="683350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38902-29DA-05A2-88A6-B8A1A47104BF}"/>
              </a:ext>
            </a:extLst>
          </p:cNvPr>
          <p:cNvSpPr>
            <a:spLocks noGrp="1"/>
          </p:cNvSpPr>
          <p:nvPr>
            <p:ph type="title"/>
          </p:nvPr>
        </p:nvSpPr>
        <p:spPr>
          <a:xfrm>
            <a:off x="282216" y="595871"/>
            <a:ext cx="11269031" cy="741756"/>
          </a:xfrm>
        </p:spPr>
        <p:txBody>
          <a:bodyPr>
            <a:normAutofit/>
          </a:bodyPr>
          <a:lstStyle/>
          <a:p>
            <a:r>
              <a:rPr lang="en-US" sz="4000" b="0">
                <a:solidFill>
                  <a:srgbClr val="002060"/>
                </a:solidFill>
              </a:rPr>
              <a:t>Country of Citizenship</a:t>
            </a:r>
          </a:p>
        </p:txBody>
      </p:sp>
      <p:graphicFrame>
        <p:nvGraphicFramePr>
          <p:cNvPr id="4" name="Chart 3">
            <a:extLst>
              <a:ext uri="{FF2B5EF4-FFF2-40B4-BE49-F238E27FC236}">
                <a16:creationId xmlns:a16="http://schemas.microsoft.com/office/drawing/2014/main" id="{D593C309-6080-E58D-B91C-7C98776B75D0}"/>
              </a:ext>
            </a:extLst>
          </p:cNvPr>
          <p:cNvGraphicFramePr/>
          <p:nvPr/>
        </p:nvGraphicFramePr>
        <p:xfrm>
          <a:off x="3556801" y="1198470"/>
          <a:ext cx="8261445" cy="506365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8B2C220D-0C6C-A400-85EA-8EF38F08FBC2}"/>
              </a:ext>
            </a:extLst>
          </p:cNvPr>
          <p:cNvSpPr/>
          <p:nvPr/>
        </p:nvSpPr>
        <p:spPr>
          <a:xfrm>
            <a:off x="285409" y="2362484"/>
            <a:ext cx="2875052" cy="2133031"/>
          </a:xfrm>
          <a:prstGeom prst="rect">
            <a:avLst/>
          </a:prstGeom>
          <a:solidFill>
            <a:schemeClr val="accent1"/>
          </a:solidFill>
          <a:ln>
            <a:solidFill>
              <a:schemeClr val="accent1"/>
            </a:solidFill>
          </a:ln>
        </p:spPr>
        <p:style>
          <a:lnRef idx="0">
            <a:schemeClr val="accent3"/>
          </a:lnRef>
          <a:fillRef idx="3">
            <a:schemeClr val="accent3"/>
          </a:fillRef>
          <a:effectRef idx="3">
            <a:schemeClr val="accent3"/>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F8EFE3"/>
                </a:solidFill>
                <a:effectLst/>
                <a:uLnTx/>
                <a:uFillTx/>
                <a:latin typeface="Franklin Gothic Book"/>
                <a:ea typeface="Arial"/>
                <a:cs typeface="Arial"/>
              </a:rPr>
              <a:t>Over the last 5 years, ECFMG has Certified citizens of</a:t>
            </a:r>
            <a:br>
              <a:rPr kumimoji="0" lang="en-US" sz="2133" b="1" i="0" u="none" strike="noStrike" kern="1200" cap="none" spc="0" normalizeH="0" baseline="0" noProof="0">
                <a:ln>
                  <a:noFill/>
                </a:ln>
                <a:solidFill>
                  <a:srgbClr val="F8EFE3"/>
                </a:solidFill>
                <a:effectLst/>
                <a:uLnTx/>
                <a:uFillTx/>
                <a:latin typeface="Franklin Gothic Book"/>
                <a:ea typeface="Arial"/>
                <a:cs typeface="Arial"/>
              </a:rPr>
            </a:br>
            <a:r>
              <a:rPr kumimoji="0" lang="en-US" sz="4267" b="1" i="0" u="none" strike="noStrike" kern="1200" cap="none" spc="0" normalizeH="0" baseline="0" noProof="0">
                <a:ln>
                  <a:noFill/>
                </a:ln>
                <a:solidFill>
                  <a:prstClr val="white"/>
                </a:solidFill>
                <a:effectLst/>
                <a:uLnTx/>
                <a:uFillTx/>
                <a:latin typeface="Franklin Gothic Book"/>
                <a:ea typeface="+mn-ea"/>
                <a:cs typeface="+mn-cs"/>
              </a:rPr>
              <a:t>177</a:t>
            </a:r>
            <a:endParaRPr kumimoji="0" lang="en-US" sz="2667" b="1" i="0" u="none" strike="noStrike" kern="1200" cap="none" spc="0" normalizeH="0" baseline="0" noProof="0">
              <a:ln>
                <a:noFill/>
              </a:ln>
              <a:solidFill>
                <a:prstClr val="white"/>
              </a:solidFill>
              <a:effectLst/>
              <a:uLnTx/>
              <a:uFillTx/>
              <a:latin typeface="Franklin Gothic Book"/>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F8EFE3"/>
                </a:solidFill>
                <a:effectLst/>
                <a:uLnTx/>
                <a:uFillTx/>
                <a:latin typeface="Franklin Gothic Book"/>
                <a:ea typeface="Arial"/>
                <a:cs typeface="Arial"/>
              </a:rPr>
              <a:t>different countries</a:t>
            </a:r>
          </a:p>
        </p:txBody>
      </p:sp>
      <p:sp>
        <p:nvSpPr>
          <p:cNvPr id="8" name="TextBox 7">
            <a:extLst>
              <a:ext uri="{FF2B5EF4-FFF2-40B4-BE49-F238E27FC236}">
                <a16:creationId xmlns:a16="http://schemas.microsoft.com/office/drawing/2014/main" id="{9C0511A9-0F4C-7504-5A08-DE7D40A6884B}"/>
              </a:ext>
            </a:extLst>
          </p:cNvPr>
          <p:cNvSpPr txBox="1"/>
          <p:nvPr/>
        </p:nvSpPr>
        <p:spPr>
          <a:xfrm>
            <a:off x="4787415" y="5958117"/>
            <a:ext cx="62596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33333">
                    <a:lumMod val="60000"/>
                    <a:lumOff val="40000"/>
                  </a:srgbClr>
                </a:solidFill>
                <a:effectLst/>
                <a:uLnTx/>
                <a:uFillTx/>
                <a:latin typeface="Franklin Gothic Book"/>
                <a:ea typeface="+mn-ea"/>
                <a:cs typeface="+mn-cs"/>
              </a:rPr>
              <a:t>*Citizenship is at the time of entrance to medical school</a:t>
            </a:r>
          </a:p>
        </p:txBody>
      </p:sp>
      <p:sp>
        <p:nvSpPr>
          <p:cNvPr id="5" name="TextBox 4">
            <a:extLst>
              <a:ext uri="{FF2B5EF4-FFF2-40B4-BE49-F238E27FC236}">
                <a16:creationId xmlns:a16="http://schemas.microsoft.com/office/drawing/2014/main" id="{CFEBAFD0-D06C-51BD-C97B-E99328D34109}"/>
              </a:ext>
            </a:extLst>
          </p:cNvPr>
          <p:cNvSpPr txBox="1"/>
          <p:nvPr/>
        </p:nvSpPr>
        <p:spPr>
          <a:xfrm>
            <a:off x="388620" y="6414977"/>
            <a:ext cx="6106886" cy="25391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88818B"/>
                </a:solidFill>
                <a:effectLst/>
                <a:uLnTx/>
                <a:uFillTx/>
                <a:latin typeface="Franklin Gothic Book"/>
                <a:ea typeface="+mn-ea"/>
                <a:cs typeface="+mn-cs"/>
              </a:rPr>
              <a:t>Copyright © 2025 by Intealth. All rights reserved.</a:t>
            </a:r>
          </a:p>
        </p:txBody>
      </p:sp>
    </p:spTree>
    <p:extLst>
      <p:ext uri="{BB962C8B-B14F-4D97-AF65-F5344CB8AC3E}">
        <p14:creationId xmlns:p14="http://schemas.microsoft.com/office/powerpoint/2010/main" val="3781061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99E95-7F64-9419-FE27-4BDEDA7190BD}"/>
              </a:ext>
            </a:extLst>
          </p:cNvPr>
          <p:cNvSpPr>
            <a:spLocks noGrp="1"/>
          </p:cNvSpPr>
          <p:nvPr>
            <p:ph type="title"/>
          </p:nvPr>
        </p:nvSpPr>
        <p:spPr/>
        <p:txBody>
          <a:bodyPr/>
          <a:lstStyle/>
          <a:p>
            <a:r>
              <a:rPr lang="en-US"/>
              <a:t>Becoming a U.S. Physician </a:t>
            </a:r>
          </a:p>
        </p:txBody>
      </p:sp>
      <p:sp>
        <p:nvSpPr>
          <p:cNvPr id="5" name="Slide Number Placeholder 4">
            <a:extLst>
              <a:ext uri="{FF2B5EF4-FFF2-40B4-BE49-F238E27FC236}">
                <a16:creationId xmlns:a16="http://schemas.microsoft.com/office/drawing/2014/main" id="{9E083CE6-64E5-2673-15EE-C5C59B964175}"/>
              </a:ext>
            </a:extLst>
          </p:cNvPr>
          <p:cNvSpPr>
            <a:spLocks noGrp="1"/>
          </p:cNvSpPr>
          <p:nvPr>
            <p:ph type="sldNum" sz="quarter" idx="12"/>
          </p:nvPr>
        </p:nvSpPr>
        <p:spPr>
          <a:xfrm>
            <a:off x="11153669" y="6402334"/>
            <a:ext cx="571919" cy="365125"/>
          </a:xfrm>
          <a:prstGeom prst="rect">
            <a:avLst/>
          </a:prstGeom>
        </p:spPr>
        <p:txBody>
          <a:bodyPr vert="horz" lIns="91440" tIns="45720" rIns="91440" bIns="45720" rtlCol="0" anchor="ctr"/>
          <a:lstStyle>
            <a:defPPr>
              <a:defRPr lang="en-US"/>
            </a:defPPr>
            <a:lvl1pPr marL="0" algn="r" defTabSz="914400" rtl="0" eaLnBrk="1" latinLnBrk="0" hangingPunct="1">
              <a:defRPr sz="105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5457909-7F1D-4E97-86FD-FCEACD2AC378}"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50" b="0" i="0" u="none" strike="noStrike" kern="1200" cap="none" spc="0" normalizeH="0" baseline="0" noProof="0">
              <a:ln>
                <a:noFill/>
              </a:ln>
              <a:solidFill>
                <a:srgbClr val="333333">
                  <a:tint val="75000"/>
                </a:srgbClr>
              </a:solidFill>
              <a:effectLst/>
              <a:uLnTx/>
              <a:uFillTx/>
              <a:latin typeface="Franklin Gothic Book"/>
              <a:ea typeface="+mn-ea"/>
              <a:cs typeface="+mn-cs"/>
            </a:endParaRPr>
          </a:p>
        </p:txBody>
      </p:sp>
      <p:graphicFrame>
        <p:nvGraphicFramePr>
          <p:cNvPr id="1117" name="Content Placeholder 1116">
            <a:extLst>
              <a:ext uri="{FF2B5EF4-FFF2-40B4-BE49-F238E27FC236}">
                <a16:creationId xmlns:a16="http://schemas.microsoft.com/office/drawing/2014/main" id="{1F01756B-A65B-8D9B-D409-1CB07EEDE143}"/>
              </a:ext>
            </a:extLst>
          </p:cNvPr>
          <p:cNvGraphicFramePr>
            <a:graphicFrameLocks noGrp="1"/>
          </p:cNvGraphicFramePr>
          <p:nvPr>
            <p:ph idx="1"/>
          </p:nvPr>
        </p:nvGraphicFramePr>
        <p:xfrm>
          <a:off x="838200" y="1561292"/>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7" name="TextBox 46">
            <a:extLst>
              <a:ext uri="{FF2B5EF4-FFF2-40B4-BE49-F238E27FC236}">
                <a16:creationId xmlns:a16="http://schemas.microsoft.com/office/drawing/2014/main" id="{A7187812-F227-2969-8D0E-61C96C08A132}"/>
              </a:ext>
            </a:extLst>
          </p:cNvPr>
          <p:cNvSpPr txBox="1"/>
          <p:nvPr/>
        </p:nvSpPr>
        <p:spPr>
          <a:xfrm>
            <a:off x="7553324" y="495300"/>
            <a:ext cx="44291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33333"/>
                </a:solidFill>
                <a:effectLst/>
                <a:uLnTx/>
                <a:uFillTx/>
                <a:latin typeface="Franklin Gothic Book"/>
                <a:ea typeface="+mn-ea"/>
                <a:cs typeface="+mn-cs"/>
              </a:rPr>
              <a:t>Include UPDATED IMG Journey Slide</a:t>
            </a:r>
          </a:p>
        </p:txBody>
      </p:sp>
      <p:pic>
        <p:nvPicPr>
          <p:cNvPr id="1093" name="Picture 1092" descr="A certificate with text on it&#10;&#10;AI-generated content may be incorrect.">
            <a:extLst>
              <a:ext uri="{FF2B5EF4-FFF2-40B4-BE49-F238E27FC236}">
                <a16:creationId xmlns:a16="http://schemas.microsoft.com/office/drawing/2014/main" id="{451C7A2E-20B4-B0BC-9A96-4116B0731BF7}"/>
              </a:ext>
            </a:extLst>
          </p:cNvPr>
          <p:cNvPicPr>
            <a:picLocks noChangeAspect="1"/>
          </p:cNvPicPr>
          <p:nvPr/>
        </p:nvPicPr>
        <p:blipFill>
          <a:blip r:embed="rId8"/>
          <a:stretch>
            <a:fillRect/>
          </a:stretch>
        </p:blipFill>
        <p:spPr>
          <a:xfrm>
            <a:off x="0" y="0"/>
            <a:ext cx="12192000" cy="6858000"/>
          </a:xfrm>
          <a:prstGeom prst="rect">
            <a:avLst/>
          </a:prstGeom>
        </p:spPr>
      </p:pic>
      <p:sp>
        <p:nvSpPr>
          <p:cNvPr id="3" name="Footer Placeholder 3">
            <a:extLst>
              <a:ext uri="{FF2B5EF4-FFF2-40B4-BE49-F238E27FC236}">
                <a16:creationId xmlns:a16="http://schemas.microsoft.com/office/drawing/2014/main" id="{2ED64F4D-4D20-BAE1-1A05-8FC09F9B6EBC}"/>
              </a:ext>
            </a:extLst>
          </p:cNvPr>
          <p:cNvSpPr txBox="1">
            <a:spLocks/>
          </p:cNvSpPr>
          <p:nvPr/>
        </p:nvSpPr>
        <p:spPr>
          <a:xfrm>
            <a:off x="466412" y="6151460"/>
            <a:ext cx="7315200" cy="36512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88818B"/>
                </a:solidFill>
                <a:effectLst/>
                <a:uLnTx/>
                <a:uFillTx/>
                <a:latin typeface="Franklin Gothic Book"/>
                <a:ea typeface="+mn-ea"/>
                <a:cs typeface="+mn-cs"/>
              </a:rPr>
              <a:t>Copyright © 2025 by Intealth. All rights reserved.</a:t>
            </a:r>
          </a:p>
        </p:txBody>
      </p:sp>
      <p:sp>
        <p:nvSpPr>
          <p:cNvPr id="6" name="TextBox 5">
            <a:extLst>
              <a:ext uri="{FF2B5EF4-FFF2-40B4-BE49-F238E27FC236}">
                <a16:creationId xmlns:a16="http://schemas.microsoft.com/office/drawing/2014/main" id="{F85EB702-26CE-5690-5440-33A7E36EF5A9}"/>
              </a:ext>
            </a:extLst>
          </p:cNvPr>
          <p:cNvSpPr txBox="1"/>
          <p:nvPr/>
        </p:nvSpPr>
        <p:spPr>
          <a:xfrm>
            <a:off x="304800" y="6202752"/>
            <a:ext cx="3768436"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33333"/>
                </a:solidFill>
                <a:effectLst/>
                <a:uLnTx/>
                <a:uFillTx/>
                <a:latin typeface="Franklin Gothic Book"/>
                <a:ea typeface="+mn-ea"/>
                <a:cs typeface="+mn-cs"/>
              </a:rPr>
              <a:t>  </a:t>
            </a:r>
          </a:p>
        </p:txBody>
      </p:sp>
      <p:sp>
        <p:nvSpPr>
          <p:cNvPr id="7" name="TextBox 6">
            <a:extLst>
              <a:ext uri="{FF2B5EF4-FFF2-40B4-BE49-F238E27FC236}">
                <a16:creationId xmlns:a16="http://schemas.microsoft.com/office/drawing/2014/main" id="{EBE55ABC-BA81-553A-A93D-7BBAB974A5A5}"/>
              </a:ext>
            </a:extLst>
          </p:cNvPr>
          <p:cNvSpPr txBox="1"/>
          <p:nvPr/>
        </p:nvSpPr>
        <p:spPr>
          <a:xfrm>
            <a:off x="388620" y="6414977"/>
            <a:ext cx="6106886" cy="25391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88818B"/>
                </a:solidFill>
                <a:effectLst/>
                <a:uLnTx/>
                <a:uFillTx/>
                <a:latin typeface="Franklin Gothic Book"/>
                <a:ea typeface="+mn-ea"/>
                <a:cs typeface="+mn-cs"/>
              </a:rPr>
              <a:t>Copyright © 2025 by Intealth. All rights reserved.</a:t>
            </a:r>
          </a:p>
        </p:txBody>
      </p:sp>
    </p:spTree>
    <p:extLst>
      <p:ext uri="{BB962C8B-B14F-4D97-AF65-F5344CB8AC3E}">
        <p14:creationId xmlns:p14="http://schemas.microsoft.com/office/powerpoint/2010/main" val="2841154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19BAAAB-D0ED-A307-FE06-B508E6082905}"/>
              </a:ext>
            </a:extLst>
          </p:cNvPr>
          <p:cNvSpPr>
            <a:spLocks noGrp="1"/>
          </p:cNvSpPr>
          <p:nvPr>
            <p:ph type="ftr" sz="quarter" idx="11"/>
          </p:nvPr>
        </p:nvSpPr>
        <p:spPr/>
        <p:txBody>
          <a:bodyPr/>
          <a:lstStyle/>
          <a:p>
            <a:r>
              <a:rPr lang="en-US"/>
              <a:t>Copyright © 2022 by ECFMG and/or FAIMER. All rights reserved.</a:t>
            </a:r>
          </a:p>
        </p:txBody>
      </p:sp>
      <p:sp>
        <p:nvSpPr>
          <p:cNvPr id="5" name="Slide Number Placeholder 4">
            <a:extLst>
              <a:ext uri="{FF2B5EF4-FFF2-40B4-BE49-F238E27FC236}">
                <a16:creationId xmlns:a16="http://schemas.microsoft.com/office/drawing/2014/main" id="{ACD8F991-0A64-7AB9-0F3F-1E23D1C349C5}"/>
              </a:ext>
            </a:extLst>
          </p:cNvPr>
          <p:cNvSpPr>
            <a:spLocks noGrp="1"/>
          </p:cNvSpPr>
          <p:nvPr>
            <p:ph type="sldNum" sz="quarter" idx="12"/>
          </p:nvPr>
        </p:nvSpPr>
        <p:spPr/>
        <p:txBody>
          <a:bodyPr/>
          <a:lstStyle/>
          <a:p>
            <a:fld id="{45457909-7F1D-4E97-86FD-FCEACD2AC378}" type="slidenum">
              <a:rPr lang="en-US" smtClean="0"/>
              <a:t>24</a:t>
            </a:fld>
            <a:endParaRPr lang="en-US"/>
          </a:p>
        </p:txBody>
      </p:sp>
      <p:pic>
        <p:nvPicPr>
          <p:cNvPr id="7" name="Picture 6">
            <a:extLst>
              <a:ext uri="{FF2B5EF4-FFF2-40B4-BE49-F238E27FC236}">
                <a16:creationId xmlns:a16="http://schemas.microsoft.com/office/drawing/2014/main" id="{34815B60-B3D5-6CCC-6108-EC18F5284CF6}"/>
              </a:ext>
            </a:extLst>
          </p:cNvPr>
          <p:cNvPicPr>
            <a:picLocks noChangeAspect="1"/>
          </p:cNvPicPr>
          <p:nvPr/>
        </p:nvPicPr>
        <p:blipFill>
          <a:blip r:embed="rId2"/>
          <a:stretch>
            <a:fillRect/>
          </a:stretch>
        </p:blipFill>
        <p:spPr>
          <a:xfrm>
            <a:off x="0" y="12083"/>
            <a:ext cx="12192000" cy="6833833"/>
          </a:xfrm>
          <a:prstGeom prst="rect">
            <a:avLst/>
          </a:prstGeom>
        </p:spPr>
      </p:pic>
    </p:spTree>
    <p:extLst>
      <p:ext uri="{BB962C8B-B14F-4D97-AF65-F5344CB8AC3E}">
        <p14:creationId xmlns:p14="http://schemas.microsoft.com/office/powerpoint/2010/main" val="3621159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Callout 2"/>
          <p:cNvSpPr/>
          <p:nvPr/>
        </p:nvSpPr>
        <p:spPr>
          <a:xfrm>
            <a:off x="269975" y="2086971"/>
            <a:ext cx="2647508" cy="3382107"/>
          </a:xfrm>
          <a:prstGeom prst="rightArrowCallou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lIns="91501" tIns="45751" rIns="91501" bIns="45751"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4" name="Title 1"/>
          <p:cNvSpPr>
            <a:spLocks noGrp="1"/>
          </p:cNvSpPr>
          <p:nvPr>
            <p:ph type="title"/>
          </p:nvPr>
        </p:nvSpPr>
        <p:spPr>
          <a:xfrm>
            <a:off x="603632" y="432389"/>
            <a:ext cx="8238181" cy="762000"/>
          </a:xfrm>
        </p:spPr>
        <p:txBody>
          <a:bodyPr>
            <a:normAutofit/>
          </a:bodyPr>
          <a:lstStyle/>
          <a:p>
            <a:pPr algn="l"/>
            <a:r>
              <a:rPr lang="en-US" sz="4000"/>
              <a:t>IMG Path to U.S. GME</a:t>
            </a:r>
          </a:p>
        </p:txBody>
      </p:sp>
      <p:sp>
        <p:nvSpPr>
          <p:cNvPr id="5" name="TextBox 4"/>
          <p:cNvSpPr txBox="1"/>
          <p:nvPr/>
        </p:nvSpPr>
        <p:spPr>
          <a:xfrm>
            <a:off x="344303" y="2425608"/>
            <a:ext cx="1606888" cy="2308387"/>
          </a:xfrm>
          <a:prstGeom prst="rect">
            <a:avLst/>
          </a:prstGeom>
          <a:noFill/>
        </p:spPr>
        <p:txBody>
          <a:bodyPr wrap="square" lIns="91501" tIns="45751" rIns="91501" bIns="45751"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Medium"/>
                <a:ea typeface="+mn-ea"/>
                <a:cs typeface="+mn-cs"/>
              </a:rPr>
              <a:t>If medical school and degree meet ECFMG requirements, IMG can apply for ECFMG Certification</a:t>
            </a:r>
            <a:endParaRPr kumimoji="0" lang="en-US" sz="1800" b="1" i="0" u="none" strike="noStrike" kern="1200" cap="none" spc="0" normalizeH="0" baseline="0" noProof="0">
              <a:ln>
                <a:noFill/>
              </a:ln>
              <a:solidFill>
                <a:prstClr val="white"/>
              </a:solidFill>
              <a:effectLst/>
              <a:uLnTx/>
              <a:uFillTx/>
              <a:latin typeface="Franklin Gothic Book"/>
              <a:ea typeface="+mn-ea"/>
              <a:cs typeface="+mn-cs"/>
            </a:endParaRPr>
          </a:p>
        </p:txBody>
      </p:sp>
      <p:sp>
        <p:nvSpPr>
          <p:cNvPr id="8" name="TextBox 7"/>
          <p:cNvSpPr txBox="1"/>
          <p:nvPr/>
        </p:nvSpPr>
        <p:spPr>
          <a:xfrm>
            <a:off x="7541304" y="1947382"/>
            <a:ext cx="1357563" cy="1077026"/>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ED693A"/>
                </a:solidFill>
                <a:effectLst/>
                <a:uLnTx/>
                <a:uFillTx/>
                <a:latin typeface="Franklin Gothic Book"/>
                <a:ea typeface="+mn-ea"/>
                <a:cs typeface="+mn-cs"/>
              </a:rPr>
              <a:t>Apply to Residency (ERAS)</a:t>
            </a:r>
          </a:p>
        </p:txBody>
      </p:sp>
      <p:grpSp>
        <p:nvGrpSpPr>
          <p:cNvPr id="9" name="Group 8"/>
          <p:cNvGrpSpPr/>
          <p:nvPr/>
        </p:nvGrpSpPr>
        <p:grpSpPr>
          <a:xfrm>
            <a:off x="2560484" y="1788575"/>
            <a:ext cx="4790777" cy="1265967"/>
            <a:chOff x="1722477" y="1557757"/>
            <a:chExt cx="5184599" cy="1265966"/>
          </a:xfrm>
        </p:grpSpPr>
        <p:sp>
          <p:nvSpPr>
            <p:cNvPr id="10" name="TextBox 9"/>
            <p:cNvSpPr txBox="1"/>
            <p:nvPr/>
          </p:nvSpPr>
          <p:spPr>
            <a:xfrm>
              <a:off x="1722477" y="1557757"/>
              <a:ext cx="1985071" cy="4205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64C9D7">
                      <a:lumMod val="75000"/>
                    </a:srgbClr>
                  </a:solidFill>
                  <a:effectLst/>
                  <a:uLnTx/>
                  <a:uFillTx/>
                  <a:latin typeface="Franklin Gothic Book"/>
                  <a:ea typeface="+mn-ea"/>
                  <a:cs typeface="+mn-cs"/>
                </a:rPr>
                <a:t>USMLE Step 1</a:t>
              </a:r>
            </a:p>
          </p:txBody>
        </p:sp>
        <p:sp>
          <p:nvSpPr>
            <p:cNvPr id="11" name="TextBox 10"/>
            <p:cNvSpPr txBox="1"/>
            <p:nvPr/>
          </p:nvSpPr>
          <p:spPr>
            <a:xfrm>
              <a:off x="2920163" y="2025783"/>
              <a:ext cx="2417030" cy="4205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64C9D7">
                      <a:lumMod val="75000"/>
                    </a:srgbClr>
                  </a:solidFill>
                  <a:effectLst/>
                  <a:uLnTx/>
                  <a:uFillTx/>
                  <a:latin typeface="Franklin Gothic Book"/>
                  <a:ea typeface="+mn-ea"/>
                  <a:cs typeface="+mn-cs"/>
                </a:rPr>
                <a:t>USMLE Step 2 CK</a:t>
              </a:r>
            </a:p>
          </p:txBody>
        </p:sp>
        <p:sp>
          <p:nvSpPr>
            <p:cNvPr id="12" name="TextBox 11"/>
            <p:cNvSpPr txBox="1"/>
            <p:nvPr/>
          </p:nvSpPr>
          <p:spPr>
            <a:xfrm>
              <a:off x="5003680" y="2403159"/>
              <a:ext cx="1903396" cy="4205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64C9D7">
                      <a:lumMod val="75000"/>
                    </a:srgbClr>
                  </a:solidFill>
                  <a:effectLst/>
                  <a:uLnTx/>
                  <a:uFillTx/>
                  <a:latin typeface="Franklin Gothic Book"/>
                  <a:ea typeface="+mn-ea"/>
                  <a:cs typeface="+mn-cs"/>
                </a:rPr>
                <a:t>Pathway/OET</a:t>
              </a:r>
            </a:p>
          </p:txBody>
        </p:sp>
      </p:grpSp>
      <p:sp>
        <p:nvSpPr>
          <p:cNvPr id="17" name="TextBox 16"/>
          <p:cNvSpPr txBox="1"/>
          <p:nvPr/>
        </p:nvSpPr>
        <p:spPr>
          <a:xfrm>
            <a:off x="8932000" y="1982028"/>
            <a:ext cx="1449769" cy="1077026"/>
          </a:xfrm>
          <a:prstGeom prst="rect">
            <a:avLst/>
          </a:prstGeom>
          <a:noFill/>
          <a:ln>
            <a:noFill/>
          </a:ln>
        </p:spPr>
        <p:txBody>
          <a:bodyPr wrap="square" lIns="45720" r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F8EFE3">
                    <a:lumMod val="50000"/>
                  </a:srgbClr>
                </a:solidFill>
                <a:effectLst/>
                <a:uLnTx/>
                <a:uFillTx/>
                <a:latin typeface="Franklin Gothic Book"/>
                <a:ea typeface="+mn-ea"/>
                <a:cs typeface="+mn-cs"/>
              </a:rPr>
              <a:t>Obtain visa if foreign citizen</a:t>
            </a:r>
          </a:p>
        </p:txBody>
      </p:sp>
      <p:sp>
        <p:nvSpPr>
          <p:cNvPr id="108" name="TextBox 107"/>
          <p:cNvSpPr txBox="1"/>
          <p:nvPr/>
        </p:nvSpPr>
        <p:spPr>
          <a:xfrm>
            <a:off x="3170418" y="4842763"/>
            <a:ext cx="4091231" cy="748857"/>
          </a:xfrm>
          <a:prstGeom prst="rect">
            <a:avLst/>
          </a:prstGeom>
          <a:noFill/>
        </p:spPr>
        <p:txBody>
          <a:bodyPr wrap="square" lIns="91501" tIns="45751" rIns="91501" bIns="457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srgbClr val="64C9D7">
                    <a:lumMod val="75000"/>
                  </a:srgbClr>
                </a:solidFill>
                <a:effectLst/>
                <a:uLnTx/>
                <a:uFillTx/>
                <a:latin typeface="Franklin Gothic Medium"/>
                <a:ea typeface="+mn-ea"/>
                <a:cs typeface="+mn-cs"/>
              </a:rPr>
              <a:t>+</a:t>
            </a:r>
            <a:r>
              <a:rPr kumimoji="0" lang="en-US" sz="2133" b="1" i="0" u="none" strike="noStrike" kern="1200" cap="none" spc="0" normalizeH="0" baseline="0" noProof="0">
                <a:ln>
                  <a:noFill/>
                </a:ln>
                <a:solidFill>
                  <a:srgbClr val="64C9D7">
                    <a:lumMod val="75000"/>
                  </a:srgbClr>
                </a:solidFill>
                <a:effectLst/>
                <a:uLnTx/>
                <a:uFillTx/>
                <a:latin typeface="Franklin Gothic Book"/>
                <a:ea typeface="+mn-ea"/>
                <a:cs typeface="+mn-cs"/>
              </a:rPr>
              <a:t> verification of medical school diploma and transcript</a:t>
            </a:r>
          </a:p>
        </p:txBody>
      </p:sp>
      <p:sp>
        <p:nvSpPr>
          <p:cNvPr id="109" name="TextBox 108"/>
          <p:cNvSpPr txBox="1"/>
          <p:nvPr/>
        </p:nvSpPr>
        <p:spPr>
          <a:xfrm>
            <a:off x="4035071" y="986083"/>
            <a:ext cx="6349630" cy="420627"/>
          </a:xfrm>
          <a:prstGeom prst="rect">
            <a:avLst/>
          </a:prstGeom>
          <a:noFill/>
        </p:spPr>
        <p:txBody>
          <a:bodyPr wrap="square" lIns="91501" tIns="45751" rIns="91501" bIns="45751"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srgbClr val="A0DDE7">
                    <a:lumMod val="50000"/>
                  </a:srgbClr>
                </a:solidFill>
                <a:effectLst/>
                <a:uLnTx/>
                <a:uFillTx/>
                <a:latin typeface="Franklin Gothic Heavy" panose="020B0903020102020204" pitchFamily="34" charset="0"/>
                <a:ea typeface="+mn-ea"/>
                <a:cs typeface="+mn-cs"/>
              </a:rPr>
              <a:t>ECFMG Certification                  </a:t>
            </a:r>
            <a:r>
              <a:rPr kumimoji="0" lang="en-US" sz="2133" b="0" i="0" u="none" strike="noStrike" kern="1200" cap="none" spc="0" normalizeH="0" baseline="0" noProof="0">
                <a:ln>
                  <a:noFill/>
                </a:ln>
                <a:solidFill>
                  <a:srgbClr val="ED693A"/>
                </a:solidFill>
                <a:effectLst/>
                <a:uLnTx/>
                <a:uFillTx/>
                <a:latin typeface="Franklin Gothic Heavy" panose="020B0903020102020204" pitchFamily="34" charset="0"/>
                <a:ea typeface="+mn-ea"/>
                <a:cs typeface="+mn-cs"/>
              </a:rPr>
              <a:t>Match          </a:t>
            </a:r>
            <a:r>
              <a:rPr kumimoji="0" lang="en-US" sz="2133" b="0" i="0" u="none" strike="noStrike" kern="1200" cap="none" spc="0" normalizeH="0" baseline="0" noProof="0">
                <a:ln>
                  <a:noFill/>
                </a:ln>
                <a:solidFill>
                  <a:srgbClr val="F8EFE3">
                    <a:lumMod val="50000"/>
                  </a:srgbClr>
                </a:solidFill>
                <a:effectLst/>
                <a:uLnTx/>
                <a:uFillTx/>
                <a:latin typeface="Franklin Gothic Heavy" panose="020B0903020102020204" pitchFamily="34" charset="0"/>
                <a:ea typeface="+mn-ea"/>
                <a:cs typeface="+mn-cs"/>
              </a:rPr>
              <a:t>GME</a:t>
            </a:r>
          </a:p>
        </p:txBody>
      </p:sp>
      <p:sp>
        <p:nvSpPr>
          <p:cNvPr id="110" name="Slide Number Placeholder 5"/>
          <p:cNvSpPr>
            <a:spLocks noGrp="1"/>
          </p:cNvSpPr>
          <p:nvPr>
            <p:ph type="sldNum" sz="quarter" idx="12"/>
          </p:nvPr>
        </p:nvSpPr>
        <p:spPr>
          <a:xfrm>
            <a:off x="9031949" y="6447822"/>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B4E1B2-553C-47BF-8FDF-861491A0C212}" type="slidenum">
              <a:rPr kumimoji="0" lang="en-US" sz="1050" b="0" i="0" u="none" strike="noStrike" kern="1200" cap="none" spc="0" normalizeH="0" baseline="0" noProof="0" smtClean="0">
                <a:ln>
                  <a:noFill/>
                </a:ln>
                <a:solidFill>
                  <a:srgbClr val="333333">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050" b="0" i="0" u="none" strike="noStrike" kern="1200" cap="none" spc="0" normalizeH="0" baseline="0" noProof="0">
              <a:ln>
                <a:noFill/>
              </a:ln>
              <a:solidFill>
                <a:srgbClr val="333333">
                  <a:tint val="75000"/>
                </a:srgbClr>
              </a:solidFill>
              <a:effectLst/>
              <a:uLnTx/>
              <a:uFillTx/>
              <a:latin typeface="Franklin Gothic Book"/>
              <a:ea typeface="+mn-ea"/>
              <a:cs typeface="+mn-cs"/>
            </a:endParaRPr>
          </a:p>
        </p:txBody>
      </p:sp>
      <p:grpSp>
        <p:nvGrpSpPr>
          <p:cNvPr id="19" name="Group 18"/>
          <p:cNvGrpSpPr/>
          <p:nvPr/>
        </p:nvGrpSpPr>
        <p:grpSpPr>
          <a:xfrm>
            <a:off x="2425723" y="1193953"/>
            <a:ext cx="15727680" cy="5173267"/>
            <a:chOff x="1549400" y="800100"/>
            <a:chExt cx="15163800" cy="5295900"/>
          </a:xfrm>
          <a:effectLst/>
        </p:grpSpPr>
        <p:grpSp>
          <p:nvGrpSpPr>
            <p:cNvPr id="20" name="Group 19"/>
            <p:cNvGrpSpPr/>
            <p:nvPr/>
          </p:nvGrpSpPr>
          <p:grpSpPr>
            <a:xfrm>
              <a:off x="1778000" y="800100"/>
              <a:ext cx="14935200" cy="5295900"/>
              <a:chOff x="1371600" y="838200"/>
              <a:chExt cx="14935200" cy="5334000"/>
            </a:xfrm>
          </p:grpSpPr>
          <p:sp>
            <p:nvSpPr>
              <p:cNvPr id="106" name="Arc 105"/>
              <p:cNvSpPr/>
              <p:nvPr/>
            </p:nvSpPr>
            <p:spPr>
              <a:xfrm flipH="1" flipV="1">
                <a:off x="1371600" y="838200"/>
                <a:ext cx="14935200" cy="2209800"/>
              </a:xfrm>
              <a:prstGeom prst="arc">
                <a:avLst/>
              </a:prstGeom>
              <a:ln w="57150">
                <a:solidFill>
                  <a:srgbClr val="00559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107" name="Arc 106"/>
              <p:cNvSpPr/>
              <p:nvPr/>
            </p:nvSpPr>
            <p:spPr>
              <a:xfrm flipH="1">
                <a:off x="1371600" y="3810000"/>
                <a:ext cx="14935200" cy="2362200"/>
              </a:xfrm>
              <a:prstGeom prst="arc">
                <a:avLst/>
              </a:prstGeom>
              <a:ln w="57150">
                <a:solidFill>
                  <a:srgbClr val="00559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grpSp>
        <p:grpSp>
          <p:nvGrpSpPr>
            <p:cNvPr id="21" name="Group 20"/>
            <p:cNvGrpSpPr/>
            <p:nvPr/>
          </p:nvGrpSpPr>
          <p:grpSpPr>
            <a:xfrm>
              <a:off x="1549400" y="2133600"/>
              <a:ext cx="7967980" cy="2438400"/>
              <a:chOff x="1549400" y="2133600"/>
              <a:chExt cx="7967980" cy="2438400"/>
            </a:xfrm>
          </p:grpSpPr>
          <p:grpSp>
            <p:nvGrpSpPr>
              <p:cNvPr id="22" name="Group 21"/>
              <p:cNvGrpSpPr/>
              <p:nvPr/>
            </p:nvGrpSpPr>
            <p:grpSpPr>
              <a:xfrm>
                <a:off x="1549400" y="2133600"/>
                <a:ext cx="7967980" cy="2438400"/>
                <a:chOff x="1549400" y="2133600"/>
                <a:chExt cx="7967980" cy="2438400"/>
              </a:xfrm>
            </p:grpSpPr>
            <p:sp>
              <p:nvSpPr>
                <p:cNvPr id="26" name="Oval 25"/>
                <p:cNvSpPr/>
                <p:nvPr/>
              </p:nvSpPr>
              <p:spPr>
                <a:xfrm>
                  <a:off x="1600200" y="2133600"/>
                  <a:ext cx="247650" cy="228600"/>
                </a:xfrm>
                <a:prstGeom prst="ellipse">
                  <a:avLst/>
                </a:prstGeom>
                <a:solidFill>
                  <a:srgbClr val="005596"/>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27" name="Oval 26"/>
                <p:cNvSpPr/>
                <p:nvPr/>
              </p:nvSpPr>
              <p:spPr>
                <a:xfrm>
                  <a:off x="2209800" y="2590800"/>
                  <a:ext cx="247650" cy="228600"/>
                </a:xfrm>
                <a:prstGeom prst="ellipse">
                  <a:avLst/>
                </a:prstGeom>
                <a:solidFill>
                  <a:srgbClr val="005596"/>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28" name="Oval 27"/>
                <p:cNvSpPr/>
                <p:nvPr/>
              </p:nvSpPr>
              <p:spPr>
                <a:xfrm>
                  <a:off x="1752600" y="2819400"/>
                  <a:ext cx="247650" cy="228600"/>
                </a:xfrm>
                <a:prstGeom prst="ellipse">
                  <a:avLst/>
                </a:prstGeom>
                <a:solidFill>
                  <a:srgbClr val="005596"/>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29" name="Oval 28"/>
                <p:cNvSpPr/>
                <p:nvPr/>
              </p:nvSpPr>
              <p:spPr>
                <a:xfrm>
                  <a:off x="1905000" y="3581400"/>
                  <a:ext cx="297180" cy="274320"/>
                </a:xfrm>
                <a:prstGeom prst="ellipse">
                  <a:avLst/>
                </a:prstGeom>
                <a:solidFill>
                  <a:srgbClr val="FFC000"/>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30" name="Oval 29"/>
                <p:cNvSpPr/>
                <p:nvPr/>
              </p:nvSpPr>
              <p:spPr>
                <a:xfrm>
                  <a:off x="1752600" y="3886200"/>
                  <a:ext cx="247650" cy="228600"/>
                </a:xfrm>
                <a:prstGeom prst="ellipse">
                  <a:avLst/>
                </a:prstGeom>
                <a:solidFill>
                  <a:srgbClr val="005596"/>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31" name="Oval 30"/>
                <p:cNvSpPr/>
                <p:nvPr/>
              </p:nvSpPr>
              <p:spPr>
                <a:xfrm>
                  <a:off x="2019300" y="4152900"/>
                  <a:ext cx="198120" cy="182880"/>
                </a:xfrm>
                <a:prstGeom prst="ellipse">
                  <a:avLst/>
                </a:prstGeom>
                <a:solidFill>
                  <a:srgbClr val="92D050"/>
                </a:soli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32" name="Oval 31"/>
                <p:cNvSpPr/>
                <p:nvPr/>
              </p:nvSpPr>
              <p:spPr>
                <a:xfrm>
                  <a:off x="5181600" y="2895600"/>
                  <a:ext cx="247650" cy="228600"/>
                </a:xfrm>
                <a:prstGeom prst="ellipse">
                  <a:avLst/>
                </a:prstGeom>
                <a:solidFill>
                  <a:srgbClr val="005596"/>
                </a:soli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33" name="Oval 32"/>
                <p:cNvSpPr/>
                <p:nvPr/>
              </p:nvSpPr>
              <p:spPr>
                <a:xfrm>
                  <a:off x="8870950" y="3048000"/>
                  <a:ext cx="297180" cy="274320"/>
                </a:xfrm>
                <a:prstGeom prst="ellipse">
                  <a:avLst/>
                </a:prstGeom>
                <a:solidFill>
                  <a:srgbClr val="3FB7E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34" name="Oval 33"/>
                <p:cNvSpPr/>
                <p:nvPr/>
              </p:nvSpPr>
              <p:spPr>
                <a:xfrm>
                  <a:off x="3429001" y="3009900"/>
                  <a:ext cx="297180" cy="274320"/>
                </a:xfrm>
                <a:prstGeom prst="ellipse">
                  <a:avLst/>
                </a:prstGeom>
                <a:solidFill>
                  <a:srgbClr val="3FB7E1"/>
                </a:solidFill>
                <a:ln>
                  <a:no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35" name="Oval 34"/>
                <p:cNvSpPr/>
                <p:nvPr/>
              </p:nvSpPr>
              <p:spPr>
                <a:xfrm>
                  <a:off x="7988300" y="3009900"/>
                  <a:ext cx="198120" cy="182880"/>
                </a:xfrm>
                <a:prstGeom prst="ellipse">
                  <a:avLst/>
                </a:prstGeom>
                <a:solidFill>
                  <a:srgbClr val="92D050"/>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36" name="Oval 35"/>
                <p:cNvSpPr/>
                <p:nvPr/>
              </p:nvSpPr>
              <p:spPr>
                <a:xfrm>
                  <a:off x="2209800" y="3429000"/>
                  <a:ext cx="297180" cy="274320"/>
                </a:xfrm>
                <a:prstGeom prst="ellipse">
                  <a:avLst/>
                </a:prstGeom>
                <a:solidFill>
                  <a:schemeClr val="accent1"/>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37" name="Oval 36"/>
                <p:cNvSpPr/>
                <p:nvPr/>
              </p:nvSpPr>
              <p:spPr>
                <a:xfrm>
                  <a:off x="2514600" y="3581400"/>
                  <a:ext cx="198120" cy="182880"/>
                </a:xfrm>
                <a:prstGeom prst="ellipse">
                  <a:avLst/>
                </a:prstGeom>
                <a:solidFill>
                  <a:srgbClr val="92D050"/>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38" name="Oval 37"/>
                <p:cNvSpPr/>
                <p:nvPr/>
              </p:nvSpPr>
              <p:spPr>
                <a:xfrm>
                  <a:off x="5777157" y="2946400"/>
                  <a:ext cx="297180" cy="274320"/>
                </a:xfrm>
                <a:prstGeom prst="ellipse">
                  <a:avLst/>
                </a:prstGeom>
                <a:solidFill>
                  <a:srgbClr val="FFC000"/>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39" name="Oval 38"/>
                <p:cNvSpPr/>
                <p:nvPr/>
              </p:nvSpPr>
              <p:spPr>
                <a:xfrm>
                  <a:off x="1905000" y="2514600"/>
                  <a:ext cx="198120" cy="182880"/>
                </a:xfrm>
                <a:prstGeom prst="ellipse">
                  <a:avLst/>
                </a:prstGeom>
                <a:solidFill>
                  <a:srgbClr val="92D050"/>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40" name="Oval 39"/>
                <p:cNvSpPr/>
                <p:nvPr/>
              </p:nvSpPr>
              <p:spPr>
                <a:xfrm>
                  <a:off x="8672830" y="3484033"/>
                  <a:ext cx="198120" cy="182880"/>
                </a:xfrm>
                <a:prstGeom prst="ellipse">
                  <a:avLst/>
                </a:prstGeom>
                <a:solidFill>
                  <a:srgbClr val="92D050"/>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41" name="Oval 40"/>
                <p:cNvSpPr/>
                <p:nvPr/>
              </p:nvSpPr>
              <p:spPr>
                <a:xfrm>
                  <a:off x="1905000" y="3111500"/>
                  <a:ext cx="198120" cy="182880"/>
                </a:xfrm>
                <a:prstGeom prst="ellipse">
                  <a:avLst/>
                </a:prstGeom>
                <a:solidFill>
                  <a:srgbClr val="92D050"/>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42" name="Oval 41"/>
                <p:cNvSpPr/>
                <p:nvPr/>
              </p:nvSpPr>
              <p:spPr>
                <a:xfrm>
                  <a:off x="6743700" y="3505200"/>
                  <a:ext cx="198120" cy="182880"/>
                </a:xfrm>
                <a:prstGeom prst="ellipse">
                  <a:avLst/>
                </a:prstGeom>
                <a:solidFill>
                  <a:srgbClr val="92D050"/>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43" name="Oval 42"/>
                <p:cNvSpPr/>
                <p:nvPr/>
              </p:nvSpPr>
              <p:spPr>
                <a:xfrm>
                  <a:off x="4064000" y="2781300"/>
                  <a:ext cx="198120" cy="182880"/>
                </a:xfrm>
                <a:prstGeom prst="ellipse">
                  <a:avLst/>
                </a:prstGeom>
                <a:solidFill>
                  <a:srgbClr val="92D050"/>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44" name="Oval 43"/>
                <p:cNvSpPr/>
                <p:nvPr/>
              </p:nvSpPr>
              <p:spPr>
                <a:xfrm>
                  <a:off x="2133600" y="2895600"/>
                  <a:ext cx="297180" cy="274320"/>
                </a:xfrm>
                <a:prstGeom prst="ellipse">
                  <a:avLst/>
                </a:prstGeom>
                <a:solidFill>
                  <a:srgbClr val="3FB7E1"/>
                </a:soli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45" name="Oval 44"/>
                <p:cNvSpPr/>
                <p:nvPr/>
              </p:nvSpPr>
              <p:spPr>
                <a:xfrm>
                  <a:off x="2514600" y="3200400"/>
                  <a:ext cx="297180" cy="274320"/>
                </a:xfrm>
                <a:prstGeom prst="ellipse">
                  <a:avLst/>
                </a:prstGeom>
                <a:solidFill>
                  <a:srgbClr val="3FB7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46" name="Oval 45"/>
                <p:cNvSpPr/>
                <p:nvPr/>
              </p:nvSpPr>
              <p:spPr>
                <a:xfrm>
                  <a:off x="9168130" y="3169920"/>
                  <a:ext cx="198120" cy="182880"/>
                </a:xfrm>
                <a:prstGeom prst="ellips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47" name="Oval 46"/>
                <p:cNvSpPr/>
                <p:nvPr/>
              </p:nvSpPr>
              <p:spPr>
                <a:xfrm>
                  <a:off x="2082800" y="2324100"/>
                  <a:ext cx="297180" cy="274320"/>
                </a:xfrm>
                <a:prstGeom prst="ellipse">
                  <a:avLst/>
                </a:prstGeom>
                <a:solidFill>
                  <a:srgbClr val="3FB7E1"/>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48" name="Oval 47"/>
                <p:cNvSpPr/>
                <p:nvPr/>
              </p:nvSpPr>
              <p:spPr>
                <a:xfrm>
                  <a:off x="2133600" y="3810000"/>
                  <a:ext cx="297180" cy="274320"/>
                </a:xfrm>
                <a:prstGeom prst="ellipse">
                  <a:avLst/>
                </a:prstGeom>
                <a:solidFill>
                  <a:srgbClr val="3FB7E1"/>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49" name="Oval 48"/>
                <p:cNvSpPr/>
                <p:nvPr/>
              </p:nvSpPr>
              <p:spPr>
                <a:xfrm>
                  <a:off x="2362200" y="4038600"/>
                  <a:ext cx="297180" cy="274320"/>
                </a:xfrm>
                <a:prstGeom prst="ellipse">
                  <a:avLst/>
                </a:prstGeom>
                <a:solidFill>
                  <a:schemeClr val="accent5">
                    <a:lumMod val="90000"/>
                  </a:scheme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50" name="Oval 49"/>
                <p:cNvSpPr/>
                <p:nvPr/>
              </p:nvSpPr>
              <p:spPr>
                <a:xfrm>
                  <a:off x="2514600" y="2895600"/>
                  <a:ext cx="198120" cy="182880"/>
                </a:xfrm>
                <a:prstGeom prst="ellipse">
                  <a:avLst/>
                </a:prstGeom>
                <a:solidFill>
                  <a:srgbClr val="92D05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51" name="Oval 50"/>
                <p:cNvSpPr/>
                <p:nvPr/>
              </p:nvSpPr>
              <p:spPr>
                <a:xfrm>
                  <a:off x="4267201" y="3657600"/>
                  <a:ext cx="297180" cy="274320"/>
                </a:xfrm>
                <a:prstGeom prst="ellipse">
                  <a:avLst/>
                </a:prstGeom>
                <a:solidFill>
                  <a:srgbClr val="3FB7E1"/>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52" name="Oval 51"/>
                <p:cNvSpPr/>
                <p:nvPr/>
              </p:nvSpPr>
              <p:spPr>
                <a:xfrm>
                  <a:off x="6667500" y="2971800"/>
                  <a:ext cx="247650" cy="228600"/>
                </a:xfrm>
                <a:prstGeom prst="ellipse">
                  <a:avLst/>
                </a:prstGeom>
                <a:solidFill>
                  <a:srgbClr val="005596"/>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53" name="Oval 52"/>
                <p:cNvSpPr/>
                <p:nvPr/>
              </p:nvSpPr>
              <p:spPr>
                <a:xfrm>
                  <a:off x="8375650" y="3048000"/>
                  <a:ext cx="247650" cy="228600"/>
                </a:xfrm>
                <a:prstGeom prst="ellipse">
                  <a:avLst/>
                </a:prstGeom>
                <a:solidFill>
                  <a:srgbClr val="005596"/>
                </a:soli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54" name="Oval 53"/>
                <p:cNvSpPr/>
                <p:nvPr/>
              </p:nvSpPr>
              <p:spPr>
                <a:xfrm>
                  <a:off x="3733800" y="2819400"/>
                  <a:ext cx="297180" cy="274320"/>
                </a:xfrm>
                <a:prstGeom prst="ellipse">
                  <a:avLst/>
                </a:prstGeom>
                <a:solidFill>
                  <a:srgbClr val="3FB7E1"/>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55" name="Oval 54"/>
                <p:cNvSpPr/>
                <p:nvPr/>
              </p:nvSpPr>
              <p:spPr>
                <a:xfrm>
                  <a:off x="3543300" y="3295650"/>
                  <a:ext cx="198120" cy="182880"/>
                </a:xfrm>
                <a:prstGeom prst="ellipse">
                  <a:avLst/>
                </a:prstGeom>
                <a:solidFill>
                  <a:srgbClr val="92D050"/>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56" name="Oval 55"/>
                <p:cNvSpPr/>
                <p:nvPr/>
              </p:nvSpPr>
              <p:spPr>
                <a:xfrm>
                  <a:off x="3340100" y="3505200"/>
                  <a:ext cx="297180" cy="27432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57" name="Oval 56"/>
                <p:cNvSpPr/>
                <p:nvPr/>
              </p:nvSpPr>
              <p:spPr>
                <a:xfrm>
                  <a:off x="3670300" y="3505200"/>
                  <a:ext cx="297180" cy="274320"/>
                </a:xfrm>
                <a:prstGeom prst="ellipse">
                  <a:avLst/>
                </a:prstGeom>
                <a:solidFill>
                  <a:srgbClr val="3FB7E1"/>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58" name="Oval 57"/>
                <p:cNvSpPr/>
                <p:nvPr/>
              </p:nvSpPr>
              <p:spPr>
                <a:xfrm>
                  <a:off x="3429001" y="3810000"/>
                  <a:ext cx="247650" cy="228600"/>
                </a:xfrm>
                <a:prstGeom prst="ellipse">
                  <a:avLst/>
                </a:prstGeom>
                <a:solidFill>
                  <a:srgbClr val="005596"/>
                </a:soli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59" name="Oval 58"/>
                <p:cNvSpPr/>
                <p:nvPr/>
              </p:nvSpPr>
              <p:spPr>
                <a:xfrm>
                  <a:off x="3200400" y="3924300"/>
                  <a:ext cx="198120" cy="182880"/>
                </a:xfrm>
                <a:prstGeom prst="ellipse">
                  <a:avLst/>
                </a:prstGeom>
                <a:solidFill>
                  <a:srgbClr val="92D050"/>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60" name="Oval 59"/>
                <p:cNvSpPr/>
                <p:nvPr/>
              </p:nvSpPr>
              <p:spPr>
                <a:xfrm>
                  <a:off x="1549400" y="4114800"/>
                  <a:ext cx="297180" cy="274320"/>
                </a:xfrm>
                <a:prstGeom prst="ellipse">
                  <a:avLst/>
                </a:prstGeom>
                <a:solidFill>
                  <a:srgbClr val="3FB7E1"/>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61" name="Oval 60"/>
                <p:cNvSpPr/>
                <p:nvPr/>
              </p:nvSpPr>
              <p:spPr>
                <a:xfrm>
                  <a:off x="3124200" y="3200400"/>
                  <a:ext cx="297180" cy="274320"/>
                </a:xfrm>
                <a:prstGeom prst="ellipse">
                  <a:avLst/>
                </a:prstGeom>
                <a:solidFill>
                  <a:srgbClr val="3FB7E1"/>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62" name="Oval 61"/>
                <p:cNvSpPr/>
                <p:nvPr/>
              </p:nvSpPr>
              <p:spPr>
                <a:xfrm>
                  <a:off x="2832100" y="3962400"/>
                  <a:ext cx="297180" cy="274320"/>
                </a:xfrm>
                <a:prstGeom prst="ellipse">
                  <a:avLst/>
                </a:prstGeom>
                <a:solidFill>
                  <a:srgbClr val="3FB7E1"/>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63" name="Oval 62"/>
                <p:cNvSpPr/>
                <p:nvPr/>
              </p:nvSpPr>
              <p:spPr>
                <a:xfrm>
                  <a:off x="2781299" y="2971800"/>
                  <a:ext cx="297180" cy="274320"/>
                </a:xfrm>
                <a:prstGeom prst="ellipse">
                  <a:avLst/>
                </a:prstGeom>
                <a:solidFill>
                  <a:srgbClr val="FFC000"/>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64" name="Oval 63"/>
                <p:cNvSpPr/>
                <p:nvPr/>
              </p:nvSpPr>
              <p:spPr>
                <a:xfrm>
                  <a:off x="5029200" y="3429000"/>
                  <a:ext cx="198120" cy="182880"/>
                </a:xfrm>
                <a:prstGeom prst="ellipse">
                  <a:avLst/>
                </a:prstGeom>
                <a:solidFill>
                  <a:srgbClr val="92D050"/>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65" name="Oval 64"/>
                <p:cNvSpPr/>
                <p:nvPr/>
              </p:nvSpPr>
              <p:spPr>
                <a:xfrm>
                  <a:off x="2971800" y="3657600"/>
                  <a:ext cx="297180" cy="274320"/>
                </a:xfrm>
                <a:prstGeom prst="ellipse">
                  <a:avLst/>
                </a:prstGeom>
                <a:solidFill>
                  <a:srgbClr val="3FB7E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66" name="Oval 65"/>
                <p:cNvSpPr/>
                <p:nvPr/>
              </p:nvSpPr>
              <p:spPr>
                <a:xfrm>
                  <a:off x="3886200" y="3276600"/>
                  <a:ext cx="247650" cy="228600"/>
                </a:xfrm>
                <a:prstGeom prst="ellipse">
                  <a:avLst/>
                </a:prstGeom>
                <a:solidFill>
                  <a:srgbClr val="005596"/>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67" name="Oval 66"/>
                <p:cNvSpPr/>
                <p:nvPr/>
              </p:nvSpPr>
              <p:spPr>
                <a:xfrm>
                  <a:off x="2806700" y="2667000"/>
                  <a:ext cx="297180" cy="274320"/>
                </a:xfrm>
                <a:prstGeom prst="ellipse">
                  <a:avLst/>
                </a:prstGeom>
                <a:solidFill>
                  <a:srgbClr val="3FB7E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68" name="Oval 67"/>
                <p:cNvSpPr/>
                <p:nvPr/>
              </p:nvSpPr>
              <p:spPr>
                <a:xfrm>
                  <a:off x="3962400" y="3733800"/>
                  <a:ext cx="297180" cy="274320"/>
                </a:xfrm>
                <a:prstGeom prst="ellipse">
                  <a:avLst/>
                </a:prstGeom>
                <a:solidFill>
                  <a:srgbClr val="FFC000"/>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69" name="Oval 68"/>
                <p:cNvSpPr/>
                <p:nvPr/>
              </p:nvSpPr>
              <p:spPr>
                <a:xfrm>
                  <a:off x="4114800" y="3505200"/>
                  <a:ext cx="198120" cy="182880"/>
                </a:xfrm>
                <a:prstGeom prst="ellipse">
                  <a:avLst/>
                </a:prstGeom>
                <a:solidFill>
                  <a:srgbClr val="92D050"/>
                </a:soli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70" name="Oval 69"/>
                <p:cNvSpPr/>
                <p:nvPr/>
              </p:nvSpPr>
              <p:spPr>
                <a:xfrm>
                  <a:off x="3238500" y="2743200"/>
                  <a:ext cx="247650" cy="228600"/>
                </a:xfrm>
                <a:prstGeom prst="ellipse">
                  <a:avLst/>
                </a:prstGeom>
                <a:solidFill>
                  <a:srgbClr val="005596"/>
                </a:soli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71" name="Oval 70"/>
                <p:cNvSpPr/>
                <p:nvPr/>
              </p:nvSpPr>
              <p:spPr>
                <a:xfrm>
                  <a:off x="4610100" y="3733800"/>
                  <a:ext cx="198120" cy="182880"/>
                </a:xfrm>
                <a:prstGeom prst="ellips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2" name="Oval 71"/>
                <p:cNvSpPr/>
                <p:nvPr/>
              </p:nvSpPr>
              <p:spPr>
                <a:xfrm>
                  <a:off x="4064000" y="3086100"/>
                  <a:ext cx="297180" cy="274320"/>
                </a:xfrm>
                <a:prstGeom prst="ellipse">
                  <a:avLst/>
                </a:prstGeom>
                <a:solidFill>
                  <a:srgbClr val="3FB7E1"/>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3" name="Oval 72"/>
                <p:cNvSpPr/>
                <p:nvPr/>
              </p:nvSpPr>
              <p:spPr>
                <a:xfrm>
                  <a:off x="4343400" y="3276600"/>
                  <a:ext cx="297180" cy="274320"/>
                </a:xfrm>
                <a:prstGeom prst="ellipse">
                  <a:avLst/>
                </a:prstGeom>
                <a:solidFill>
                  <a:srgbClr val="3FB7E1"/>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4" name="Oval 73"/>
                <p:cNvSpPr/>
                <p:nvPr/>
              </p:nvSpPr>
              <p:spPr>
                <a:xfrm>
                  <a:off x="2857500" y="3314700"/>
                  <a:ext cx="247650" cy="228600"/>
                </a:xfrm>
                <a:prstGeom prst="ellipse">
                  <a:avLst/>
                </a:prstGeom>
                <a:solidFill>
                  <a:srgbClr val="005596"/>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5" name="Oval 74"/>
                <p:cNvSpPr/>
                <p:nvPr/>
              </p:nvSpPr>
              <p:spPr>
                <a:xfrm>
                  <a:off x="1752600" y="4343400"/>
                  <a:ext cx="247650" cy="228600"/>
                </a:xfrm>
                <a:prstGeom prst="ellipse">
                  <a:avLst/>
                </a:prstGeom>
                <a:solidFill>
                  <a:srgbClr val="0055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6" name="Oval 75"/>
                <p:cNvSpPr/>
                <p:nvPr/>
              </p:nvSpPr>
              <p:spPr>
                <a:xfrm>
                  <a:off x="2514600" y="2468880"/>
                  <a:ext cx="297180" cy="27432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7" name="Oval 76"/>
                <p:cNvSpPr/>
                <p:nvPr/>
              </p:nvSpPr>
              <p:spPr>
                <a:xfrm>
                  <a:off x="4724400" y="3276600"/>
                  <a:ext cx="297180" cy="274320"/>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8" name="Oval 77"/>
                <p:cNvSpPr/>
                <p:nvPr/>
              </p:nvSpPr>
              <p:spPr>
                <a:xfrm>
                  <a:off x="4838700" y="2933700"/>
                  <a:ext cx="198120" cy="182880"/>
                </a:xfrm>
                <a:prstGeom prst="ellipse">
                  <a:avLst/>
                </a:prstGeom>
                <a:solidFill>
                  <a:srgbClr val="92D05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79" name="Oval 78"/>
                <p:cNvSpPr/>
                <p:nvPr/>
              </p:nvSpPr>
              <p:spPr>
                <a:xfrm>
                  <a:off x="6019800" y="3154680"/>
                  <a:ext cx="297180" cy="274320"/>
                </a:xfrm>
                <a:prstGeom prst="ellipse">
                  <a:avLst/>
                </a:prstGeom>
                <a:solidFill>
                  <a:srgbClr val="3FB7E1"/>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80" name="Oval 79"/>
                <p:cNvSpPr/>
                <p:nvPr/>
              </p:nvSpPr>
              <p:spPr>
                <a:xfrm>
                  <a:off x="5791200" y="3352800"/>
                  <a:ext cx="247650" cy="228600"/>
                </a:xfrm>
                <a:prstGeom prst="ellipse">
                  <a:avLst/>
                </a:prstGeom>
                <a:solidFill>
                  <a:srgbClr val="005596"/>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81" name="Oval 80"/>
                <p:cNvSpPr/>
                <p:nvPr/>
              </p:nvSpPr>
              <p:spPr>
                <a:xfrm>
                  <a:off x="5638800" y="3581400"/>
                  <a:ext cx="297180" cy="274320"/>
                </a:xfrm>
                <a:prstGeom prst="ellipse">
                  <a:avLst/>
                </a:prstGeom>
                <a:solidFill>
                  <a:srgbClr val="3FB7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82" name="Oval 81"/>
                <p:cNvSpPr/>
                <p:nvPr/>
              </p:nvSpPr>
              <p:spPr>
                <a:xfrm>
                  <a:off x="1600200" y="2514600"/>
                  <a:ext cx="297180" cy="274320"/>
                </a:xfrm>
                <a:prstGeom prst="ellipse">
                  <a:avLst/>
                </a:prstGeom>
                <a:solidFill>
                  <a:srgbClr val="3FB7E1"/>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83" name="Oval 82"/>
                <p:cNvSpPr/>
                <p:nvPr/>
              </p:nvSpPr>
              <p:spPr>
                <a:xfrm>
                  <a:off x="7315200" y="3048000"/>
                  <a:ext cx="198120" cy="182880"/>
                </a:xfrm>
                <a:prstGeom prst="ellipse">
                  <a:avLst/>
                </a:prstGeom>
                <a:solidFill>
                  <a:srgbClr val="92D050"/>
                </a:soli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84" name="Oval 83"/>
                <p:cNvSpPr/>
                <p:nvPr/>
              </p:nvSpPr>
              <p:spPr>
                <a:xfrm>
                  <a:off x="7734300" y="3429000"/>
                  <a:ext cx="297180" cy="274320"/>
                </a:xfrm>
                <a:prstGeom prst="ellipse">
                  <a:avLst/>
                </a:prstGeom>
                <a:solidFill>
                  <a:srgbClr val="3FB7E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85" name="Oval 84"/>
                <p:cNvSpPr/>
                <p:nvPr/>
              </p:nvSpPr>
              <p:spPr>
                <a:xfrm>
                  <a:off x="7353300" y="3505200"/>
                  <a:ext cx="247650" cy="228600"/>
                </a:xfrm>
                <a:prstGeom prst="ellipse">
                  <a:avLst/>
                </a:prstGeom>
                <a:solidFill>
                  <a:srgbClr val="005596"/>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86" name="Oval 85"/>
                <p:cNvSpPr/>
                <p:nvPr/>
              </p:nvSpPr>
              <p:spPr>
                <a:xfrm>
                  <a:off x="5410200" y="3352800"/>
                  <a:ext cx="297180" cy="274320"/>
                </a:xfrm>
                <a:prstGeom prst="ellipse">
                  <a:avLst/>
                </a:prstGeom>
                <a:solidFill>
                  <a:srgbClr val="3FB7E1"/>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87" name="Oval 86"/>
                <p:cNvSpPr/>
                <p:nvPr/>
              </p:nvSpPr>
              <p:spPr>
                <a:xfrm>
                  <a:off x="7013326" y="3394812"/>
                  <a:ext cx="297180" cy="274320"/>
                </a:xfrm>
                <a:prstGeom prst="ellipse">
                  <a:avLst/>
                </a:prstGeom>
                <a:solidFill>
                  <a:schemeClr val="accent5">
                    <a:lumMod val="75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88" name="Oval 87"/>
                <p:cNvSpPr/>
                <p:nvPr/>
              </p:nvSpPr>
              <p:spPr>
                <a:xfrm>
                  <a:off x="5067300" y="3124200"/>
                  <a:ext cx="297180" cy="274320"/>
                </a:xfrm>
                <a:prstGeom prst="ellipse">
                  <a:avLst/>
                </a:prstGeom>
                <a:solidFill>
                  <a:schemeClr val="accent5">
                    <a:lumMod val="75000"/>
                  </a:schemeClr>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89" name="Oval 88"/>
                <p:cNvSpPr/>
                <p:nvPr/>
              </p:nvSpPr>
              <p:spPr>
                <a:xfrm>
                  <a:off x="7607300" y="3048000"/>
                  <a:ext cx="297180" cy="274320"/>
                </a:xfrm>
                <a:prstGeom prst="ellipse">
                  <a:avLst/>
                </a:prstGeom>
                <a:solidFill>
                  <a:schemeClr val="accent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90" name="Oval 89"/>
                <p:cNvSpPr/>
                <p:nvPr/>
              </p:nvSpPr>
              <p:spPr>
                <a:xfrm>
                  <a:off x="6972300" y="3048000"/>
                  <a:ext cx="297180" cy="274320"/>
                </a:xfrm>
                <a:prstGeom prst="ellipse">
                  <a:avLst/>
                </a:prstGeom>
                <a:solidFill>
                  <a:srgbClr val="FFC000"/>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91" name="Oval 90"/>
                <p:cNvSpPr/>
                <p:nvPr/>
              </p:nvSpPr>
              <p:spPr>
                <a:xfrm>
                  <a:off x="6019800" y="3581400"/>
                  <a:ext cx="198120" cy="182880"/>
                </a:xfrm>
                <a:prstGeom prst="ellipse">
                  <a:avLst/>
                </a:prstGeom>
                <a:solidFill>
                  <a:srgbClr val="92D050"/>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92" name="Oval 91"/>
                <p:cNvSpPr/>
                <p:nvPr/>
              </p:nvSpPr>
              <p:spPr>
                <a:xfrm>
                  <a:off x="7995920" y="3200400"/>
                  <a:ext cx="297180" cy="274320"/>
                </a:xfrm>
                <a:prstGeom prst="ellipse">
                  <a:avLst/>
                </a:prstGeom>
                <a:solidFill>
                  <a:srgbClr val="3FB7E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93" name="Oval 92"/>
                <p:cNvSpPr/>
                <p:nvPr/>
              </p:nvSpPr>
              <p:spPr>
                <a:xfrm>
                  <a:off x="5524500" y="3048000"/>
                  <a:ext cx="198120" cy="182880"/>
                </a:xfrm>
                <a:prstGeom prst="ellipse">
                  <a:avLst/>
                </a:prstGeom>
                <a:solidFill>
                  <a:srgbClr val="92D050"/>
                </a:soli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94" name="Oval 93"/>
                <p:cNvSpPr/>
                <p:nvPr/>
              </p:nvSpPr>
              <p:spPr>
                <a:xfrm>
                  <a:off x="8610600" y="3200400"/>
                  <a:ext cx="297180" cy="274320"/>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95" name="Oval 94"/>
                <p:cNvSpPr/>
                <p:nvPr/>
              </p:nvSpPr>
              <p:spPr>
                <a:xfrm>
                  <a:off x="6400799" y="3124200"/>
                  <a:ext cx="198120" cy="182880"/>
                </a:xfrm>
                <a:prstGeom prst="ellipse">
                  <a:avLst/>
                </a:prstGeom>
                <a:solidFill>
                  <a:srgbClr val="92D050"/>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96" name="Oval 95"/>
                <p:cNvSpPr/>
                <p:nvPr/>
              </p:nvSpPr>
              <p:spPr>
                <a:xfrm>
                  <a:off x="4810006" y="3589020"/>
                  <a:ext cx="247650" cy="228600"/>
                </a:xfrm>
                <a:prstGeom prst="ellipse">
                  <a:avLst/>
                </a:prstGeom>
                <a:solidFill>
                  <a:srgbClr val="005596"/>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97" name="Oval 96"/>
                <p:cNvSpPr/>
                <p:nvPr/>
              </p:nvSpPr>
              <p:spPr>
                <a:xfrm>
                  <a:off x="6400799" y="3505200"/>
                  <a:ext cx="297180" cy="274320"/>
                </a:xfrm>
                <a:prstGeom prst="ellipse">
                  <a:avLst/>
                </a:prstGeom>
                <a:solidFill>
                  <a:srgbClr val="3FB7E1"/>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98" name="Oval 97"/>
                <p:cNvSpPr/>
                <p:nvPr/>
              </p:nvSpPr>
              <p:spPr>
                <a:xfrm>
                  <a:off x="8305800" y="3352800"/>
                  <a:ext cx="297180" cy="274320"/>
                </a:xfrm>
                <a:prstGeom prst="ellipse">
                  <a:avLst/>
                </a:prstGeom>
                <a:solidFill>
                  <a:schemeClr val="accent5">
                    <a:lumMod val="75000"/>
                  </a:schemeClr>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99" name="Oval 98"/>
                <p:cNvSpPr/>
                <p:nvPr/>
              </p:nvSpPr>
              <p:spPr>
                <a:xfrm>
                  <a:off x="4419600" y="2895600"/>
                  <a:ext cx="297180" cy="274320"/>
                </a:xfrm>
                <a:prstGeom prst="ellipse">
                  <a:avLst/>
                </a:prstGeom>
                <a:solidFill>
                  <a:srgbClr val="3FB7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00" name="Oval 99"/>
                <p:cNvSpPr/>
                <p:nvPr/>
              </p:nvSpPr>
              <p:spPr>
                <a:xfrm>
                  <a:off x="9220200" y="3352800"/>
                  <a:ext cx="297180" cy="274320"/>
                </a:xfrm>
                <a:prstGeom prst="ellipse">
                  <a:avLst/>
                </a:prstGeom>
                <a:solidFill>
                  <a:srgbClr val="3FB7E1"/>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102" name="Oval 101"/>
                <p:cNvSpPr/>
                <p:nvPr/>
              </p:nvSpPr>
              <p:spPr>
                <a:xfrm>
                  <a:off x="8077200" y="3505200"/>
                  <a:ext cx="247650" cy="228600"/>
                </a:xfrm>
                <a:prstGeom prst="ellipse">
                  <a:avLst/>
                </a:prstGeom>
                <a:solidFill>
                  <a:srgbClr val="005596"/>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104" name="Oval 103"/>
                <p:cNvSpPr/>
                <p:nvPr/>
              </p:nvSpPr>
              <p:spPr>
                <a:xfrm>
                  <a:off x="7550150" y="3327400"/>
                  <a:ext cx="198120" cy="182880"/>
                </a:xfrm>
                <a:prstGeom prst="ellipse">
                  <a:avLst/>
                </a:prstGeom>
                <a:solidFill>
                  <a:srgbClr val="92D050"/>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105" name="Oval 104"/>
                <p:cNvSpPr/>
                <p:nvPr/>
              </p:nvSpPr>
              <p:spPr>
                <a:xfrm>
                  <a:off x="8915400" y="3429000"/>
                  <a:ext cx="247650" cy="228600"/>
                </a:xfrm>
                <a:prstGeom prst="ellipse">
                  <a:avLst/>
                </a:prstGeom>
                <a:solidFill>
                  <a:srgbClr val="005596"/>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grpSp>
          <p:sp>
            <p:nvSpPr>
              <p:cNvPr id="23" name="Oval 22"/>
              <p:cNvSpPr/>
              <p:nvPr/>
            </p:nvSpPr>
            <p:spPr>
              <a:xfrm>
                <a:off x="2590800" y="3810000"/>
                <a:ext cx="247650" cy="228600"/>
              </a:xfrm>
              <a:prstGeom prst="ellipse">
                <a:avLst/>
              </a:prstGeom>
              <a:solidFill>
                <a:srgbClr val="005596"/>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24" name="Oval 23"/>
              <p:cNvSpPr/>
              <p:nvPr/>
            </p:nvSpPr>
            <p:spPr>
              <a:xfrm>
                <a:off x="5156200" y="3611880"/>
                <a:ext cx="297180" cy="274320"/>
              </a:xfrm>
              <a:prstGeom prst="ellipse">
                <a:avLst/>
              </a:prstGeom>
              <a:solidFill>
                <a:srgbClr val="3FB7E1"/>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sp>
            <p:nvSpPr>
              <p:cNvPr id="25" name="Oval 24"/>
              <p:cNvSpPr/>
              <p:nvPr/>
            </p:nvSpPr>
            <p:spPr>
              <a:xfrm>
                <a:off x="6705600" y="3200400"/>
                <a:ext cx="297180" cy="274320"/>
              </a:xfrm>
              <a:prstGeom prst="ellipse">
                <a:avLst/>
              </a:prstGeom>
              <a:solidFill>
                <a:srgbClr val="3FB7E1"/>
              </a:solid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Franklin Gothic Book"/>
                  <a:ea typeface="+mn-ea"/>
                  <a:cs typeface="+mn-cs"/>
                </a:endParaRPr>
              </a:p>
            </p:txBody>
          </p:sp>
        </p:grpSp>
      </p:grpSp>
      <p:cxnSp>
        <p:nvCxnSpPr>
          <p:cNvPr id="6" name="Straight Connector 5">
            <a:extLst>
              <a:ext uri="{FF2B5EF4-FFF2-40B4-BE49-F238E27FC236}">
                <a16:creationId xmlns:a16="http://schemas.microsoft.com/office/drawing/2014/main" id="{6827B704-A35C-435A-97DE-D5602A35F858}"/>
              </a:ext>
            </a:extLst>
          </p:cNvPr>
          <p:cNvCxnSpPr>
            <a:cxnSpLocks/>
          </p:cNvCxnSpPr>
          <p:nvPr/>
        </p:nvCxnSpPr>
        <p:spPr>
          <a:xfrm>
            <a:off x="7441182" y="2485923"/>
            <a:ext cx="39321" cy="2392588"/>
          </a:xfrm>
          <a:prstGeom prst="line">
            <a:avLst/>
          </a:prstGeom>
          <a:ln w="57150">
            <a:solidFill>
              <a:schemeClr val="accent2">
                <a:lumMod val="75000"/>
              </a:schemeClr>
            </a:solidFill>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F4C74CA8-4A15-A2C4-985C-57DE47A895F2}"/>
              </a:ext>
            </a:extLst>
          </p:cNvPr>
          <p:cNvSpPr txBox="1"/>
          <p:nvPr/>
        </p:nvSpPr>
        <p:spPr>
          <a:xfrm>
            <a:off x="10561612" y="2085786"/>
            <a:ext cx="1357563" cy="11541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3F4373"/>
                </a:solidFill>
                <a:effectLst/>
                <a:uLnTx/>
                <a:uFillTx/>
                <a:latin typeface="Franklin Gothic Book"/>
                <a:ea typeface="+mn-ea"/>
                <a:cs typeface="+mn-cs"/>
              </a:rPr>
              <a:t>Medical License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F4373"/>
                </a:solidFill>
                <a:effectLst/>
                <a:uLnTx/>
                <a:uFillTx/>
                <a:latin typeface="Franklin Gothic Book"/>
                <a:ea typeface="+mn-ea"/>
                <a:cs typeface="+mn-cs"/>
              </a:rPr>
              <a:t>Board Certification</a:t>
            </a:r>
          </a:p>
        </p:txBody>
      </p:sp>
      <p:sp>
        <p:nvSpPr>
          <p:cNvPr id="13" name="Rectangle: Rounded Corners 12">
            <a:extLst>
              <a:ext uri="{FF2B5EF4-FFF2-40B4-BE49-F238E27FC236}">
                <a16:creationId xmlns:a16="http://schemas.microsoft.com/office/drawing/2014/main" id="{EC0B9AEC-93DC-8721-7E81-9746C678C8D6}"/>
              </a:ext>
            </a:extLst>
          </p:cNvPr>
          <p:cNvSpPr/>
          <p:nvPr/>
        </p:nvSpPr>
        <p:spPr>
          <a:xfrm>
            <a:off x="1959505" y="5660061"/>
            <a:ext cx="5573497" cy="78990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Franklin Gothic Medium"/>
                <a:ea typeface="+mn-ea"/>
                <a:cs typeface="+mn-cs"/>
              </a:rPr>
              <a:t>~</a:t>
            </a:r>
            <a:r>
              <a:rPr kumimoji="0" lang="en-US" sz="2400" b="0" i="0" u="none" strike="noStrike" kern="1200" cap="none" spc="0" normalizeH="0" baseline="0" noProof="0">
                <a:ln>
                  <a:noFill/>
                </a:ln>
                <a:solidFill>
                  <a:prstClr val="white"/>
                </a:solidFill>
                <a:effectLst/>
                <a:uLnTx/>
                <a:uFillTx/>
                <a:latin typeface="Montserrat"/>
                <a:ea typeface="+mn-ea"/>
                <a:cs typeface="Arial"/>
              </a:rPr>
              <a:t>3 Year Process</a:t>
            </a:r>
          </a:p>
        </p:txBody>
      </p:sp>
      <p:sp>
        <p:nvSpPr>
          <p:cNvPr id="16" name="Rectangle: Rounded Corners 15">
            <a:extLst>
              <a:ext uri="{FF2B5EF4-FFF2-40B4-BE49-F238E27FC236}">
                <a16:creationId xmlns:a16="http://schemas.microsoft.com/office/drawing/2014/main" id="{FF7C61AC-D193-12FE-A81C-0B0CC9D0C23E}"/>
              </a:ext>
            </a:extLst>
          </p:cNvPr>
          <p:cNvSpPr/>
          <p:nvPr/>
        </p:nvSpPr>
        <p:spPr>
          <a:xfrm>
            <a:off x="7674505" y="1429983"/>
            <a:ext cx="1099189" cy="5749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Montserrat"/>
                <a:ea typeface="+mn-ea"/>
                <a:cs typeface="Arial"/>
              </a:rPr>
              <a:t>~19,000</a:t>
            </a:r>
          </a:p>
        </p:txBody>
      </p:sp>
      <p:sp>
        <p:nvSpPr>
          <p:cNvPr id="18" name="Rectangle: Rounded Corners 17">
            <a:extLst>
              <a:ext uri="{FF2B5EF4-FFF2-40B4-BE49-F238E27FC236}">
                <a16:creationId xmlns:a16="http://schemas.microsoft.com/office/drawing/2014/main" id="{EAB015A8-32EA-A9C5-B6D8-1D1B72BB83DD}"/>
              </a:ext>
            </a:extLst>
          </p:cNvPr>
          <p:cNvSpPr/>
          <p:nvPr/>
        </p:nvSpPr>
        <p:spPr>
          <a:xfrm>
            <a:off x="9110581" y="1410444"/>
            <a:ext cx="1099189" cy="574985"/>
          </a:xfrm>
          <a:prstGeom prst="round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Montserrat"/>
                <a:ea typeface="+mn-ea"/>
                <a:cs typeface="Arial"/>
              </a:rPr>
              <a:t>~9,000</a:t>
            </a:r>
          </a:p>
        </p:txBody>
      </p:sp>
      <p:sp>
        <p:nvSpPr>
          <p:cNvPr id="101" name="Rectangle: Rounded Corners 100">
            <a:extLst>
              <a:ext uri="{FF2B5EF4-FFF2-40B4-BE49-F238E27FC236}">
                <a16:creationId xmlns:a16="http://schemas.microsoft.com/office/drawing/2014/main" id="{543DCADB-6C0F-B594-046A-AC0A3E598800}"/>
              </a:ext>
            </a:extLst>
          </p:cNvPr>
          <p:cNvSpPr/>
          <p:nvPr/>
        </p:nvSpPr>
        <p:spPr>
          <a:xfrm>
            <a:off x="4724196" y="1410443"/>
            <a:ext cx="1196881" cy="574985"/>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Montserrat"/>
                <a:ea typeface="+mn-ea"/>
                <a:cs typeface="Arial"/>
              </a:rPr>
              <a:t>~35,000</a:t>
            </a:r>
          </a:p>
        </p:txBody>
      </p:sp>
    </p:spTree>
    <p:custDataLst>
      <p:tags r:id="rId1"/>
    </p:custDataLst>
    <p:extLst>
      <p:ext uri="{BB962C8B-B14F-4D97-AF65-F5344CB8AC3E}">
        <p14:creationId xmlns:p14="http://schemas.microsoft.com/office/powerpoint/2010/main" val="391576393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675B8C-5ABD-796C-8812-312030CE07EC}"/>
              </a:ext>
            </a:extLst>
          </p:cNvPr>
          <p:cNvSpPr>
            <a:spLocks noGrp="1"/>
          </p:cNvSpPr>
          <p:nvPr>
            <p:ph type="title"/>
          </p:nvPr>
        </p:nvSpPr>
        <p:spPr>
          <a:xfrm>
            <a:off x="301342" y="729446"/>
            <a:ext cx="11269031" cy="741756"/>
          </a:xfrm>
        </p:spPr>
        <p:txBody>
          <a:bodyPr>
            <a:normAutofit/>
          </a:bodyPr>
          <a:lstStyle/>
          <a:p>
            <a:r>
              <a:rPr lang="en-US" sz="4400" b="0">
                <a:solidFill>
                  <a:srgbClr val="002060"/>
                </a:solidFill>
              </a:rPr>
              <a:t>Satisfy Certification Requirements</a:t>
            </a:r>
          </a:p>
        </p:txBody>
      </p:sp>
      <p:grpSp>
        <p:nvGrpSpPr>
          <p:cNvPr id="8" name="Group 7">
            <a:extLst>
              <a:ext uri="{FF2B5EF4-FFF2-40B4-BE49-F238E27FC236}">
                <a16:creationId xmlns:a16="http://schemas.microsoft.com/office/drawing/2014/main" id="{290C207E-CD63-FDF6-78ED-69A903B07C0D}"/>
              </a:ext>
            </a:extLst>
          </p:cNvPr>
          <p:cNvGrpSpPr/>
          <p:nvPr/>
        </p:nvGrpSpPr>
        <p:grpSpPr>
          <a:xfrm>
            <a:off x="301342" y="823309"/>
            <a:ext cx="11589316" cy="5305245"/>
            <a:chOff x="1536798" y="4134550"/>
            <a:chExt cx="9794081" cy="4577053"/>
          </a:xfrm>
        </p:grpSpPr>
        <p:graphicFrame>
          <p:nvGraphicFramePr>
            <p:cNvPr id="4" name="Diagram 3">
              <a:extLst>
                <a:ext uri="{FF2B5EF4-FFF2-40B4-BE49-F238E27FC236}">
                  <a16:creationId xmlns:a16="http://schemas.microsoft.com/office/drawing/2014/main" id="{5EBF6E85-63CF-E4DF-910A-992DCCA478D2}"/>
                </a:ext>
              </a:extLst>
            </p:cNvPr>
            <p:cNvGraphicFramePr/>
            <p:nvPr/>
          </p:nvGraphicFramePr>
          <p:xfrm>
            <a:off x="1536798" y="4134550"/>
            <a:ext cx="9794081" cy="45770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ross 4">
              <a:extLst>
                <a:ext uri="{FF2B5EF4-FFF2-40B4-BE49-F238E27FC236}">
                  <a16:creationId xmlns:a16="http://schemas.microsoft.com/office/drawing/2014/main" id="{CA01FEAE-1200-214D-B33C-393C113E78A6}"/>
                </a:ext>
              </a:extLst>
            </p:cNvPr>
            <p:cNvSpPr/>
            <p:nvPr/>
          </p:nvSpPr>
          <p:spPr>
            <a:xfrm>
              <a:off x="4364378" y="6178446"/>
              <a:ext cx="571500" cy="600076"/>
            </a:xfrm>
            <a:prstGeom prst="plus">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6" name="Cross 5">
              <a:extLst>
                <a:ext uri="{FF2B5EF4-FFF2-40B4-BE49-F238E27FC236}">
                  <a16:creationId xmlns:a16="http://schemas.microsoft.com/office/drawing/2014/main" id="{B24D1DE2-0BE4-5082-D9E6-5120A5D51C3A}"/>
                </a:ext>
              </a:extLst>
            </p:cNvPr>
            <p:cNvSpPr/>
            <p:nvPr/>
          </p:nvSpPr>
          <p:spPr>
            <a:xfrm>
              <a:off x="7931800" y="6178446"/>
              <a:ext cx="571500" cy="600076"/>
            </a:xfrm>
            <a:prstGeom prst="plus">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ranklin Gothic Book"/>
                <a:ea typeface="+mn-ea"/>
                <a:cs typeface="+mn-cs"/>
              </a:endParaRPr>
            </a:p>
          </p:txBody>
        </p:sp>
      </p:grpSp>
      <p:sp>
        <p:nvSpPr>
          <p:cNvPr id="7" name="Rectangle 6">
            <a:extLst>
              <a:ext uri="{FF2B5EF4-FFF2-40B4-BE49-F238E27FC236}">
                <a16:creationId xmlns:a16="http://schemas.microsoft.com/office/drawing/2014/main" id="{4A2F0F2A-44D7-C23C-CCE6-B43B2E9FA773}"/>
              </a:ext>
            </a:extLst>
          </p:cNvPr>
          <p:cNvSpPr/>
          <p:nvPr/>
        </p:nvSpPr>
        <p:spPr>
          <a:xfrm>
            <a:off x="3778927" y="5367982"/>
            <a:ext cx="4634145" cy="482248"/>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95000"/>
              </a:lnSpc>
              <a:spcBef>
                <a:spcPts val="0"/>
              </a:spcBef>
              <a:spcAft>
                <a:spcPts val="533"/>
              </a:spcAft>
              <a:buClrTx/>
              <a:buSzTx/>
              <a:buFontTx/>
              <a:buNone/>
              <a:tabLst/>
              <a:defRPr/>
            </a:pPr>
            <a:r>
              <a:rPr kumimoji="0" lang="en-US" sz="2667" b="0" i="0" u="none" strike="noStrike" kern="1200" cap="none" spc="0" normalizeH="0" baseline="0" noProof="0">
                <a:ln>
                  <a:noFill/>
                </a:ln>
                <a:solidFill>
                  <a:srgbClr val="333333"/>
                </a:solidFill>
                <a:effectLst/>
                <a:uLnTx/>
                <a:uFillTx/>
                <a:latin typeface="Franklin Gothic Book"/>
                <a:ea typeface="+mn-ea"/>
                <a:cs typeface="+mn-cs"/>
              </a:rPr>
              <a:t>www.ecfmg.org/certification </a:t>
            </a:r>
          </a:p>
        </p:txBody>
      </p:sp>
      <p:sp>
        <p:nvSpPr>
          <p:cNvPr id="2" name="Footer Placeholder 3">
            <a:extLst>
              <a:ext uri="{FF2B5EF4-FFF2-40B4-BE49-F238E27FC236}">
                <a16:creationId xmlns:a16="http://schemas.microsoft.com/office/drawing/2014/main" id="{C0314CA2-33DD-9EA3-7954-F3B32BA79836}"/>
              </a:ext>
            </a:extLst>
          </p:cNvPr>
          <p:cNvSpPr txBox="1">
            <a:spLocks/>
          </p:cNvSpPr>
          <p:nvPr/>
        </p:nvSpPr>
        <p:spPr>
          <a:xfrm>
            <a:off x="466411" y="6402334"/>
            <a:ext cx="7315200" cy="36512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88818B"/>
                </a:solidFill>
                <a:effectLst/>
                <a:uLnTx/>
                <a:uFillTx/>
                <a:latin typeface="Franklin Gothic Book"/>
                <a:ea typeface="+mn-ea"/>
                <a:cs typeface="+mn-cs"/>
              </a:rPr>
              <a:t>Copyright © 2025 by Intealth. All rights reserved.</a:t>
            </a:r>
          </a:p>
        </p:txBody>
      </p:sp>
    </p:spTree>
    <p:extLst>
      <p:ext uri="{BB962C8B-B14F-4D97-AF65-F5344CB8AC3E}">
        <p14:creationId xmlns:p14="http://schemas.microsoft.com/office/powerpoint/2010/main" val="4091399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903A70-381B-8875-6EFB-2A0F957AD5F7}"/>
              </a:ext>
            </a:extLst>
          </p:cNvPr>
          <p:cNvSpPr>
            <a:spLocks noGrp="1"/>
          </p:cNvSpPr>
          <p:nvPr>
            <p:ph type="title"/>
          </p:nvPr>
        </p:nvSpPr>
        <p:spPr>
          <a:xfrm>
            <a:off x="461484" y="660378"/>
            <a:ext cx="11269031" cy="741756"/>
          </a:xfrm>
        </p:spPr>
        <p:txBody>
          <a:bodyPr>
            <a:normAutofit/>
          </a:bodyPr>
          <a:lstStyle/>
          <a:p>
            <a:r>
              <a:rPr lang="en-US" sz="4400" b="0">
                <a:solidFill>
                  <a:srgbClr val="002060"/>
                </a:solidFill>
              </a:rPr>
              <a:t>Meet Eligibility Requirements</a:t>
            </a:r>
          </a:p>
        </p:txBody>
      </p:sp>
      <p:graphicFrame>
        <p:nvGraphicFramePr>
          <p:cNvPr id="4" name="Diagram 3">
            <a:extLst>
              <a:ext uri="{FF2B5EF4-FFF2-40B4-BE49-F238E27FC236}">
                <a16:creationId xmlns:a16="http://schemas.microsoft.com/office/drawing/2014/main" id="{A267D3E5-9B50-42EB-D54D-69618C6884CB}"/>
              </a:ext>
            </a:extLst>
          </p:cNvPr>
          <p:cNvGraphicFramePr/>
          <p:nvPr/>
        </p:nvGraphicFramePr>
        <p:xfrm>
          <a:off x="461484" y="1104181"/>
          <a:ext cx="11415624"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3">
            <a:extLst>
              <a:ext uri="{FF2B5EF4-FFF2-40B4-BE49-F238E27FC236}">
                <a16:creationId xmlns:a16="http://schemas.microsoft.com/office/drawing/2014/main" id="{C31E2585-1A9D-850E-74B6-94570F79BE07}"/>
              </a:ext>
            </a:extLst>
          </p:cNvPr>
          <p:cNvSpPr txBox="1">
            <a:spLocks/>
          </p:cNvSpPr>
          <p:nvPr/>
        </p:nvSpPr>
        <p:spPr>
          <a:xfrm>
            <a:off x="466411" y="6402334"/>
            <a:ext cx="7315200" cy="36512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88818B"/>
                </a:solidFill>
                <a:effectLst/>
                <a:uLnTx/>
                <a:uFillTx/>
                <a:latin typeface="Franklin Gothic Book"/>
                <a:ea typeface="+mn-ea"/>
                <a:cs typeface="+mn-cs"/>
              </a:rPr>
              <a:t>Copyright © 2025 by Intealth. All rights reserved.</a:t>
            </a:r>
          </a:p>
        </p:txBody>
      </p:sp>
    </p:spTree>
    <p:extLst>
      <p:ext uri="{BB962C8B-B14F-4D97-AF65-F5344CB8AC3E}">
        <p14:creationId xmlns:p14="http://schemas.microsoft.com/office/powerpoint/2010/main" val="3973166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829327B-939D-708B-BCD6-C4D403113B33}"/>
              </a:ext>
            </a:extLst>
          </p:cNvPr>
          <p:cNvSpPr>
            <a:spLocks noGrp="1"/>
          </p:cNvSpPr>
          <p:nvPr>
            <p:ph type="ftr" sz="quarter" idx="11"/>
          </p:nvPr>
        </p:nvSpPr>
        <p:spPr/>
        <p:txBody>
          <a:bodyPr/>
          <a:lstStyle/>
          <a:p>
            <a:r>
              <a:rPr lang="en-US"/>
              <a:t>Copyright © 2022 by ECFMG and/or FAIMER. All rights reserved.</a:t>
            </a:r>
          </a:p>
        </p:txBody>
      </p:sp>
      <p:sp>
        <p:nvSpPr>
          <p:cNvPr id="3" name="Slide Number Placeholder 2">
            <a:extLst>
              <a:ext uri="{FF2B5EF4-FFF2-40B4-BE49-F238E27FC236}">
                <a16:creationId xmlns:a16="http://schemas.microsoft.com/office/drawing/2014/main" id="{448B7AC0-95B5-EF85-24A2-2E0E89AABF2E}"/>
              </a:ext>
            </a:extLst>
          </p:cNvPr>
          <p:cNvSpPr>
            <a:spLocks noGrp="1"/>
          </p:cNvSpPr>
          <p:nvPr>
            <p:ph type="sldNum" sz="quarter" idx="12"/>
          </p:nvPr>
        </p:nvSpPr>
        <p:spPr/>
        <p:txBody>
          <a:bodyPr/>
          <a:lstStyle/>
          <a:p>
            <a:fld id="{45457909-7F1D-4E97-86FD-FCEACD2AC378}" type="slidenum">
              <a:rPr lang="en-US" smtClean="0"/>
              <a:t>28</a:t>
            </a:fld>
            <a:endParaRPr lang="en-US"/>
          </a:p>
        </p:txBody>
      </p:sp>
      <p:pic>
        <p:nvPicPr>
          <p:cNvPr id="7" name="Picture 6">
            <a:extLst>
              <a:ext uri="{FF2B5EF4-FFF2-40B4-BE49-F238E27FC236}">
                <a16:creationId xmlns:a16="http://schemas.microsoft.com/office/drawing/2014/main" id="{1F100F10-E12D-F3A2-78F2-F47C50594F29}"/>
              </a:ext>
            </a:extLst>
          </p:cNvPr>
          <p:cNvPicPr>
            <a:picLocks noChangeAspect="1"/>
          </p:cNvPicPr>
          <p:nvPr/>
        </p:nvPicPr>
        <p:blipFill>
          <a:blip r:embed="rId2"/>
          <a:srcRect t="528" r="2350" b="-528"/>
          <a:stretch>
            <a:fillRect/>
          </a:stretch>
        </p:blipFill>
        <p:spPr>
          <a:xfrm>
            <a:off x="0" y="644702"/>
            <a:ext cx="11905488" cy="5199530"/>
          </a:xfrm>
          <a:prstGeom prst="rect">
            <a:avLst/>
          </a:prstGeom>
        </p:spPr>
      </p:pic>
    </p:spTree>
    <p:extLst>
      <p:ext uri="{BB962C8B-B14F-4D97-AF65-F5344CB8AC3E}">
        <p14:creationId xmlns:p14="http://schemas.microsoft.com/office/powerpoint/2010/main" val="2265415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18778A-7A8D-D626-30CA-EF7F30C8890B}"/>
              </a:ext>
            </a:extLst>
          </p:cNvPr>
          <p:cNvSpPr>
            <a:spLocks noGrp="1"/>
          </p:cNvSpPr>
          <p:nvPr>
            <p:ph type="title"/>
          </p:nvPr>
        </p:nvSpPr>
        <p:spPr>
          <a:xfrm>
            <a:off x="442657" y="698301"/>
            <a:ext cx="11269031" cy="671466"/>
          </a:xfrm>
        </p:spPr>
        <p:txBody>
          <a:bodyPr>
            <a:normAutofit/>
          </a:bodyPr>
          <a:lstStyle/>
          <a:p>
            <a:r>
              <a:rPr lang="en-US" b="0">
                <a:solidFill>
                  <a:schemeClr val="tx2"/>
                </a:solidFill>
              </a:rPr>
              <a:t>Medical Education Credential Requirements</a:t>
            </a:r>
          </a:p>
        </p:txBody>
      </p:sp>
      <p:graphicFrame>
        <p:nvGraphicFramePr>
          <p:cNvPr id="4" name="Diagram 3">
            <a:extLst>
              <a:ext uri="{FF2B5EF4-FFF2-40B4-BE49-F238E27FC236}">
                <a16:creationId xmlns:a16="http://schemas.microsoft.com/office/drawing/2014/main" id="{6CB75309-35F4-F297-B723-07175E55F1CE}"/>
              </a:ext>
            </a:extLst>
          </p:cNvPr>
          <p:cNvGraphicFramePr/>
          <p:nvPr/>
        </p:nvGraphicFramePr>
        <p:xfrm>
          <a:off x="442657" y="1639019"/>
          <a:ext cx="11366906" cy="45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6462590E-F7E0-256C-7A05-9CDCB8CB7239}"/>
              </a:ext>
            </a:extLst>
          </p:cNvPr>
          <p:cNvSpPr txBox="1"/>
          <p:nvPr/>
        </p:nvSpPr>
        <p:spPr>
          <a:xfrm>
            <a:off x="290649" y="6370730"/>
            <a:ext cx="6093822" cy="25391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88818B"/>
                </a:solidFill>
                <a:effectLst/>
                <a:uLnTx/>
                <a:uFillTx/>
                <a:latin typeface="Franklin Gothic Book"/>
                <a:ea typeface="+mn-ea"/>
                <a:cs typeface="+mn-cs"/>
              </a:rPr>
              <a:t>Copyright © 2025 by Intealth. All rights reserved.</a:t>
            </a:r>
          </a:p>
        </p:txBody>
      </p:sp>
    </p:spTree>
    <p:extLst>
      <p:ext uri="{BB962C8B-B14F-4D97-AF65-F5344CB8AC3E}">
        <p14:creationId xmlns:p14="http://schemas.microsoft.com/office/powerpoint/2010/main" val="2786813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CE754-80FF-4280-15CA-8BD7073D179E}"/>
              </a:ext>
            </a:extLst>
          </p:cNvPr>
          <p:cNvSpPr>
            <a:spLocks noGrp="1"/>
          </p:cNvSpPr>
          <p:nvPr>
            <p:ph type="ctrTitle" idx="4294967295"/>
          </p:nvPr>
        </p:nvSpPr>
        <p:spPr>
          <a:xfrm>
            <a:off x="788096" y="2010072"/>
            <a:ext cx="7830610" cy="2782111"/>
          </a:xfrm>
          <a:prstGeom prst="rect">
            <a:avLst/>
          </a:prstGeom>
        </p:spPr>
        <p:txBody>
          <a:bodyPr anchor="ctr">
            <a:noAutofit/>
          </a:bodyPr>
          <a:lstStyle/>
          <a:p>
            <a:pPr algn="l">
              <a:lnSpc>
                <a:spcPts val="7200"/>
              </a:lnSpc>
            </a:pPr>
            <a:r>
              <a:rPr lang="en-US" sz="6600">
                <a:solidFill>
                  <a:schemeClr val="bg1"/>
                </a:solidFill>
                <a:latin typeface="Work Sans Light" pitchFamily="2" charset="77"/>
              </a:rPr>
              <a:t>Residency Selection Improvement Initiative</a:t>
            </a:r>
          </a:p>
        </p:txBody>
      </p:sp>
      <p:sp>
        <p:nvSpPr>
          <p:cNvPr id="3" name="Title 1">
            <a:extLst>
              <a:ext uri="{FF2B5EF4-FFF2-40B4-BE49-F238E27FC236}">
                <a16:creationId xmlns:a16="http://schemas.microsoft.com/office/drawing/2014/main" id="{AA910CC6-B7FD-3A4B-30B7-0279627CEB4E}"/>
              </a:ext>
            </a:extLst>
          </p:cNvPr>
          <p:cNvSpPr txBox="1">
            <a:spLocks/>
          </p:cNvSpPr>
          <p:nvPr/>
        </p:nvSpPr>
        <p:spPr>
          <a:xfrm>
            <a:off x="6452022" y="2279611"/>
            <a:ext cx="5652655" cy="3770137"/>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b="1">
                <a:solidFill>
                  <a:schemeClr val="bg1"/>
                </a:solidFill>
                <a:latin typeface="Work Sans Light" pitchFamily="2" charset="77"/>
              </a:rPr>
              <a:t>Residency Selection Improvement Initiative</a:t>
            </a:r>
          </a:p>
          <a:p>
            <a:pPr algn="l"/>
            <a:endParaRPr lang="en-US" sz="1800" b="1">
              <a:solidFill>
                <a:srgbClr val="FF0000"/>
              </a:solidFill>
              <a:latin typeface="Work Sans Light" pitchFamily="2" charset="77"/>
            </a:endParaRPr>
          </a:p>
          <a:p>
            <a:pPr algn="l"/>
            <a:endParaRPr lang="en-US" sz="1800">
              <a:solidFill>
                <a:schemeClr val="bg1"/>
              </a:solidFill>
              <a:latin typeface="Work Sans Light" pitchFamily="2" charset="77"/>
            </a:endParaRPr>
          </a:p>
          <a:p>
            <a:pPr algn="l"/>
            <a:r>
              <a:rPr lang="en-US" sz="1800">
                <a:solidFill>
                  <a:schemeClr val="accent2"/>
                </a:solidFill>
                <a:latin typeface="Work Sans Light"/>
              </a:rPr>
              <a:t>Karen Mitchell, MD, FAAFP</a:t>
            </a:r>
          </a:p>
          <a:p>
            <a:pPr algn="l"/>
            <a:r>
              <a:rPr lang="en-US" sz="1700">
                <a:solidFill>
                  <a:schemeClr val="bg1"/>
                </a:solidFill>
                <a:latin typeface="Work Sans Light" pitchFamily="2" charset="77"/>
              </a:rPr>
              <a:t>Vice President For National Residency and Academic Partnerships, AAFP </a:t>
            </a:r>
          </a:p>
          <a:p>
            <a:pPr algn="l"/>
            <a:endParaRPr lang="en-US" sz="1700">
              <a:solidFill>
                <a:schemeClr val="bg1"/>
              </a:solidFill>
              <a:latin typeface="Work Sans Light" pitchFamily="2" charset="77"/>
            </a:endParaRPr>
          </a:p>
        </p:txBody>
      </p:sp>
    </p:spTree>
    <p:extLst>
      <p:ext uri="{BB962C8B-B14F-4D97-AF65-F5344CB8AC3E}">
        <p14:creationId xmlns:p14="http://schemas.microsoft.com/office/powerpoint/2010/main" val="3634604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B3072BE-17DE-7FAD-4F79-751615E658B3}"/>
              </a:ext>
            </a:extLst>
          </p:cNvPr>
          <p:cNvSpPr>
            <a:spLocks noGrp="1"/>
          </p:cNvSpPr>
          <p:nvPr>
            <p:ph type="ftr" sz="quarter" idx="11"/>
          </p:nvPr>
        </p:nvSpPr>
        <p:spPr/>
        <p:txBody>
          <a:bodyPr/>
          <a:lstStyle/>
          <a:p>
            <a:r>
              <a:rPr lang="en-US"/>
              <a:t>Copyright © 2022 by ECFMG and/or FAIMER. All rights reserved.</a:t>
            </a:r>
          </a:p>
        </p:txBody>
      </p:sp>
      <p:sp>
        <p:nvSpPr>
          <p:cNvPr id="3" name="Slide Number Placeholder 2">
            <a:extLst>
              <a:ext uri="{FF2B5EF4-FFF2-40B4-BE49-F238E27FC236}">
                <a16:creationId xmlns:a16="http://schemas.microsoft.com/office/drawing/2014/main" id="{5A1DA4E5-17B0-AB7B-640D-709D744B219F}"/>
              </a:ext>
            </a:extLst>
          </p:cNvPr>
          <p:cNvSpPr>
            <a:spLocks noGrp="1"/>
          </p:cNvSpPr>
          <p:nvPr>
            <p:ph type="sldNum" sz="quarter" idx="12"/>
          </p:nvPr>
        </p:nvSpPr>
        <p:spPr/>
        <p:txBody>
          <a:bodyPr/>
          <a:lstStyle/>
          <a:p>
            <a:fld id="{45457909-7F1D-4E97-86FD-FCEACD2AC378}" type="slidenum">
              <a:rPr lang="en-US" smtClean="0"/>
              <a:t>30</a:t>
            </a:fld>
            <a:endParaRPr lang="en-US"/>
          </a:p>
        </p:txBody>
      </p:sp>
      <p:pic>
        <p:nvPicPr>
          <p:cNvPr id="5" name="Picture 4">
            <a:extLst>
              <a:ext uri="{FF2B5EF4-FFF2-40B4-BE49-F238E27FC236}">
                <a16:creationId xmlns:a16="http://schemas.microsoft.com/office/drawing/2014/main" id="{836B44A5-750C-4081-BFB7-615710CC4D7C}"/>
              </a:ext>
            </a:extLst>
          </p:cNvPr>
          <p:cNvPicPr>
            <a:picLocks noChangeAspect="1"/>
          </p:cNvPicPr>
          <p:nvPr/>
        </p:nvPicPr>
        <p:blipFill>
          <a:blip r:embed="rId2"/>
          <a:stretch>
            <a:fillRect/>
          </a:stretch>
        </p:blipFill>
        <p:spPr>
          <a:xfrm>
            <a:off x="0" y="275367"/>
            <a:ext cx="12192000" cy="6303233"/>
          </a:xfrm>
          <a:prstGeom prst="rect">
            <a:avLst/>
          </a:prstGeom>
        </p:spPr>
      </p:pic>
    </p:spTree>
    <p:extLst>
      <p:ext uri="{BB962C8B-B14F-4D97-AF65-F5344CB8AC3E}">
        <p14:creationId xmlns:p14="http://schemas.microsoft.com/office/powerpoint/2010/main" val="3476145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0A8B9E8-0869-870B-441D-5CA1C37C1D1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33333">
                    <a:tint val="75000"/>
                  </a:srgbClr>
                </a:solidFill>
                <a:effectLst/>
                <a:uLnTx/>
                <a:uFillTx/>
                <a:latin typeface="Franklin Gothic Book"/>
                <a:ea typeface="+mn-ea"/>
                <a:cs typeface="+mn-cs"/>
              </a:rPr>
              <a:t>Copyright © 2022 by ECFMG and/or FAIMER. All rights reserved.</a:t>
            </a:r>
          </a:p>
        </p:txBody>
      </p:sp>
      <p:sp>
        <p:nvSpPr>
          <p:cNvPr id="3" name="Slide Number Placeholder 2">
            <a:extLst>
              <a:ext uri="{FF2B5EF4-FFF2-40B4-BE49-F238E27FC236}">
                <a16:creationId xmlns:a16="http://schemas.microsoft.com/office/drawing/2014/main" id="{0803B45C-C672-F0F3-3B4E-F4C19AD626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457909-7F1D-4E97-86FD-FCEACD2AC378}" type="slidenum">
              <a:rPr kumimoji="0" lang="en-US" sz="1050" b="0" i="0" u="none" strike="noStrike" kern="1200" cap="none" spc="0" normalizeH="0" baseline="0" noProof="0" smtClean="0">
                <a:ln>
                  <a:noFill/>
                </a:ln>
                <a:solidFill>
                  <a:srgbClr val="333333">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50" b="0" i="0" u="none" strike="noStrike" kern="1200" cap="none" spc="0" normalizeH="0" baseline="0" noProof="0">
              <a:ln>
                <a:noFill/>
              </a:ln>
              <a:solidFill>
                <a:srgbClr val="333333">
                  <a:tint val="75000"/>
                </a:srgbClr>
              </a:solidFill>
              <a:effectLst/>
              <a:uLnTx/>
              <a:uFillTx/>
              <a:latin typeface="Franklin Gothic Book"/>
              <a:ea typeface="+mn-ea"/>
              <a:cs typeface="+mn-cs"/>
            </a:endParaRPr>
          </a:p>
        </p:txBody>
      </p:sp>
      <p:pic>
        <p:nvPicPr>
          <p:cNvPr id="5" name="Picture 4">
            <a:extLst>
              <a:ext uri="{FF2B5EF4-FFF2-40B4-BE49-F238E27FC236}">
                <a16:creationId xmlns:a16="http://schemas.microsoft.com/office/drawing/2014/main" id="{736DD0FC-BE82-80CA-8082-9868D9102C36}"/>
              </a:ext>
            </a:extLst>
          </p:cNvPr>
          <p:cNvPicPr>
            <a:picLocks noChangeAspect="1"/>
          </p:cNvPicPr>
          <p:nvPr/>
        </p:nvPicPr>
        <p:blipFill>
          <a:blip r:embed="rId3"/>
          <a:stretch>
            <a:fillRect/>
          </a:stretch>
        </p:blipFill>
        <p:spPr>
          <a:xfrm>
            <a:off x="0" y="359995"/>
            <a:ext cx="12192000" cy="2670909"/>
          </a:xfrm>
          <a:prstGeom prst="rect">
            <a:avLst/>
          </a:prstGeom>
        </p:spPr>
      </p:pic>
      <p:pic>
        <p:nvPicPr>
          <p:cNvPr id="7" name="Picture 6">
            <a:extLst>
              <a:ext uri="{FF2B5EF4-FFF2-40B4-BE49-F238E27FC236}">
                <a16:creationId xmlns:a16="http://schemas.microsoft.com/office/drawing/2014/main" id="{DDE7F7C6-43FB-5A4C-22A6-28990941F44F}"/>
              </a:ext>
            </a:extLst>
          </p:cNvPr>
          <p:cNvPicPr>
            <a:picLocks noChangeAspect="1"/>
          </p:cNvPicPr>
          <p:nvPr/>
        </p:nvPicPr>
        <p:blipFill>
          <a:blip r:embed="rId4"/>
          <a:srcRect t="13247"/>
          <a:stretch>
            <a:fillRect/>
          </a:stretch>
        </p:blipFill>
        <p:spPr>
          <a:xfrm>
            <a:off x="114300" y="3030904"/>
            <a:ext cx="12077700" cy="3736555"/>
          </a:xfrm>
          <a:prstGeom prst="rect">
            <a:avLst/>
          </a:prstGeom>
        </p:spPr>
      </p:pic>
    </p:spTree>
    <p:extLst>
      <p:ext uri="{BB962C8B-B14F-4D97-AF65-F5344CB8AC3E}">
        <p14:creationId xmlns:p14="http://schemas.microsoft.com/office/powerpoint/2010/main" val="28906025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69B1FD-0682-2EDB-AF6E-B91C85C95E58}"/>
              </a:ext>
            </a:extLst>
          </p:cNvPr>
          <p:cNvSpPr>
            <a:spLocks noGrp="1"/>
          </p:cNvSpPr>
          <p:nvPr>
            <p:ph type="title"/>
          </p:nvPr>
        </p:nvSpPr>
        <p:spPr/>
        <p:txBody>
          <a:bodyPr/>
          <a:lstStyle/>
          <a:p>
            <a:r>
              <a:rPr lang="en-US"/>
              <a:t>Questions or Comments?</a:t>
            </a:r>
          </a:p>
        </p:txBody>
      </p:sp>
      <p:sp>
        <p:nvSpPr>
          <p:cNvPr id="6" name="Text Placeholder 5">
            <a:extLst>
              <a:ext uri="{FF2B5EF4-FFF2-40B4-BE49-F238E27FC236}">
                <a16:creationId xmlns:a16="http://schemas.microsoft.com/office/drawing/2014/main" id="{974C9449-E060-9DEB-9483-619A210912F0}"/>
              </a:ext>
            </a:extLst>
          </p:cNvPr>
          <p:cNvSpPr>
            <a:spLocks noGrp="1"/>
          </p:cNvSpPr>
          <p:nvPr>
            <p:ph type="body" idx="1"/>
          </p:nvPr>
        </p:nvSpPr>
        <p:spPr/>
        <p:txBody>
          <a:bodyPr>
            <a:normAutofit/>
          </a:bodyPr>
          <a:lstStyle/>
          <a:p>
            <a:r>
              <a:rPr lang="en-US" sz="3200" b="1"/>
              <a:t>Contact: IMGexperience@intealth.org</a:t>
            </a:r>
          </a:p>
        </p:txBody>
      </p:sp>
      <p:sp>
        <p:nvSpPr>
          <p:cNvPr id="7" name="Rectangle 6">
            <a:extLst>
              <a:ext uri="{FF2B5EF4-FFF2-40B4-BE49-F238E27FC236}">
                <a16:creationId xmlns:a16="http://schemas.microsoft.com/office/drawing/2014/main" id="{E2ECF31E-16F0-2818-B517-72B3E91B80B5}"/>
              </a:ext>
            </a:extLst>
          </p:cNvPr>
          <p:cNvSpPr/>
          <p:nvPr/>
        </p:nvSpPr>
        <p:spPr>
          <a:xfrm>
            <a:off x="422910" y="6469380"/>
            <a:ext cx="2846070" cy="2743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pic>
        <p:nvPicPr>
          <p:cNvPr id="3" name="Picture 2">
            <a:extLst>
              <a:ext uri="{FF2B5EF4-FFF2-40B4-BE49-F238E27FC236}">
                <a16:creationId xmlns:a16="http://schemas.microsoft.com/office/drawing/2014/main" id="{3357654A-BEED-973E-64D3-8F3F6FC71D42}"/>
              </a:ext>
            </a:extLst>
          </p:cNvPr>
          <p:cNvPicPr>
            <a:picLocks noChangeAspect="1"/>
          </p:cNvPicPr>
          <p:nvPr/>
        </p:nvPicPr>
        <p:blipFill>
          <a:blip r:embed="rId3">
            <a:extLst>
              <a:ext uri="{28A0092B-C50C-407E-A947-70E740481C1C}">
                <a14:useLocalDpi xmlns:a14="http://schemas.microsoft.com/office/drawing/2010/main" val="0"/>
              </a:ext>
            </a:extLst>
          </a:blip>
          <a:srcRect b="4180"/>
          <a:stretch>
            <a:fillRect/>
          </a:stretch>
        </p:blipFill>
        <p:spPr>
          <a:xfrm>
            <a:off x="6495463" y="3097649"/>
            <a:ext cx="4546183" cy="3130987"/>
          </a:xfrm>
          <a:prstGeom prst="rect">
            <a:avLst/>
          </a:prstGeom>
        </p:spPr>
      </p:pic>
      <p:sp>
        <p:nvSpPr>
          <p:cNvPr id="4" name="TextBox 3">
            <a:extLst>
              <a:ext uri="{FF2B5EF4-FFF2-40B4-BE49-F238E27FC236}">
                <a16:creationId xmlns:a16="http://schemas.microsoft.com/office/drawing/2014/main" id="{7675ED01-07FA-2BE7-586A-6B8331573776}"/>
              </a:ext>
            </a:extLst>
          </p:cNvPr>
          <p:cNvSpPr txBox="1"/>
          <p:nvPr/>
        </p:nvSpPr>
        <p:spPr>
          <a:xfrm>
            <a:off x="719968" y="2566095"/>
            <a:ext cx="6094476" cy="3662541"/>
          </a:xfrm>
          <a:prstGeom prst="rect">
            <a:avLst/>
          </a:prstGeom>
          <a:noFill/>
        </p:spPr>
        <p:txBody>
          <a:bodyPr wrap="square">
            <a:spAutoFit/>
          </a:bodyPr>
          <a:lstStyle/>
          <a:p>
            <a:pPr>
              <a:spcAft>
                <a:spcPts val="1200"/>
              </a:spcAft>
            </a:pPr>
            <a:r>
              <a:rPr lang="en-US" sz="2400"/>
              <a:t>Catherine Apaloo</a:t>
            </a:r>
          </a:p>
          <a:p>
            <a:pPr>
              <a:spcAft>
                <a:spcPts val="1200"/>
              </a:spcAft>
            </a:pPr>
            <a:r>
              <a:rPr lang="en-US" sz="2400" b="1">
                <a:solidFill>
                  <a:schemeClr val="accent2"/>
                </a:solidFill>
              </a:rPr>
              <a:t>capaloo@intealth.org</a:t>
            </a:r>
          </a:p>
          <a:p>
            <a:pPr>
              <a:spcAft>
                <a:spcPts val="1200"/>
              </a:spcAft>
            </a:pPr>
            <a:r>
              <a:rPr lang="en-US" sz="2400"/>
              <a:t>Kara Oleyn</a:t>
            </a:r>
            <a:br>
              <a:rPr lang="en-US" sz="2400"/>
            </a:br>
            <a:r>
              <a:rPr lang="en-US" sz="2400">
                <a:hlinkClick r:id="rId4"/>
              </a:rPr>
              <a:t>koleyn@ecfmg.org</a:t>
            </a:r>
            <a:endParaRPr lang="en-US" sz="2400"/>
          </a:p>
          <a:p>
            <a:pPr>
              <a:spcAft>
                <a:spcPts val="1200"/>
              </a:spcAft>
            </a:pPr>
            <a:r>
              <a:rPr lang="en-US" sz="2400"/>
              <a:t>Tracy Wallowicz</a:t>
            </a:r>
            <a:br>
              <a:rPr lang="en-US" sz="2400"/>
            </a:br>
            <a:r>
              <a:rPr lang="en-US" sz="2400">
                <a:hlinkClick r:id="rId5"/>
              </a:rPr>
              <a:t>twallowicz@intealth.org</a:t>
            </a:r>
            <a:r>
              <a:rPr lang="en-US" sz="2400"/>
              <a:t> </a:t>
            </a:r>
          </a:p>
          <a:p>
            <a:pPr>
              <a:spcAft>
                <a:spcPts val="1200"/>
              </a:spcAft>
            </a:pPr>
            <a:r>
              <a:rPr lang="en-US" sz="2400"/>
              <a:t>Tracy Gill</a:t>
            </a:r>
            <a:br>
              <a:rPr lang="en-US" sz="2400"/>
            </a:br>
            <a:r>
              <a:rPr lang="en-US" sz="2400">
                <a:hlinkClick r:id="rId6"/>
              </a:rPr>
              <a:t>tgill@ecfmg.org</a:t>
            </a:r>
            <a:r>
              <a:rPr lang="en-US" sz="2400"/>
              <a:t> </a:t>
            </a:r>
          </a:p>
        </p:txBody>
      </p:sp>
    </p:spTree>
    <p:extLst>
      <p:ext uri="{BB962C8B-B14F-4D97-AF65-F5344CB8AC3E}">
        <p14:creationId xmlns:p14="http://schemas.microsoft.com/office/powerpoint/2010/main" val="1345582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08B5-3B16-958C-9168-DDBCD4C2BDB3}"/>
              </a:ext>
            </a:extLst>
          </p:cNvPr>
          <p:cNvSpPr>
            <a:spLocks noGrp="1"/>
          </p:cNvSpPr>
          <p:nvPr>
            <p:ph type="ctrTitle"/>
          </p:nvPr>
        </p:nvSpPr>
        <p:spPr/>
        <p:txBody>
          <a:bodyPr/>
          <a:lstStyle/>
          <a:p>
            <a:r>
              <a:rPr lang="en-US">
                <a:latin typeface="Franklin Gothic Book"/>
              </a:rPr>
              <a:t>IMG Success Story</a:t>
            </a:r>
          </a:p>
        </p:txBody>
      </p:sp>
      <p:sp>
        <p:nvSpPr>
          <p:cNvPr id="3" name="Subtitle 2">
            <a:extLst>
              <a:ext uri="{FF2B5EF4-FFF2-40B4-BE49-F238E27FC236}">
                <a16:creationId xmlns:a16="http://schemas.microsoft.com/office/drawing/2014/main" id="{C804EFA6-80A4-31D4-262B-E8DAA3110053}"/>
              </a:ext>
            </a:extLst>
          </p:cNvPr>
          <p:cNvSpPr>
            <a:spLocks noGrp="1"/>
          </p:cNvSpPr>
          <p:nvPr>
            <p:ph type="subTitle" idx="1"/>
          </p:nvPr>
        </p:nvSpPr>
        <p:spPr/>
        <p:txBody>
          <a:bodyPr>
            <a:normAutofit fontScale="92500" lnSpcReduction="10000"/>
          </a:bodyPr>
          <a:lstStyle/>
          <a:p>
            <a:endParaRPr lang="en-US"/>
          </a:p>
          <a:p>
            <a:endParaRPr lang="en-US"/>
          </a:p>
          <a:p>
            <a:r>
              <a:rPr lang="en-US" sz="2400" err="1">
                <a:latin typeface="Franklin Gothic Book"/>
              </a:rPr>
              <a:t>Varsha</a:t>
            </a:r>
            <a:r>
              <a:rPr lang="en-US" sz="2400">
                <a:latin typeface="Franklin Gothic Book"/>
              </a:rPr>
              <a:t> Songara</a:t>
            </a:r>
          </a:p>
          <a:p>
            <a:endParaRPr lang="en-US">
              <a:latin typeface="Franklin Gothic Book"/>
            </a:endParaRPr>
          </a:p>
          <a:p>
            <a:endParaRPr lang="en-US">
              <a:latin typeface="Franklin Gothic Book"/>
            </a:endParaRPr>
          </a:p>
        </p:txBody>
      </p:sp>
    </p:spTree>
    <p:extLst>
      <p:ext uri="{BB962C8B-B14F-4D97-AF65-F5344CB8AC3E}">
        <p14:creationId xmlns:p14="http://schemas.microsoft.com/office/powerpoint/2010/main" val="1573312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E133B-951B-2B28-0A66-4BA35B9DDF71}"/>
              </a:ext>
            </a:extLst>
          </p:cNvPr>
          <p:cNvSpPr>
            <a:spLocks noGrp="1"/>
          </p:cNvSpPr>
          <p:nvPr>
            <p:ph type="title"/>
          </p:nvPr>
        </p:nvSpPr>
        <p:spPr/>
        <p:txBody>
          <a:bodyPr/>
          <a:lstStyle/>
          <a:p>
            <a:r>
              <a:rPr lang="en-US">
                <a:latin typeface="Franklin Gothic Book"/>
              </a:rPr>
              <a:t>Introduction</a:t>
            </a:r>
            <a:r>
              <a:rPr lang="en-US"/>
              <a:t> </a:t>
            </a:r>
          </a:p>
        </p:txBody>
      </p:sp>
      <p:sp>
        <p:nvSpPr>
          <p:cNvPr id="3" name="Content Placeholder 2">
            <a:extLst>
              <a:ext uri="{FF2B5EF4-FFF2-40B4-BE49-F238E27FC236}">
                <a16:creationId xmlns:a16="http://schemas.microsoft.com/office/drawing/2014/main" id="{1D635064-B3A6-166A-00D5-85175F97916B}"/>
              </a:ext>
            </a:extLst>
          </p:cNvPr>
          <p:cNvSpPr>
            <a:spLocks noGrp="1"/>
          </p:cNvSpPr>
          <p:nvPr>
            <p:ph idx="1"/>
          </p:nvPr>
        </p:nvSpPr>
        <p:spPr/>
        <p:txBody>
          <a:bodyPr/>
          <a:lstStyle/>
          <a:p>
            <a:r>
              <a:rPr lang="en-US">
                <a:latin typeface="Franklin Gothic Book"/>
              </a:rPr>
              <a:t>IMG from India</a:t>
            </a:r>
          </a:p>
          <a:p>
            <a:r>
              <a:rPr lang="en-US">
                <a:latin typeface="Franklin Gothic Book"/>
              </a:rPr>
              <a:t>Residency at Akron general, Akron Ohio</a:t>
            </a:r>
          </a:p>
          <a:p>
            <a:r>
              <a:rPr lang="en-US">
                <a:latin typeface="Franklin Gothic Book"/>
              </a:rPr>
              <a:t>Fulltime hospitalist for 10 years</a:t>
            </a:r>
          </a:p>
          <a:p>
            <a:r>
              <a:rPr lang="en-US">
                <a:latin typeface="Franklin Gothic Book"/>
              </a:rPr>
              <a:t>Part of GME ~ 9 years</a:t>
            </a:r>
          </a:p>
          <a:p>
            <a:r>
              <a:rPr lang="en-US">
                <a:latin typeface="Franklin Gothic Book"/>
              </a:rPr>
              <a:t>APD for past 6 years in rural NC</a:t>
            </a:r>
          </a:p>
          <a:p>
            <a:endParaRPr lang="en-US"/>
          </a:p>
          <a:p>
            <a:endParaRPr lang="en-US"/>
          </a:p>
        </p:txBody>
      </p:sp>
    </p:spTree>
    <p:extLst>
      <p:ext uri="{BB962C8B-B14F-4D97-AF65-F5344CB8AC3E}">
        <p14:creationId xmlns:p14="http://schemas.microsoft.com/office/powerpoint/2010/main" val="39984988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39E14-450A-E10E-C8EB-19EA6C44D179}"/>
              </a:ext>
            </a:extLst>
          </p:cNvPr>
          <p:cNvSpPr>
            <a:spLocks noGrp="1"/>
          </p:cNvSpPr>
          <p:nvPr>
            <p:ph type="title"/>
          </p:nvPr>
        </p:nvSpPr>
        <p:spPr/>
        <p:txBody>
          <a:bodyPr/>
          <a:lstStyle/>
          <a:p>
            <a:r>
              <a:rPr lang="en-US">
                <a:latin typeface="Franklin Gothic Book"/>
              </a:rPr>
              <a:t>Our Residency Program </a:t>
            </a:r>
          </a:p>
        </p:txBody>
      </p:sp>
      <p:sp>
        <p:nvSpPr>
          <p:cNvPr id="3" name="Content Placeholder 2">
            <a:extLst>
              <a:ext uri="{FF2B5EF4-FFF2-40B4-BE49-F238E27FC236}">
                <a16:creationId xmlns:a16="http://schemas.microsoft.com/office/drawing/2014/main" id="{78D60174-C798-B049-7EFA-D958F65A71C7}"/>
              </a:ext>
            </a:extLst>
          </p:cNvPr>
          <p:cNvSpPr>
            <a:spLocks noGrp="1"/>
          </p:cNvSpPr>
          <p:nvPr>
            <p:ph idx="1"/>
          </p:nvPr>
        </p:nvSpPr>
        <p:spPr/>
        <p:txBody>
          <a:bodyPr>
            <a:normAutofit/>
          </a:bodyPr>
          <a:lstStyle/>
          <a:p>
            <a:r>
              <a:rPr lang="en-US">
                <a:solidFill>
                  <a:prstClr val="black"/>
                </a:solidFill>
                <a:latin typeface="Franklin Gothic Book"/>
              </a:rPr>
              <a:t>Rural community - university affiliated program</a:t>
            </a:r>
          </a:p>
          <a:p>
            <a:r>
              <a:rPr lang="en-US">
                <a:solidFill>
                  <a:prstClr val="black"/>
                </a:solidFill>
                <a:latin typeface="Franklin Gothic Book"/>
              </a:rPr>
              <a:t>Started in 2016 with FM(4), IM (8), and TY (13)</a:t>
            </a:r>
          </a:p>
          <a:p>
            <a:pPr lvl="0">
              <a:buClr>
                <a:srgbClr val="83992A"/>
              </a:buClr>
            </a:pPr>
            <a:r>
              <a:rPr lang="en-US">
                <a:solidFill>
                  <a:prstClr val="black"/>
                </a:solidFill>
                <a:latin typeface="Franklin Gothic Book"/>
              </a:rPr>
              <a:t>First graduating class 2019</a:t>
            </a:r>
          </a:p>
          <a:p>
            <a:r>
              <a:rPr lang="en-US">
                <a:solidFill>
                  <a:prstClr val="black"/>
                </a:solidFill>
                <a:latin typeface="Franklin Gothic Book"/>
              </a:rPr>
              <a:t>Tumbled on to accepting J1 visa in 2021</a:t>
            </a:r>
          </a:p>
          <a:p>
            <a:pPr lvl="0">
              <a:buClr>
                <a:srgbClr val="83992A"/>
              </a:buClr>
            </a:pPr>
            <a:r>
              <a:rPr lang="en-US">
                <a:solidFill>
                  <a:prstClr val="black"/>
                </a:solidFill>
                <a:latin typeface="Franklin Gothic Book"/>
              </a:rPr>
              <a:t>Currently 25% IMG for FM</a:t>
            </a:r>
          </a:p>
          <a:p>
            <a:endParaRPr lang="en-US" sz="2800">
              <a:solidFill>
                <a:prstClr val="black"/>
              </a:solidFill>
              <a:latin typeface="Franklin Gothic Book"/>
            </a:endParaRPr>
          </a:p>
          <a:p>
            <a:endParaRPr lang="en-US" sz="2800">
              <a:latin typeface="Franklin Gothic Book"/>
            </a:endParaRPr>
          </a:p>
        </p:txBody>
      </p:sp>
    </p:spTree>
    <p:extLst>
      <p:ext uri="{BB962C8B-B14F-4D97-AF65-F5344CB8AC3E}">
        <p14:creationId xmlns:p14="http://schemas.microsoft.com/office/powerpoint/2010/main" val="3470792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BE24D-A22E-EAB3-CBB2-FE145FF931DB}"/>
              </a:ext>
            </a:extLst>
          </p:cNvPr>
          <p:cNvSpPr>
            <a:spLocks noGrp="1"/>
          </p:cNvSpPr>
          <p:nvPr>
            <p:ph type="title"/>
          </p:nvPr>
        </p:nvSpPr>
        <p:spPr/>
        <p:txBody>
          <a:bodyPr/>
          <a:lstStyle/>
          <a:p>
            <a:r>
              <a:rPr lang="en-US">
                <a:latin typeface="Franklin Gothic Book"/>
              </a:rPr>
              <a:t>IMG Success Story</a:t>
            </a:r>
          </a:p>
        </p:txBody>
      </p:sp>
      <p:sp>
        <p:nvSpPr>
          <p:cNvPr id="3" name="Content Placeholder 2">
            <a:extLst>
              <a:ext uri="{FF2B5EF4-FFF2-40B4-BE49-F238E27FC236}">
                <a16:creationId xmlns:a16="http://schemas.microsoft.com/office/drawing/2014/main" id="{8F328653-504D-B181-1D98-F71F44631F4A}"/>
              </a:ext>
            </a:extLst>
          </p:cNvPr>
          <p:cNvSpPr>
            <a:spLocks noGrp="1"/>
          </p:cNvSpPr>
          <p:nvPr>
            <p:ph idx="1"/>
          </p:nvPr>
        </p:nvSpPr>
        <p:spPr/>
        <p:txBody>
          <a:bodyPr/>
          <a:lstStyle/>
          <a:p>
            <a:r>
              <a:rPr lang="en-US">
                <a:latin typeface="Franklin Gothic Book"/>
              </a:rPr>
              <a:t>In 2023, SOAP 2/4 spots</a:t>
            </a:r>
          </a:p>
          <a:p>
            <a:r>
              <a:rPr lang="en-US">
                <a:latin typeface="Franklin Gothic Book"/>
              </a:rPr>
              <a:t>Filled with two IMGs</a:t>
            </a:r>
          </a:p>
          <a:p>
            <a:r>
              <a:rPr lang="en-US">
                <a:latin typeface="Franklin Gothic Book"/>
              </a:rPr>
              <a:t>One requiring J1 and other had immigration status</a:t>
            </a:r>
          </a:p>
          <a:p>
            <a:endParaRPr lang="en-US"/>
          </a:p>
        </p:txBody>
      </p:sp>
    </p:spTree>
    <p:extLst>
      <p:ext uri="{BB962C8B-B14F-4D97-AF65-F5344CB8AC3E}">
        <p14:creationId xmlns:p14="http://schemas.microsoft.com/office/powerpoint/2010/main" val="2121504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66265-91A6-F5E9-9BDE-FA631A8FFF27}"/>
              </a:ext>
            </a:extLst>
          </p:cNvPr>
          <p:cNvSpPr>
            <a:spLocks noGrp="1"/>
          </p:cNvSpPr>
          <p:nvPr>
            <p:ph type="title"/>
          </p:nvPr>
        </p:nvSpPr>
        <p:spPr/>
        <p:txBody>
          <a:bodyPr/>
          <a:lstStyle/>
          <a:p>
            <a:r>
              <a:rPr kumimoji="0" lang="en-US" sz="4400" b="0" i="0" u="none" strike="noStrike" kern="1200" cap="none" spc="0" normalizeH="0" baseline="0" noProof="0">
                <a:ln>
                  <a:noFill/>
                </a:ln>
                <a:solidFill>
                  <a:prstClr val="black"/>
                </a:solidFill>
                <a:effectLst/>
                <a:uLnTx/>
                <a:uFillTx/>
                <a:latin typeface="Franklin Gothic Book"/>
              </a:rPr>
              <a:t>Struggle of one IMG</a:t>
            </a:r>
            <a:endParaRPr lang="en-US">
              <a:latin typeface="Franklin Gothic Book"/>
            </a:endParaRPr>
          </a:p>
        </p:txBody>
      </p:sp>
      <p:sp>
        <p:nvSpPr>
          <p:cNvPr id="3" name="Content Placeholder 2">
            <a:extLst>
              <a:ext uri="{FF2B5EF4-FFF2-40B4-BE49-F238E27FC236}">
                <a16:creationId xmlns:a16="http://schemas.microsoft.com/office/drawing/2014/main" id="{EFDFA3B5-757B-D6F1-FE72-CD6CFF394DDC}"/>
              </a:ext>
            </a:extLst>
          </p:cNvPr>
          <p:cNvSpPr>
            <a:spLocks noGrp="1"/>
          </p:cNvSpPr>
          <p:nvPr>
            <p:ph idx="1"/>
          </p:nvPr>
        </p:nvSpPr>
        <p:spPr/>
        <p:txBody>
          <a:bodyPr>
            <a:normAutofit fontScale="92500" lnSpcReduction="10000"/>
          </a:bodyPr>
          <a:lstStyle/>
          <a:p>
            <a:r>
              <a:rPr lang="en-US">
                <a:latin typeface="Franklin Gothic Book"/>
              </a:rPr>
              <a:t>6 yrs med sch + 3 yrs IM residency + 2 yrs Hospitalist in Moldova</a:t>
            </a:r>
          </a:p>
          <a:p>
            <a:r>
              <a:rPr lang="en-US">
                <a:latin typeface="Franklin Gothic Book"/>
              </a:rPr>
              <a:t>Family immigrated to USA</a:t>
            </a:r>
          </a:p>
          <a:p>
            <a:r>
              <a:rPr lang="en-US">
                <a:latin typeface="Franklin Gothic Book"/>
              </a:rPr>
              <a:t>Worked as MA, office manager, Director of clinical affairs</a:t>
            </a:r>
          </a:p>
          <a:p>
            <a:r>
              <a:rPr lang="en-US">
                <a:latin typeface="Franklin Gothic Book"/>
              </a:rPr>
              <a:t>Prep for USMLE: failure attempt</a:t>
            </a:r>
          </a:p>
          <a:p>
            <a:r>
              <a:rPr lang="en-US">
                <a:latin typeface="Franklin Gothic Book"/>
              </a:rPr>
              <a:t>~ 9 years when applied first for IM residency &gt; didn’t match</a:t>
            </a:r>
          </a:p>
          <a:p>
            <a:r>
              <a:rPr lang="en-US">
                <a:latin typeface="Franklin Gothic Book"/>
              </a:rPr>
              <a:t>Completed 1 yr Geriatric fellowship in NY</a:t>
            </a:r>
          </a:p>
          <a:p>
            <a:r>
              <a:rPr lang="en-US">
                <a:latin typeface="Franklin Gothic Book"/>
              </a:rPr>
              <a:t>~ 10 yrs when applied to FM &gt; didn’t get interview Match &gt; SOAP </a:t>
            </a:r>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18745020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01CF4-AD93-6FD7-797C-0CEBA57B801E}"/>
              </a:ext>
            </a:extLst>
          </p:cNvPr>
          <p:cNvSpPr>
            <a:spLocks noGrp="1"/>
          </p:cNvSpPr>
          <p:nvPr>
            <p:ph type="title"/>
          </p:nvPr>
        </p:nvSpPr>
        <p:spPr/>
        <p:txBody>
          <a:bodyPr/>
          <a:lstStyle/>
          <a:p>
            <a:r>
              <a:rPr kumimoji="0" lang="en-US" sz="4400" b="0" i="0" u="none" strike="noStrike" kern="1200" cap="none" spc="0" normalizeH="0" baseline="0" noProof="0">
                <a:ln>
                  <a:noFill/>
                </a:ln>
                <a:solidFill>
                  <a:prstClr val="black"/>
                </a:solidFill>
                <a:effectLst/>
                <a:uLnTx/>
                <a:uFillTx/>
                <a:latin typeface="Franklin Gothic Book"/>
              </a:rPr>
              <a:t>Success Story of one IMG</a:t>
            </a:r>
            <a:endParaRPr lang="en-US">
              <a:latin typeface="Franklin Gothic Book"/>
            </a:endParaRPr>
          </a:p>
        </p:txBody>
      </p:sp>
      <p:sp>
        <p:nvSpPr>
          <p:cNvPr id="3" name="Content Placeholder 2">
            <a:extLst>
              <a:ext uri="{FF2B5EF4-FFF2-40B4-BE49-F238E27FC236}">
                <a16:creationId xmlns:a16="http://schemas.microsoft.com/office/drawing/2014/main" id="{10E4CB95-2EE5-DF7A-A55B-A737BC9A6EF7}"/>
              </a:ext>
            </a:extLst>
          </p:cNvPr>
          <p:cNvSpPr>
            <a:spLocks noGrp="1"/>
          </p:cNvSpPr>
          <p:nvPr>
            <p:ph idx="1"/>
          </p:nvPr>
        </p:nvSpPr>
        <p:spPr>
          <a:xfrm>
            <a:off x="1295401" y="2483224"/>
            <a:ext cx="9601196" cy="3738281"/>
          </a:xfrm>
        </p:spPr>
        <p:txBody>
          <a:bodyPr>
            <a:normAutofit fontScale="40000" lnSpcReduction="20000"/>
          </a:bodyPr>
          <a:lstStyle/>
          <a:p>
            <a:pPr lvl="0"/>
            <a:r>
              <a:rPr lang="en-US" sz="2800">
                <a:latin typeface="Franklin Gothic Book"/>
              </a:rPr>
              <a:t>Leadership positions:</a:t>
            </a:r>
          </a:p>
          <a:p>
            <a:pPr lvl="1"/>
            <a:r>
              <a:rPr lang="en-US" sz="2800">
                <a:latin typeface="Franklin Gothic Book"/>
              </a:rPr>
              <a:t>Resident Director - Board of Directors/ NCAFP</a:t>
            </a:r>
          </a:p>
          <a:p>
            <a:pPr lvl="1"/>
            <a:r>
              <a:rPr lang="en-US" sz="2800">
                <a:latin typeface="Franklin Gothic Book"/>
              </a:rPr>
              <a:t>Academic Chief Resident</a:t>
            </a:r>
          </a:p>
          <a:p>
            <a:pPr lvl="1"/>
            <a:r>
              <a:rPr lang="en-US" sz="2800">
                <a:latin typeface="Franklin Gothic Book"/>
              </a:rPr>
              <a:t>Division Council Member, House Representative of the Wakefield Division Council, Montefiore Medical Center, Bronx, NY</a:t>
            </a:r>
          </a:p>
          <a:p>
            <a:pPr lvl="0"/>
            <a:r>
              <a:rPr lang="en-US" sz="2800">
                <a:latin typeface="Franklin Gothic Book"/>
              </a:rPr>
              <a:t>Scholarly work:</a:t>
            </a:r>
          </a:p>
          <a:p>
            <a:pPr lvl="1"/>
            <a:r>
              <a:rPr lang="en-US" sz="2800">
                <a:latin typeface="Franklin Gothic Book"/>
              </a:rPr>
              <a:t>Co-authored research and led the publication of 12 articles</a:t>
            </a:r>
          </a:p>
          <a:p>
            <a:pPr lvl="1"/>
            <a:r>
              <a:rPr lang="en-US" sz="2800">
                <a:latin typeface="Franklin Gothic Book"/>
              </a:rPr>
              <a:t>3 book chapters</a:t>
            </a:r>
          </a:p>
          <a:p>
            <a:pPr lvl="1"/>
            <a:r>
              <a:rPr lang="en-US" sz="2800">
                <a:latin typeface="Franklin Gothic Book"/>
              </a:rPr>
              <a:t>15 posters</a:t>
            </a:r>
          </a:p>
          <a:p>
            <a:pPr lvl="1"/>
            <a:r>
              <a:rPr lang="en-US" sz="2800">
                <a:latin typeface="Franklin Gothic Book"/>
              </a:rPr>
              <a:t>2 diploma theses</a:t>
            </a:r>
          </a:p>
          <a:p>
            <a:pPr lvl="0"/>
            <a:r>
              <a:rPr lang="en-US" sz="2800">
                <a:latin typeface="Franklin Gothic Book"/>
              </a:rPr>
              <a:t>Awards: </a:t>
            </a:r>
          </a:p>
          <a:p>
            <a:pPr lvl="1"/>
            <a:r>
              <a:rPr lang="en-US" sz="2800">
                <a:latin typeface="Franklin Gothic Book"/>
              </a:rPr>
              <a:t>Resident of the Quarter by health care system</a:t>
            </a:r>
          </a:p>
          <a:p>
            <a:pPr lvl="1"/>
            <a:r>
              <a:rPr lang="en-US" sz="2800">
                <a:latin typeface="Franklin Gothic Book"/>
              </a:rPr>
              <a:t>Resident of the Year</a:t>
            </a:r>
          </a:p>
          <a:p>
            <a:pPr lvl="0"/>
            <a:r>
              <a:rPr lang="en-US" sz="2800">
                <a:latin typeface="Franklin Gothic Book"/>
              </a:rPr>
              <a:t> Completed the Lifestyle Medicine fellowship training during residency</a:t>
            </a:r>
          </a:p>
          <a:p>
            <a:pPr lvl="0"/>
            <a:r>
              <a:rPr lang="en-US" sz="2800">
                <a:latin typeface="Franklin Gothic Book"/>
              </a:rPr>
              <a:t>Joined us as faculty and Research Director </a:t>
            </a:r>
          </a:p>
          <a:p>
            <a:endParaRPr lang="en-US"/>
          </a:p>
        </p:txBody>
      </p:sp>
    </p:spTree>
    <p:extLst>
      <p:ext uri="{BB962C8B-B14F-4D97-AF65-F5344CB8AC3E}">
        <p14:creationId xmlns:p14="http://schemas.microsoft.com/office/powerpoint/2010/main" val="3237069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6B998-4A9A-2BEA-08C0-20061AEE5C23}"/>
              </a:ext>
            </a:extLst>
          </p:cNvPr>
          <p:cNvSpPr>
            <a:spLocks noGrp="1"/>
          </p:cNvSpPr>
          <p:nvPr>
            <p:ph type="title"/>
          </p:nvPr>
        </p:nvSpPr>
        <p:spPr/>
        <p:txBody>
          <a:bodyPr/>
          <a:lstStyle/>
          <a:p>
            <a:r>
              <a:rPr lang="en-US">
                <a:latin typeface="Franklin Gothic Book"/>
              </a:rPr>
              <a:t>Our Application Review Process </a:t>
            </a:r>
          </a:p>
        </p:txBody>
      </p:sp>
      <p:sp>
        <p:nvSpPr>
          <p:cNvPr id="3" name="Content Placeholder 2">
            <a:extLst>
              <a:ext uri="{FF2B5EF4-FFF2-40B4-BE49-F238E27FC236}">
                <a16:creationId xmlns:a16="http://schemas.microsoft.com/office/drawing/2014/main" id="{2DFF505C-FE00-7323-60A7-6977C443772D}"/>
              </a:ext>
            </a:extLst>
          </p:cNvPr>
          <p:cNvSpPr>
            <a:spLocks noGrp="1"/>
          </p:cNvSpPr>
          <p:nvPr>
            <p:ph idx="1"/>
          </p:nvPr>
        </p:nvSpPr>
        <p:spPr/>
        <p:txBody>
          <a:bodyPr>
            <a:normAutofit fontScale="92500" lnSpcReduction="20000"/>
          </a:bodyPr>
          <a:lstStyle/>
          <a:p>
            <a:r>
              <a:rPr lang="en-US">
                <a:latin typeface="Franklin Gothic Book"/>
              </a:rPr>
              <a:t>&gt;600 applications for 80 interview slots for 4 positions </a:t>
            </a:r>
          </a:p>
          <a:p>
            <a:r>
              <a:rPr lang="en-US">
                <a:latin typeface="Franklin Gothic Book"/>
              </a:rPr>
              <a:t>2 reviewers (PD+APD)</a:t>
            </a:r>
          </a:p>
          <a:p>
            <a:r>
              <a:rPr lang="en-US">
                <a:latin typeface="Franklin Gothic Book"/>
              </a:rPr>
              <a:t>1 week time frame</a:t>
            </a:r>
          </a:p>
          <a:p>
            <a:r>
              <a:rPr lang="en-US">
                <a:latin typeface="Franklin Gothic Book"/>
              </a:rPr>
              <a:t>Initial screening for </a:t>
            </a:r>
            <a:r>
              <a:rPr lang="en-US" u="sng">
                <a:latin typeface="Franklin Gothic Book"/>
              </a:rPr>
              <a:t>all applicants</a:t>
            </a:r>
            <a:r>
              <a:rPr lang="en-US">
                <a:latin typeface="Franklin Gothic Book"/>
              </a:rPr>
              <a:t>: </a:t>
            </a:r>
          </a:p>
          <a:p>
            <a:pPr lvl="1"/>
            <a:r>
              <a:rPr lang="en-US">
                <a:latin typeface="Franklin Gothic Book"/>
              </a:rPr>
              <a:t>Geographical preference/ties to the area</a:t>
            </a:r>
          </a:p>
          <a:p>
            <a:pPr lvl="1"/>
            <a:r>
              <a:rPr lang="en-US">
                <a:latin typeface="Franklin Gothic Book"/>
              </a:rPr>
              <a:t>Ongoing clinical experience </a:t>
            </a:r>
          </a:p>
          <a:p>
            <a:pPr lvl="1"/>
            <a:r>
              <a:rPr lang="en-US">
                <a:latin typeface="Franklin Gothic Book"/>
              </a:rPr>
              <a:t>Familiarity with rural community need </a:t>
            </a:r>
          </a:p>
          <a:p>
            <a:pPr lvl="1"/>
            <a:r>
              <a:rPr lang="en-US">
                <a:latin typeface="Franklin Gothic Book"/>
              </a:rPr>
              <a:t>Commitment to serving underserved community</a:t>
            </a:r>
          </a:p>
          <a:p>
            <a:pPr lvl="1"/>
            <a:endParaRPr lang="en-US"/>
          </a:p>
          <a:p>
            <a:pPr marL="0" indent="0">
              <a:buNone/>
            </a:pPr>
            <a:endParaRPr lang="en-US"/>
          </a:p>
          <a:p>
            <a:endParaRPr lang="en-US"/>
          </a:p>
        </p:txBody>
      </p:sp>
    </p:spTree>
    <p:extLst>
      <p:ext uri="{BB962C8B-B14F-4D97-AF65-F5344CB8AC3E}">
        <p14:creationId xmlns:p14="http://schemas.microsoft.com/office/powerpoint/2010/main" val="1946477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B4556-853C-1BFD-4926-1D340FB0BAB4}"/>
            </a:ext>
          </a:extLst>
        </p:cNvPr>
        <p:cNvGrpSpPr/>
        <p:nvPr/>
      </p:nvGrpSpPr>
      <p:grpSpPr>
        <a:xfrm>
          <a:off x="0" y="0"/>
          <a:ext cx="0" cy="0"/>
          <a:chOff x="0" y="0"/>
          <a:chExt cx="0" cy="0"/>
        </a:xfrm>
      </p:grpSpPr>
      <p:sp>
        <p:nvSpPr>
          <p:cNvPr id="6" name="object 6" descr="$PPTXTitle">
            <a:extLst>
              <a:ext uri="{FF2B5EF4-FFF2-40B4-BE49-F238E27FC236}">
                <a16:creationId xmlns:a16="http://schemas.microsoft.com/office/drawing/2014/main" id="{F28817ED-2427-1154-6A48-738DF2E13071}"/>
              </a:ext>
            </a:extLst>
          </p:cNvPr>
          <p:cNvSpPr txBox="1">
            <a:spLocks noGrp="1"/>
          </p:cNvSpPr>
          <p:nvPr>
            <p:ph type="title"/>
          </p:nvPr>
        </p:nvSpPr>
        <p:spPr>
          <a:xfrm>
            <a:off x="1285" y="457847"/>
            <a:ext cx="12189432" cy="486402"/>
          </a:xfrm>
          <a:prstGeom prst="rect">
            <a:avLst/>
          </a:prstGeom>
          <a:solidFill>
            <a:srgbClr val="0F3758"/>
          </a:solidFill>
        </p:spPr>
        <p:txBody>
          <a:bodyPr vert="horz" wrap="square" lIns="0" tIns="65836" rIns="0" bIns="0" rtlCol="0">
            <a:spAutoFit/>
          </a:bodyPr>
          <a:lstStyle/>
          <a:p>
            <a:pPr marL="936775">
              <a:spcBef>
                <a:spcPts val="518"/>
              </a:spcBef>
            </a:pPr>
            <a:r>
              <a:t>Residency</a:t>
            </a:r>
            <a:r>
              <a:rPr spc="-112"/>
              <a:t> </a:t>
            </a:r>
            <a:r>
              <a:t>Selection</a:t>
            </a:r>
            <a:r>
              <a:rPr spc="-52"/>
              <a:t> </a:t>
            </a:r>
            <a:r>
              <a:t>and</a:t>
            </a:r>
            <a:r>
              <a:rPr spc="-49"/>
              <a:t> </a:t>
            </a:r>
            <a:r>
              <a:t>Improvement</a:t>
            </a:r>
            <a:r>
              <a:rPr spc="-49"/>
              <a:t> </a:t>
            </a:r>
            <a:r>
              <a:t>Initiative</a:t>
            </a:r>
            <a:r>
              <a:rPr spc="-49"/>
              <a:t> </a:t>
            </a:r>
            <a:r>
              <a:rPr spc="-6"/>
              <a:t>(RSII)</a:t>
            </a:r>
          </a:p>
        </p:txBody>
      </p:sp>
      <p:sp>
        <p:nvSpPr>
          <p:cNvPr id="7" name="object 7">
            <a:extLst>
              <a:ext uri="{FF2B5EF4-FFF2-40B4-BE49-F238E27FC236}">
                <a16:creationId xmlns:a16="http://schemas.microsoft.com/office/drawing/2014/main" id="{5421800B-2A4D-C31B-D2B6-87DC074526C7}"/>
              </a:ext>
            </a:extLst>
          </p:cNvPr>
          <p:cNvSpPr txBox="1"/>
          <p:nvPr/>
        </p:nvSpPr>
        <p:spPr>
          <a:xfrm>
            <a:off x="1353819" y="5993257"/>
            <a:ext cx="10125006" cy="486297"/>
          </a:xfrm>
          <a:prstGeom prst="rect">
            <a:avLst/>
          </a:prstGeom>
        </p:spPr>
        <p:txBody>
          <a:bodyPr vert="horz" wrap="square" lIns="0" tIns="6931" rIns="0" bIns="0" rtlCol="0">
            <a:spAutoFit/>
          </a:bodyPr>
          <a:lstStyle/>
          <a:p>
            <a:pPr marL="7701" marR="3081" defTabSz="554440">
              <a:lnSpc>
                <a:spcPct val="101000"/>
              </a:lnSpc>
              <a:spcBef>
                <a:spcPts val="55"/>
              </a:spcBef>
              <a:defRPr/>
            </a:pPr>
            <a:r>
              <a:rPr sz="1577" kern="0">
                <a:solidFill>
                  <a:sysClr val="windowText" lastClr="000000"/>
                </a:solidFill>
                <a:latin typeface="Work Sans Light"/>
                <a:cs typeface="Work Sans Light"/>
              </a:rPr>
              <a:t>RSII</a:t>
            </a:r>
            <a:r>
              <a:rPr sz="1577" kern="0" spc="-24">
                <a:solidFill>
                  <a:sysClr val="windowText" lastClr="000000"/>
                </a:solidFill>
                <a:latin typeface="Work Sans Light"/>
                <a:cs typeface="Work Sans Light"/>
              </a:rPr>
              <a:t> </a:t>
            </a:r>
            <a:r>
              <a:rPr sz="1577" kern="0">
                <a:solidFill>
                  <a:sysClr val="windowText" lastClr="000000"/>
                </a:solidFill>
                <a:latin typeface="Work Sans Light"/>
                <a:cs typeface="Work Sans Light"/>
              </a:rPr>
              <a:t>North</a:t>
            </a:r>
            <a:r>
              <a:rPr sz="1577" kern="0" spc="-21">
                <a:solidFill>
                  <a:sysClr val="windowText" lastClr="000000"/>
                </a:solidFill>
                <a:latin typeface="Work Sans Light"/>
                <a:cs typeface="Work Sans Light"/>
              </a:rPr>
              <a:t> </a:t>
            </a:r>
            <a:r>
              <a:rPr sz="1577" kern="0">
                <a:solidFill>
                  <a:sysClr val="windowText" lastClr="000000"/>
                </a:solidFill>
                <a:latin typeface="Work Sans Light"/>
                <a:cs typeface="Work Sans Light"/>
              </a:rPr>
              <a:t>Star</a:t>
            </a:r>
            <a:r>
              <a:rPr sz="1577" kern="0" spc="-58">
                <a:solidFill>
                  <a:sysClr val="windowText" lastClr="000000"/>
                </a:solidFill>
                <a:latin typeface="Work Sans Light"/>
                <a:cs typeface="Work Sans Light"/>
              </a:rPr>
              <a:t> </a:t>
            </a:r>
            <a:r>
              <a:rPr sz="1577" kern="0">
                <a:solidFill>
                  <a:sysClr val="windowText" lastClr="000000"/>
                </a:solidFill>
                <a:latin typeface="Work Sans Light"/>
                <a:cs typeface="Work Sans Light"/>
              </a:rPr>
              <a:t>Leadership</a:t>
            </a:r>
            <a:r>
              <a:rPr sz="1577" kern="0" spc="-24">
                <a:solidFill>
                  <a:sysClr val="windowText" lastClr="000000"/>
                </a:solidFill>
                <a:latin typeface="Work Sans Light"/>
                <a:cs typeface="Work Sans Light"/>
              </a:rPr>
              <a:t> </a:t>
            </a:r>
            <a:r>
              <a:rPr sz="1577" kern="0">
                <a:solidFill>
                  <a:sysClr val="windowText" lastClr="000000"/>
                </a:solidFill>
                <a:latin typeface="Work Sans Light"/>
                <a:cs typeface="Work Sans Light"/>
              </a:rPr>
              <a:t>Group:</a:t>
            </a:r>
            <a:r>
              <a:rPr sz="1577" kern="0" spc="-21">
                <a:solidFill>
                  <a:sysClr val="windowText" lastClr="000000"/>
                </a:solidFill>
                <a:latin typeface="Work Sans Light"/>
                <a:cs typeface="Work Sans Light"/>
              </a:rPr>
              <a:t> </a:t>
            </a:r>
            <a:r>
              <a:rPr sz="1577" kern="0">
                <a:solidFill>
                  <a:sysClr val="windowText" lastClr="000000"/>
                </a:solidFill>
                <a:latin typeface="Work Sans Light"/>
                <a:cs typeface="Work Sans Light"/>
              </a:rPr>
              <a:t>Strategic</a:t>
            </a:r>
            <a:r>
              <a:rPr sz="1577" kern="0" spc="-21">
                <a:solidFill>
                  <a:sysClr val="windowText" lastClr="000000"/>
                </a:solidFill>
                <a:latin typeface="Work Sans Light"/>
                <a:cs typeface="Work Sans Light"/>
              </a:rPr>
              <a:t> </a:t>
            </a:r>
            <a:r>
              <a:rPr sz="1577" kern="0">
                <a:solidFill>
                  <a:sysClr val="windowText" lastClr="000000"/>
                </a:solidFill>
                <a:latin typeface="Work Sans Light"/>
                <a:cs typeface="Work Sans Light"/>
              </a:rPr>
              <a:t>support</a:t>
            </a:r>
            <a:r>
              <a:rPr sz="1577" kern="0" spc="-30">
                <a:solidFill>
                  <a:sysClr val="windowText" lastClr="000000"/>
                </a:solidFill>
                <a:latin typeface="Work Sans Light"/>
                <a:cs typeface="Work Sans Light"/>
              </a:rPr>
              <a:t> </a:t>
            </a:r>
            <a:r>
              <a:rPr sz="1577" kern="0">
                <a:solidFill>
                  <a:sysClr val="windowText" lastClr="000000"/>
                </a:solidFill>
                <a:latin typeface="Work Sans Light"/>
                <a:cs typeface="Work Sans Light"/>
              </a:rPr>
              <a:t>and</a:t>
            </a:r>
            <a:r>
              <a:rPr sz="1577" kern="0" spc="-21">
                <a:solidFill>
                  <a:sysClr val="windowText" lastClr="000000"/>
                </a:solidFill>
                <a:latin typeface="Work Sans Light"/>
                <a:cs typeface="Work Sans Light"/>
              </a:rPr>
              <a:t> </a:t>
            </a:r>
            <a:r>
              <a:rPr sz="1577" kern="0">
                <a:solidFill>
                  <a:sysClr val="windowText" lastClr="000000"/>
                </a:solidFill>
                <a:latin typeface="Work Sans Light"/>
                <a:cs typeface="Work Sans Light"/>
              </a:rPr>
              <a:t>guidance</a:t>
            </a:r>
            <a:r>
              <a:rPr sz="1577" kern="0" spc="-21">
                <a:solidFill>
                  <a:sysClr val="windowText" lastClr="000000"/>
                </a:solidFill>
                <a:latin typeface="Work Sans Light"/>
                <a:cs typeface="Work Sans Light"/>
              </a:rPr>
              <a:t> </a:t>
            </a:r>
            <a:r>
              <a:rPr sz="1577" kern="0">
                <a:solidFill>
                  <a:sysClr val="windowText" lastClr="000000"/>
                </a:solidFill>
                <a:latin typeface="Work Sans Light"/>
                <a:cs typeface="Work Sans Light"/>
              </a:rPr>
              <a:t>provided</a:t>
            </a:r>
            <a:r>
              <a:rPr sz="1577" kern="0" spc="-24">
                <a:solidFill>
                  <a:sysClr val="windowText" lastClr="000000"/>
                </a:solidFill>
                <a:latin typeface="Work Sans Light"/>
                <a:cs typeface="Work Sans Light"/>
              </a:rPr>
              <a:t> </a:t>
            </a:r>
            <a:r>
              <a:rPr sz="1577" kern="0">
                <a:solidFill>
                  <a:sysClr val="windowText" lastClr="000000"/>
                </a:solidFill>
                <a:latin typeface="Work Sans Light"/>
                <a:cs typeface="Work Sans Light"/>
              </a:rPr>
              <a:t>by</a:t>
            </a:r>
            <a:r>
              <a:rPr sz="1577" kern="0" spc="-58">
                <a:solidFill>
                  <a:sysClr val="windowText" lastClr="000000"/>
                </a:solidFill>
                <a:latin typeface="Work Sans Light"/>
                <a:cs typeface="Work Sans Light"/>
              </a:rPr>
              <a:t> </a:t>
            </a:r>
            <a:r>
              <a:rPr sz="1577" kern="0">
                <a:solidFill>
                  <a:sysClr val="windowText" lastClr="000000"/>
                </a:solidFill>
                <a:latin typeface="Work Sans Light"/>
                <a:cs typeface="Work Sans Light"/>
              </a:rPr>
              <a:t>residency</a:t>
            </a:r>
            <a:r>
              <a:rPr sz="1577" kern="0" spc="-61">
                <a:solidFill>
                  <a:sysClr val="windowText" lastClr="000000"/>
                </a:solidFill>
                <a:latin typeface="Work Sans Light"/>
                <a:cs typeface="Work Sans Light"/>
              </a:rPr>
              <a:t> </a:t>
            </a:r>
            <a:r>
              <a:rPr sz="1577" kern="0">
                <a:solidFill>
                  <a:sysClr val="windowText" lastClr="000000"/>
                </a:solidFill>
                <a:latin typeface="Work Sans Light"/>
                <a:cs typeface="Work Sans Light"/>
              </a:rPr>
              <a:t>program</a:t>
            </a:r>
            <a:r>
              <a:rPr sz="1577" kern="0" spc="-21">
                <a:solidFill>
                  <a:sysClr val="windowText" lastClr="000000"/>
                </a:solidFill>
                <a:latin typeface="Work Sans Light"/>
                <a:cs typeface="Work Sans Light"/>
              </a:rPr>
              <a:t> </a:t>
            </a:r>
            <a:r>
              <a:rPr sz="1577" kern="0" spc="-6">
                <a:solidFill>
                  <a:sysClr val="windowText" lastClr="000000"/>
                </a:solidFill>
                <a:latin typeface="Work Sans Light"/>
                <a:cs typeface="Work Sans Light"/>
              </a:rPr>
              <a:t>directors, </a:t>
            </a:r>
            <a:r>
              <a:rPr sz="1577" kern="0">
                <a:solidFill>
                  <a:sysClr val="windowText" lastClr="000000"/>
                </a:solidFill>
                <a:latin typeface="Work Sans Light"/>
                <a:cs typeface="Work Sans Light"/>
              </a:rPr>
              <a:t>program</a:t>
            </a:r>
            <a:r>
              <a:rPr sz="1577" kern="0" spc="-6">
                <a:solidFill>
                  <a:sysClr val="windowText" lastClr="000000"/>
                </a:solidFill>
                <a:latin typeface="Work Sans Light"/>
                <a:cs typeface="Work Sans Light"/>
              </a:rPr>
              <a:t> coordinators/administrators, </a:t>
            </a:r>
            <a:r>
              <a:rPr sz="1577" kern="0">
                <a:solidFill>
                  <a:sysClr val="windowText" lastClr="000000"/>
                </a:solidFill>
                <a:latin typeface="Work Sans Light"/>
                <a:cs typeface="Work Sans Light"/>
              </a:rPr>
              <a:t>medical</a:t>
            </a:r>
            <a:r>
              <a:rPr sz="1577" kern="0" spc="-58">
                <a:solidFill>
                  <a:sysClr val="windowText" lastClr="000000"/>
                </a:solidFill>
                <a:latin typeface="Work Sans Light"/>
                <a:cs typeface="Work Sans Light"/>
              </a:rPr>
              <a:t> </a:t>
            </a:r>
            <a:r>
              <a:rPr sz="1577" kern="0">
                <a:solidFill>
                  <a:sysClr val="windowText" lastClr="000000"/>
                </a:solidFill>
                <a:latin typeface="Work Sans Light"/>
                <a:cs typeface="Work Sans Light"/>
              </a:rPr>
              <a:t>school</a:t>
            </a:r>
            <a:r>
              <a:rPr sz="1577" kern="0" spc="-58">
                <a:solidFill>
                  <a:sysClr val="windowText" lastClr="000000"/>
                </a:solidFill>
                <a:latin typeface="Work Sans Light"/>
                <a:cs typeface="Work Sans Light"/>
              </a:rPr>
              <a:t> </a:t>
            </a:r>
            <a:r>
              <a:rPr sz="1577" kern="0">
                <a:solidFill>
                  <a:sysClr val="windowText" lastClr="000000"/>
                </a:solidFill>
                <a:latin typeface="Work Sans Light"/>
                <a:cs typeface="Work Sans Light"/>
              </a:rPr>
              <a:t>advisors</a:t>
            </a:r>
            <a:r>
              <a:rPr sz="1577" kern="0" spc="-6">
                <a:solidFill>
                  <a:sysClr val="windowText" lastClr="000000"/>
                </a:solidFill>
                <a:latin typeface="Work Sans Light"/>
                <a:cs typeface="Work Sans Light"/>
              </a:rPr>
              <a:t> </a:t>
            </a:r>
            <a:r>
              <a:rPr sz="1577" kern="0">
                <a:solidFill>
                  <a:sysClr val="windowText" lastClr="000000"/>
                </a:solidFill>
                <a:latin typeface="Work Sans Light"/>
                <a:cs typeface="Work Sans Light"/>
              </a:rPr>
              <a:t>and</a:t>
            </a:r>
            <a:r>
              <a:rPr sz="1577" kern="0" spc="-6">
                <a:solidFill>
                  <a:sysClr val="windowText" lastClr="000000"/>
                </a:solidFill>
                <a:latin typeface="Work Sans Light"/>
                <a:cs typeface="Work Sans Light"/>
              </a:rPr>
              <a:t> students/residents.</a:t>
            </a:r>
            <a:endParaRPr sz="1577" kern="0">
              <a:solidFill>
                <a:sysClr val="windowText" lastClr="000000"/>
              </a:solidFill>
              <a:latin typeface="Work Sans Light"/>
              <a:cs typeface="Work Sans Light"/>
            </a:endParaRPr>
          </a:p>
        </p:txBody>
      </p:sp>
      <p:sp>
        <p:nvSpPr>
          <p:cNvPr id="9" name="object 9">
            <a:extLst>
              <a:ext uri="{FF2B5EF4-FFF2-40B4-BE49-F238E27FC236}">
                <a16:creationId xmlns:a16="http://schemas.microsoft.com/office/drawing/2014/main" id="{BAFF669D-6E2E-A551-D613-0EE1EB331C80}"/>
              </a:ext>
            </a:extLst>
          </p:cNvPr>
          <p:cNvSpPr/>
          <p:nvPr/>
        </p:nvSpPr>
        <p:spPr>
          <a:xfrm>
            <a:off x="805245" y="5993156"/>
            <a:ext cx="486269" cy="462013"/>
          </a:xfrm>
          <a:custGeom>
            <a:avLst/>
            <a:gdLst/>
            <a:ahLst/>
            <a:cxnLst/>
            <a:rect l="l" t="t" r="r" b="b"/>
            <a:pathLst>
              <a:path w="802005" h="762000">
                <a:moveTo>
                  <a:pt x="400898" y="0"/>
                </a:moveTo>
                <a:lnTo>
                  <a:pt x="288650" y="265594"/>
                </a:lnTo>
                <a:lnTo>
                  <a:pt x="0" y="290650"/>
                </a:lnTo>
                <a:lnTo>
                  <a:pt x="218495" y="480079"/>
                </a:lnTo>
                <a:lnTo>
                  <a:pt x="153346" y="761715"/>
                </a:lnTo>
                <a:lnTo>
                  <a:pt x="400898" y="612379"/>
                </a:lnTo>
                <a:lnTo>
                  <a:pt x="613916" y="612379"/>
                </a:lnTo>
                <a:lnTo>
                  <a:pt x="609975" y="595343"/>
                </a:lnTo>
                <a:lnTo>
                  <a:pt x="527188" y="595343"/>
                </a:lnTo>
                <a:lnTo>
                  <a:pt x="525543" y="594337"/>
                </a:lnTo>
                <a:lnTo>
                  <a:pt x="274619" y="594337"/>
                </a:lnTo>
                <a:lnTo>
                  <a:pt x="307697" y="451012"/>
                </a:lnTo>
                <a:lnTo>
                  <a:pt x="196444" y="353800"/>
                </a:lnTo>
                <a:lnTo>
                  <a:pt x="342774" y="340764"/>
                </a:lnTo>
                <a:lnTo>
                  <a:pt x="400898" y="205459"/>
                </a:lnTo>
                <a:lnTo>
                  <a:pt x="487740" y="205459"/>
                </a:lnTo>
                <a:lnTo>
                  <a:pt x="400898" y="0"/>
                </a:lnTo>
                <a:close/>
              </a:path>
              <a:path w="802005" h="762000">
                <a:moveTo>
                  <a:pt x="613916" y="612379"/>
                </a:moveTo>
                <a:lnTo>
                  <a:pt x="400898" y="612379"/>
                </a:lnTo>
                <a:lnTo>
                  <a:pt x="648461" y="761715"/>
                </a:lnTo>
                <a:lnTo>
                  <a:pt x="613916" y="612379"/>
                </a:lnTo>
                <a:close/>
              </a:path>
              <a:path w="802005" h="762000">
                <a:moveTo>
                  <a:pt x="487740" y="205459"/>
                </a:moveTo>
                <a:lnTo>
                  <a:pt x="400898" y="205459"/>
                </a:lnTo>
                <a:lnTo>
                  <a:pt x="459033" y="341769"/>
                </a:lnTo>
                <a:lnTo>
                  <a:pt x="605363" y="354795"/>
                </a:lnTo>
                <a:lnTo>
                  <a:pt x="494110" y="451012"/>
                </a:lnTo>
                <a:lnTo>
                  <a:pt x="527188" y="595343"/>
                </a:lnTo>
                <a:lnTo>
                  <a:pt x="609975" y="595343"/>
                </a:lnTo>
                <a:lnTo>
                  <a:pt x="583312" y="480079"/>
                </a:lnTo>
                <a:lnTo>
                  <a:pt x="801808" y="290650"/>
                </a:lnTo>
                <a:lnTo>
                  <a:pt x="513157" y="265594"/>
                </a:lnTo>
                <a:lnTo>
                  <a:pt x="487740" y="205459"/>
                </a:lnTo>
                <a:close/>
              </a:path>
              <a:path w="802005" h="762000">
                <a:moveTo>
                  <a:pt x="400898" y="518162"/>
                </a:moveTo>
                <a:lnTo>
                  <a:pt x="274619" y="594337"/>
                </a:lnTo>
                <a:lnTo>
                  <a:pt x="525543" y="594337"/>
                </a:lnTo>
                <a:lnTo>
                  <a:pt x="400898" y="518162"/>
                </a:lnTo>
                <a:close/>
              </a:path>
            </a:pathLst>
          </a:custGeom>
          <a:solidFill>
            <a:srgbClr val="73C4D6"/>
          </a:solidFill>
        </p:spPr>
        <p:txBody>
          <a:bodyPr wrap="square" lIns="0" tIns="0" rIns="0" bIns="0" rtlCol="0"/>
          <a:lstStyle/>
          <a:p>
            <a:pPr defTabSz="554440">
              <a:defRPr/>
            </a:pPr>
            <a:endParaRPr sz="1092" kern="0">
              <a:solidFill>
                <a:sysClr val="windowText" lastClr="000000"/>
              </a:solidFill>
              <a:latin typeface="Calibri"/>
            </a:endParaRPr>
          </a:p>
        </p:txBody>
      </p:sp>
      <p:pic>
        <p:nvPicPr>
          <p:cNvPr id="10" name="object 10">
            <a:extLst>
              <a:ext uri="{FF2B5EF4-FFF2-40B4-BE49-F238E27FC236}">
                <a16:creationId xmlns:a16="http://schemas.microsoft.com/office/drawing/2014/main" id="{D035C9C0-98BE-3395-8AD3-6BE27837C7C9}"/>
              </a:ext>
            </a:extLst>
          </p:cNvPr>
          <p:cNvPicPr/>
          <p:nvPr/>
        </p:nvPicPr>
        <p:blipFill>
          <a:blip r:embed="rId3" cstate="print"/>
          <a:stretch>
            <a:fillRect/>
          </a:stretch>
        </p:blipFill>
        <p:spPr>
          <a:xfrm>
            <a:off x="12055890" y="50315"/>
            <a:ext cx="134827" cy="134827"/>
          </a:xfrm>
          <a:prstGeom prst="rect">
            <a:avLst/>
          </a:prstGeom>
        </p:spPr>
      </p:pic>
      <p:pic>
        <p:nvPicPr>
          <p:cNvPr id="11" name="object 11">
            <a:extLst>
              <a:ext uri="{FF2B5EF4-FFF2-40B4-BE49-F238E27FC236}">
                <a16:creationId xmlns:a16="http://schemas.microsoft.com/office/drawing/2014/main" id="{85E3CFE7-C3AF-519C-3175-EC95768A988C}"/>
              </a:ext>
            </a:extLst>
          </p:cNvPr>
          <p:cNvPicPr/>
          <p:nvPr/>
        </p:nvPicPr>
        <p:blipFill>
          <a:blip r:embed="rId4" cstate="print"/>
          <a:stretch>
            <a:fillRect/>
          </a:stretch>
        </p:blipFill>
        <p:spPr>
          <a:xfrm>
            <a:off x="11767318" y="50483"/>
            <a:ext cx="134884" cy="134827"/>
          </a:xfrm>
          <a:prstGeom prst="rect">
            <a:avLst/>
          </a:prstGeom>
        </p:spPr>
      </p:pic>
      <p:pic>
        <p:nvPicPr>
          <p:cNvPr id="12" name="object 12">
            <a:extLst>
              <a:ext uri="{FF2B5EF4-FFF2-40B4-BE49-F238E27FC236}">
                <a16:creationId xmlns:a16="http://schemas.microsoft.com/office/drawing/2014/main" id="{D343D42D-E726-D2D9-42BE-255AACBDC50E}"/>
              </a:ext>
            </a:extLst>
          </p:cNvPr>
          <p:cNvPicPr/>
          <p:nvPr/>
        </p:nvPicPr>
        <p:blipFill>
          <a:blip r:embed="rId5" cstate="print"/>
          <a:stretch>
            <a:fillRect/>
          </a:stretch>
        </p:blipFill>
        <p:spPr>
          <a:xfrm>
            <a:off x="11478825" y="50660"/>
            <a:ext cx="134827" cy="134821"/>
          </a:xfrm>
          <a:prstGeom prst="rect">
            <a:avLst/>
          </a:prstGeom>
        </p:spPr>
      </p:pic>
      <p:pic>
        <p:nvPicPr>
          <p:cNvPr id="13" name="object 13">
            <a:extLst>
              <a:ext uri="{FF2B5EF4-FFF2-40B4-BE49-F238E27FC236}">
                <a16:creationId xmlns:a16="http://schemas.microsoft.com/office/drawing/2014/main" id="{42D97665-19C3-6830-D3C2-9E118381A0CA}"/>
              </a:ext>
            </a:extLst>
          </p:cNvPr>
          <p:cNvPicPr/>
          <p:nvPr/>
        </p:nvPicPr>
        <p:blipFill>
          <a:blip r:embed="rId6" cstate="print"/>
          <a:stretch>
            <a:fillRect/>
          </a:stretch>
        </p:blipFill>
        <p:spPr>
          <a:xfrm>
            <a:off x="11190255" y="50831"/>
            <a:ext cx="134884" cy="134821"/>
          </a:xfrm>
          <a:prstGeom prst="rect">
            <a:avLst/>
          </a:prstGeom>
        </p:spPr>
      </p:pic>
      <p:pic>
        <p:nvPicPr>
          <p:cNvPr id="14" name="object 14">
            <a:extLst>
              <a:ext uri="{FF2B5EF4-FFF2-40B4-BE49-F238E27FC236}">
                <a16:creationId xmlns:a16="http://schemas.microsoft.com/office/drawing/2014/main" id="{D74E4FE6-408C-FB18-D63D-35A5ABBBDCAD}"/>
              </a:ext>
            </a:extLst>
          </p:cNvPr>
          <p:cNvPicPr/>
          <p:nvPr/>
        </p:nvPicPr>
        <p:blipFill>
          <a:blip r:embed="rId7" cstate="print"/>
          <a:stretch>
            <a:fillRect/>
          </a:stretch>
        </p:blipFill>
        <p:spPr>
          <a:xfrm>
            <a:off x="10901739" y="50997"/>
            <a:ext cx="134884" cy="134827"/>
          </a:xfrm>
          <a:prstGeom prst="rect">
            <a:avLst/>
          </a:prstGeom>
        </p:spPr>
      </p:pic>
      <p:pic>
        <p:nvPicPr>
          <p:cNvPr id="15" name="object 15">
            <a:extLst>
              <a:ext uri="{FF2B5EF4-FFF2-40B4-BE49-F238E27FC236}">
                <a16:creationId xmlns:a16="http://schemas.microsoft.com/office/drawing/2014/main" id="{3C4E2FCB-82AF-5BE3-9186-7D55731708AA}"/>
              </a:ext>
            </a:extLst>
          </p:cNvPr>
          <p:cNvPicPr/>
          <p:nvPr/>
        </p:nvPicPr>
        <p:blipFill>
          <a:blip r:embed="rId8" cstate="print"/>
          <a:stretch>
            <a:fillRect/>
          </a:stretch>
        </p:blipFill>
        <p:spPr>
          <a:xfrm>
            <a:off x="10613254" y="51167"/>
            <a:ext cx="134827" cy="134827"/>
          </a:xfrm>
          <a:prstGeom prst="rect">
            <a:avLst/>
          </a:prstGeom>
        </p:spPr>
      </p:pic>
      <p:pic>
        <p:nvPicPr>
          <p:cNvPr id="16" name="object 16">
            <a:extLst>
              <a:ext uri="{FF2B5EF4-FFF2-40B4-BE49-F238E27FC236}">
                <a16:creationId xmlns:a16="http://schemas.microsoft.com/office/drawing/2014/main" id="{6ACC3810-2A4B-D81A-838D-EEBFDCFCBEB9}"/>
              </a:ext>
            </a:extLst>
          </p:cNvPr>
          <p:cNvPicPr/>
          <p:nvPr/>
        </p:nvPicPr>
        <p:blipFill>
          <a:blip r:embed="rId9" cstate="print"/>
          <a:stretch>
            <a:fillRect/>
          </a:stretch>
        </p:blipFill>
        <p:spPr>
          <a:xfrm>
            <a:off x="10324682" y="51338"/>
            <a:ext cx="134884" cy="134827"/>
          </a:xfrm>
          <a:prstGeom prst="rect">
            <a:avLst/>
          </a:prstGeom>
        </p:spPr>
      </p:pic>
      <p:pic>
        <p:nvPicPr>
          <p:cNvPr id="17" name="object 17">
            <a:extLst>
              <a:ext uri="{FF2B5EF4-FFF2-40B4-BE49-F238E27FC236}">
                <a16:creationId xmlns:a16="http://schemas.microsoft.com/office/drawing/2014/main" id="{FD442D5B-B588-AD65-C095-513E8F8B273E}"/>
              </a:ext>
            </a:extLst>
          </p:cNvPr>
          <p:cNvPicPr/>
          <p:nvPr/>
        </p:nvPicPr>
        <p:blipFill>
          <a:blip r:embed="rId10" cstate="print"/>
          <a:stretch>
            <a:fillRect/>
          </a:stretch>
        </p:blipFill>
        <p:spPr>
          <a:xfrm>
            <a:off x="10036133" y="51507"/>
            <a:ext cx="134884" cy="134827"/>
          </a:xfrm>
          <a:prstGeom prst="rect">
            <a:avLst/>
          </a:prstGeom>
        </p:spPr>
      </p:pic>
      <p:pic>
        <p:nvPicPr>
          <p:cNvPr id="18" name="object 18">
            <a:extLst>
              <a:ext uri="{FF2B5EF4-FFF2-40B4-BE49-F238E27FC236}">
                <a16:creationId xmlns:a16="http://schemas.microsoft.com/office/drawing/2014/main" id="{EFA23A3C-9FC0-2646-2F5F-20809A016DAE}"/>
              </a:ext>
            </a:extLst>
          </p:cNvPr>
          <p:cNvPicPr/>
          <p:nvPr/>
        </p:nvPicPr>
        <p:blipFill>
          <a:blip r:embed="rId11" cstate="print"/>
          <a:stretch>
            <a:fillRect/>
          </a:stretch>
        </p:blipFill>
        <p:spPr>
          <a:xfrm>
            <a:off x="9747620" y="51677"/>
            <a:ext cx="134884" cy="134827"/>
          </a:xfrm>
          <a:prstGeom prst="rect">
            <a:avLst/>
          </a:prstGeom>
        </p:spPr>
      </p:pic>
      <p:pic>
        <p:nvPicPr>
          <p:cNvPr id="19" name="object 19">
            <a:extLst>
              <a:ext uri="{FF2B5EF4-FFF2-40B4-BE49-F238E27FC236}">
                <a16:creationId xmlns:a16="http://schemas.microsoft.com/office/drawing/2014/main" id="{07F7CFD8-FD71-65B6-53B9-2E7AE151A3F9}"/>
              </a:ext>
            </a:extLst>
          </p:cNvPr>
          <p:cNvPicPr/>
          <p:nvPr/>
        </p:nvPicPr>
        <p:blipFill>
          <a:blip r:embed="rId12" cstate="print"/>
          <a:stretch>
            <a:fillRect/>
          </a:stretch>
        </p:blipFill>
        <p:spPr>
          <a:xfrm>
            <a:off x="9459129" y="51855"/>
            <a:ext cx="134827" cy="134821"/>
          </a:xfrm>
          <a:prstGeom prst="rect">
            <a:avLst/>
          </a:prstGeom>
        </p:spPr>
      </p:pic>
      <p:pic>
        <p:nvPicPr>
          <p:cNvPr id="20" name="object 20">
            <a:extLst>
              <a:ext uri="{FF2B5EF4-FFF2-40B4-BE49-F238E27FC236}">
                <a16:creationId xmlns:a16="http://schemas.microsoft.com/office/drawing/2014/main" id="{884622B3-F772-96B1-F15E-77F506B7C3EB}"/>
              </a:ext>
            </a:extLst>
          </p:cNvPr>
          <p:cNvPicPr/>
          <p:nvPr/>
        </p:nvPicPr>
        <p:blipFill>
          <a:blip r:embed="rId13" cstate="print"/>
          <a:stretch>
            <a:fillRect/>
          </a:stretch>
        </p:blipFill>
        <p:spPr>
          <a:xfrm>
            <a:off x="9170612" y="52024"/>
            <a:ext cx="134827" cy="134827"/>
          </a:xfrm>
          <a:prstGeom prst="rect">
            <a:avLst/>
          </a:prstGeom>
        </p:spPr>
      </p:pic>
      <p:pic>
        <p:nvPicPr>
          <p:cNvPr id="21" name="object 21">
            <a:extLst>
              <a:ext uri="{FF2B5EF4-FFF2-40B4-BE49-F238E27FC236}">
                <a16:creationId xmlns:a16="http://schemas.microsoft.com/office/drawing/2014/main" id="{5998D596-3B7D-819F-FEB2-D8020528B41A}"/>
              </a:ext>
            </a:extLst>
          </p:cNvPr>
          <p:cNvPicPr/>
          <p:nvPr/>
        </p:nvPicPr>
        <p:blipFill>
          <a:blip r:embed="rId14" cstate="print"/>
          <a:stretch>
            <a:fillRect/>
          </a:stretch>
        </p:blipFill>
        <p:spPr>
          <a:xfrm>
            <a:off x="8882046" y="52192"/>
            <a:ext cx="134884" cy="134827"/>
          </a:xfrm>
          <a:prstGeom prst="rect">
            <a:avLst/>
          </a:prstGeom>
        </p:spPr>
      </p:pic>
      <p:pic>
        <p:nvPicPr>
          <p:cNvPr id="22" name="object 22">
            <a:extLst>
              <a:ext uri="{FF2B5EF4-FFF2-40B4-BE49-F238E27FC236}">
                <a16:creationId xmlns:a16="http://schemas.microsoft.com/office/drawing/2014/main" id="{BE072A4F-24DE-1963-E807-E46FB5AC2C91}"/>
              </a:ext>
            </a:extLst>
          </p:cNvPr>
          <p:cNvPicPr/>
          <p:nvPr/>
        </p:nvPicPr>
        <p:blipFill>
          <a:blip r:embed="rId15" cstate="print"/>
          <a:stretch>
            <a:fillRect/>
          </a:stretch>
        </p:blipFill>
        <p:spPr>
          <a:xfrm>
            <a:off x="8593499" y="52361"/>
            <a:ext cx="134884" cy="134827"/>
          </a:xfrm>
          <a:prstGeom prst="rect">
            <a:avLst/>
          </a:prstGeom>
        </p:spPr>
      </p:pic>
      <p:pic>
        <p:nvPicPr>
          <p:cNvPr id="23" name="object 23">
            <a:extLst>
              <a:ext uri="{FF2B5EF4-FFF2-40B4-BE49-F238E27FC236}">
                <a16:creationId xmlns:a16="http://schemas.microsoft.com/office/drawing/2014/main" id="{9234B6AB-9A06-754A-EEBD-6982B919309A}"/>
              </a:ext>
            </a:extLst>
          </p:cNvPr>
          <p:cNvPicPr/>
          <p:nvPr/>
        </p:nvPicPr>
        <p:blipFill>
          <a:blip r:embed="rId16" cstate="print"/>
          <a:stretch>
            <a:fillRect/>
          </a:stretch>
        </p:blipFill>
        <p:spPr>
          <a:xfrm>
            <a:off x="8304975" y="52532"/>
            <a:ext cx="134884" cy="134827"/>
          </a:xfrm>
          <a:prstGeom prst="rect">
            <a:avLst/>
          </a:prstGeom>
        </p:spPr>
      </p:pic>
      <p:pic>
        <p:nvPicPr>
          <p:cNvPr id="24" name="object 24">
            <a:extLst>
              <a:ext uri="{FF2B5EF4-FFF2-40B4-BE49-F238E27FC236}">
                <a16:creationId xmlns:a16="http://schemas.microsoft.com/office/drawing/2014/main" id="{468E852D-21F4-2684-9B3B-90F80F42A5BA}"/>
              </a:ext>
            </a:extLst>
          </p:cNvPr>
          <p:cNvPicPr/>
          <p:nvPr/>
        </p:nvPicPr>
        <p:blipFill>
          <a:blip r:embed="rId17" cstate="print"/>
          <a:stretch>
            <a:fillRect/>
          </a:stretch>
        </p:blipFill>
        <p:spPr>
          <a:xfrm>
            <a:off x="8016465" y="52702"/>
            <a:ext cx="134884" cy="134827"/>
          </a:xfrm>
          <a:prstGeom prst="rect">
            <a:avLst/>
          </a:prstGeom>
        </p:spPr>
      </p:pic>
      <p:pic>
        <p:nvPicPr>
          <p:cNvPr id="25" name="object 25">
            <a:extLst>
              <a:ext uri="{FF2B5EF4-FFF2-40B4-BE49-F238E27FC236}">
                <a16:creationId xmlns:a16="http://schemas.microsoft.com/office/drawing/2014/main" id="{D378AEA4-45A8-29BE-772E-1B73D3154C5C}"/>
              </a:ext>
            </a:extLst>
          </p:cNvPr>
          <p:cNvPicPr/>
          <p:nvPr/>
        </p:nvPicPr>
        <p:blipFill>
          <a:blip r:embed="rId18" cstate="print"/>
          <a:stretch>
            <a:fillRect/>
          </a:stretch>
        </p:blipFill>
        <p:spPr>
          <a:xfrm>
            <a:off x="7727972" y="52871"/>
            <a:ext cx="134827" cy="134827"/>
          </a:xfrm>
          <a:prstGeom prst="rect">
            <a:avLst/>
          </a:prstGeom>
        </p:spPr>
      </p:pic>
      <p:pic>
        <p:nvPicPr>
          <p:cNvPr id="26" name="object 26">
            <a:extLst>
              <a:ext uri="{FF2B5EF4-FFF2-40B4-BE49-F238E27FC236}">
                <a16:creationId xmlns:a16="http://schemas.microsoft.com/office/drawing/2014/main" id="{99B39486-A5C4-2A3F-4861-CB42F7F82C0F}"/>
              </a:ext>
            </a:extLst>
          </p:cNvPr>
          <p:cNvPicPr/>
          <p:nvPr/>
        </p:nvPicPr>
        <p:blipFill>
          <a:blip r:embed="rId19" cstate="print"/>
          <a:stretch>
            <a:fillRect/>
          </a:stretch>
        </p:blipFill>
        <p:spPr>
          <a:xfrm>
            <a:off x="7439403" y="53048"/>
            <a:ext cx="134884" cy="134821"/>
          </a:xfrm>
          <a:prstGeom prst="rect">
            <a:avLst/>
          </a:prstGeom>
        </p:spPr>
      </p:pic>
      <p:pic>
        <p:nvPicPr>
          <p:cNvPr id="27" name="object 27">
            <a:extLst>
              <a:ext uri="{FF2B5EF4-FFF2-40B4-BE49-F238E27FC236}">
                <a16:creationId xmlns:a16="http://schemas.microsoft.com/office/drawing/2014/main" id="{71C1882F-1DFB-E808-4BD5-D20516072AAA}"/>
              </a:ext>
            </a:extLst>
          </p:cNvPr>
          <p:cNvPicPr/>
          <p:nvPr/>
        </p:nvPicPr>
        <p:blipFill>
          <a:blip r:embed="rId20" cstate="print"/>
          <a:stretch>
            <a:fillRect/>
          </a:stretch>
        </p:blipFill>
        <p:spPr>
          <a:xfrm>
            <a:off x="7150890" y="53218"/>
            <a:ext cx="134884" cy="134827"/>
          </a:xfrm>
          <a:prstGeom prst="rect">
            <a:avLst/>
          </a:prstGeom>
        </p:spPr>
      </p:pic>
      <p:pic>
        <p:nvPicPr>
          <p:cNvPr id="28" name="object 28">
            <a:extLst>
              <a:ext uri="{FF2B5EF4-FFF2-40B4-BE49-F238E27FC236}">
                <a16:creationId xmlns:a16="http://schemas.microsoft.com/office/drawing/2014/main" id="{5776E52A-039D-6C9C-1FE1-F035BFDBA4BA}"/>
              </a:ext>
            </a:extLst>
          </p:cNvPr>
          <p:cNvPicPr/>
          <p:nvPr/>
        </p:nvPicPr>
        <p:blipFill>
          <a:blip r:embed="rId21" cstate="print"/>
          <a:stretch>
            <a:fillRect/>
          </a:stretch>
        </p:blipFill>
        <p:spPr>
          <a:xfrm>
            <a:off x="6862341" y="53385"/>
            <a:ext cx="134884" cy="134827"/>
          </a:xfrm>
          <a:prstGeom prst="rect">
            <a:avLst/>
          </a:prstGeom>
        </p:spPr>
      </p:pic>
      <p:pic>
        <p:nvPicPr>
          <p:cNvPr id="29" name="object 29">
            <a:extLst>
              <a:ext uri="{FF2B5EF4-FFF2-40B4-BE49-F238E27FC236}">
                <a16:creationId xmlns:a16="http://schemas.microsoft.com/office/drawing/2014/main" id="{1FAC1D08-D0F2-FAD4-C2D5-A80E22B3037E}"/>
              </a:ext>
            </a:extLst>
          </p:cNvPr>
          <p:cNvPicPr/>
          <p:nvPr/>
        </p:nvPicPr>
        <p:blipFill>
          <a:blip r:embed="rId22" cstate="print"/>
          <a:stretch>
            <a:fillRect/>
          </a:stretch>
        </p:blipFill>
        <p:spPr>
          <a:xfrm>
            <a:off x="6573823" y="53555"/>
            <a:ext cx="134884" cy="134827"/>
          </a:xfrm>
          <a:prstGeom prst="rect">
            <a:avLst/>
          </a:prstGeom>
        </p:spPr>
      </p:pic>
      <p:pic>
        <p:nvPicPr>
          <p:cNvPr id="30" name="object 30">
            <a:extLst>
              <a:ext uri="{FF2B5EF4-FFF2-40B4-BE49-F238E27FC236}">
                <a16:creationId xmlns:a16="http://schemas.microsoft.com/office/drawing/2014/main" id="{44F52F49-E9F5-9122-51A5-D7CBC80DA164}"/>
              </a:ext>
            </a:extLst>
          </p:cNvPr>
          <p:cNvPicPr/>
          <p:nvPr/>
        </p:nvPicPr>
        <p:blipFill>
          <a:blip r:embed="rId23" cstate="print"/>
          <a:stretch>
            <a:fillRect/>
          </a:stretch>
        </p:blipFill>
        <p:spPr>
          <a:xfrm>
            <a:off x="6285335" y="53726"/>
            <a:ext cx="134827" cy="134827"/>
          </a:xfrm>
          <a:prstGeom prst="rect">
            <a:avLst/>
          </a:prstGeom>
        </p:spPr>
      </p:pic>
      <p:pic>
        <p:nvPicPr>
          <p:cNvPr id="31" name="object 31">
            <a:extLst>
              <a:ext uri="{FF2B5EF4-FFF2-40B4-BE49-F238E27FC236}">
                <a16:creationId xmlns:a16="http://schemas.microsoft.com/office/drawing/2014/main" id="{FD55349F-4AD8-E976-64C7-A308D5F82623}"/>
              </a:ext>
            </a:extLst>
          </p:cNvPr>
          <p:cNvPicPr/>
          <p:nvPr/>
        </p:nvPicPr>
        <p:blipFill>
          <a:blip r:embed="rId24" cstate="print"/>
          <a:stretch>
            <a:fillRect/>
          </a:stretch>
        </p:blipFill>
        <p:spPr>
          <a:xfrm>
            <a:off x="5996767" y="53896"/>
            <a:ext cx="134884" cy="134827"/>
          </a:xfrm>
          <a:prstGeom prst="rect">
            <a:avLst/>
          </a:prstGeom>
        </p:spPr>
      </p:pic>
      <p:pic>
        <p:nvPicPr>
          <p:cNvPr id="32" name="object 32">
            <a:extLst>
              <a:ext uri="{FF2B5EF4-FFF2-40B4-BE49-F238E27FC236}">
                <a16:creationId xmlns:a16="http://schemas.microsoft.com/office/drawing/2014/main" id="{C1122295-87C4-4686-8B85-7C2076C821E4}"/>
              </a:ext>
            </a:extLst>
          </p:cNvPr>
          <p:cNvPicPr/>
          <p:nvPr/>
        </p:nvPicPr>
        <p:blipFill>
          <a:blip r:embed="rId25" cstate="print"/>
          <a:stretch>
            <a:fillRect/>
          </a:stretch>
        </p:blipFill>
        <p:spPr>
          <a:xfrm>
            <a:off x="5708281" y="54067"/>
            <a:ext cx="134827" cy="134827"/>
          </a:xfrm>
          <a:prstGeom prst="rect">
            <a:avLst/>
          </a:prstGeom>
        </p:spPr>
      </p:pic>
      <p:pic>
        <p:nvPicPr>
          <p:cNvPr id="33" name="object 33">
            <a:extLst>
              <a:ext uri="{FF2B5EF4-FFF2-40B4-BE49-F238E27FC236}">
                <a16:creationId xmlns:a16="http://schemas.microsoft.com/office/drawing/2014/main" id="{5D6AD326-3EDB-A56A-8375-AA0BBCFC46DD}"/>
              </a:ext>
            </a:extLst>
          </p:cNvPr>
          <p:cNvPicPr/>
          <p:nvPr/>
        </p:nvPicPr>
        <p:blipFill>
          <a:blip r:embed="rId26" cstate="print"/>
          <a:stretch>
            <a:fillRect/>
          </a:stretch>
        </p:blipFill>
        <p:spPr>
          <a:xfrm>
            <a:off x="5419704" y="54243"/>
            <a:ext cx="134884" cy="134821"/>
          </a:xfrm>
          <a:prstGeom prst="rect">
            <a:avLst/>
          </a:prstGeom>
        </p:spPr>
      </p:pic>
      <p:pic>
        <p:nvPicPr>
          <p:cNvPr id="34" name="object 34">
            <a:extLst>
              <a:ext uri="{FF2B5EF4-FFF2-40B4-BE49-F238E27FC236}">
                <a16:creationId xmlns:a16="http://schemas.microsoft.com/office/drawing/2014/main" id="{070EC9CA-13F5-5731-1446-58F610797750}"/>
              </a:ext>
            </a:extLst>
          </p:cNvPr>
          <p:cNvPicPr/>
          <p:nvPr/>
        </p:nvPicPr>
        <p:blipFill>
          <a:blip r:embed="rId27" cstate="print"/>
          <a:stretch>
            <a:fillRect/>
          </a:stretch>
        </p:blipFill>
        <p:spPr>
          <a:xfrm>
            <a:off x="5131212" y="54410"/>
            <a:ext cx="134827" cy="134827"/>
          </a:xfrm>
          <a:prstGeom prst="rect">
            <a:avLst/>
          </a:prstGeom>
        </p:spPr>
      </p:pic>
      <p:pic>
        <p:nvPicPr>
          <p:cNvPr id="35" name="object 35">
            <a:extLst>
              <a:ext uri="{FF2B5EF4-FFF2-40B4-BE49-F238E27FC236}">
                <a16:creationId xmlns:a16="http://schemas.microsoft.com/office/drawing/2014/main" id="{3239D5E7-ACB3-4B74-534F-B4A02DF65D77}"/>
              </a:ext>
            </a:extLst>
          </p:cNvPr>
          <p:cNvPicPr/>
          <p:nvPr/>
        </p:nvPicPr>
        <p:blipFill>
          <a:blip r:embed="rId28" cstate="print"/>
          <a:stretch>
            <a:fillRect/>
          </a:stretch>
        </p:blipFill>
        <p:spPr>
          <a:xfrm>
            <a:off x="4842643" y="54580"/>
            <a:ext cx="134884" cy="134827"/>
          </a:xfrm>
          <a:prstGeom prst="rect">
            <a:avLst/>
          </a:prstGeom>
        </p:spPr>
      </p:pic>
      <p:pic>
        <p:nvPicPr>
          <p:cNvPr id="36" name="object 36">
            <a:extLst>
              <a:ext uri="{FF2B5EF4-FFF2-40B4-BE49-F238E27FC236}">
                <a16:creationId xmlns:a16="http://schemas.microsoft.com/office/drawing/2014/main" id="{7660A656-FDFE-B140-EC0C-AA0F723C2155}"/>
              </a:ext>
            </a:extLst>
          </p:cNvPr>
          <p:cNvPicPr/>
          <p:nvPr/>
        </p:nvPicPr>
        <p:blipFill>
          <a:blip r:embed="rId29" cstate="print"/>
          <a:stretch>
            <a:fillRect/>
          </a:stretch>
        </p:blipFill>
        <p:spPr>
          <a:xfrm>
            <a:off x="4554125" y="54749"/>
            <a:ext cx="134884" cy="134827"/>
          </a:xfrm>
          <a:prstGeom prst="rect">
            <a:avLst/>
          </a:prstGeom>
        </p:spPr>
      </p:pic>
      <p:pic>
        <p:nvPicPr>
          <p:cNvPr id="37" name="object 37">
            <a:extLst>
              <a:ext uri="{FF2B5EF4-FFF2-40B4-BE49-F238E27FC236}">
                <a16:creationId xmlns:a16="http://schemas.microsoft.com/office/drawing/2014/main" id="{89E2DCA2-F5E2-1650-32D5-3638014A09ED}"/>
              </a:ext>
            </a:extLst>
          </p:cNvPr>
          <p:cNvPicPr/>
          <p:nvPr/>
        </p:nvPicPr>
        <p:blipFill>
          <a:blip r:embed="rId30" cstate="print"/>
          <a:stretch>
            <a:fillRect/>
          </a:stretch>
        </p:blipFill>
        <p:spPr>
          <a:xfrm>
            <a:off x="4265580" y="54920"/>
            <a:ext cx="134884" cy="134827"/>
          </a:xfrm>
          <a:prstGeom prst="rect">
            <a:avLst/>
          </a:prstGeom>
        </p:spPr>
      </p:pic>
      <p:pic>
        <p:nvPicPr>
          <p:cNvPr id="38" name="object 38">
            <a:extLst>
              <a:ext uri="{FF2B5EF4-FFF2-40B4-BE49-F238E27FC236}">
                <a16:creationId xmlns:a16="http://schemas.microsoft.com/office/drawing/2014/main" id="{B34B628A-4F78-1CAB-C1AD-2A169C06D236}"/>
              </a:ext>
            </a:extLst>
          </p:cNvPr>
          <p:cNvPicPr/>
          <p:nvPr/>
        </p:nvPicPr>
        <p:blipFill>
          <a:blip r:embed="rId31" cstate="print"/>
          <a:stretch>
            <a:fillRect/>
          </a:stretch>
        </p:blipFill>
        <p:spPr>
          <a:xfrm>
            <a:off x="3977096" y="55090"/>
            <a:ext cx="134821" cy="134827"/>
          </a:xfrm>
          <a:prstGeom prst="rect">
            <a:avLst/>
          </a:prstGeom>
        </p:spPr>
      </p:pic>
      <p:pic>
        <p:nvPicPr>
          <p:cNvPr id="39" name="object 39">
            <a:extLst>
              <a:ext uri="{FF2B5EF4-FFF2-40B4-BE49-F238E27FC236}">
                <a16:creationId xmlns:a16="http://schemas.microsoft.com/office/drawing/2014/main" id="{411CCD07-2068-62FB-739B-B7C28F7BBA3E}"/>
              </a:ext>
            </a:extLst>
          </p:cNvPr>
          <p:cNvPicPr/>
          <p:nvPr/>
        </p:nvPicPr>
        <p:blipFill>
          <a:blip r:embed="rId32" cstate="print"/>
          <a:stretch>
            <a:fillRect/>
          </a:stretch>
        </p:blipFill>
        <p:spPr>
          <a:xfrm>
            <a:off x="3688575" y="55261"/>
            <a:ext cx="134827" cy="134827"/>
          </a:xfrm>
          <a:prstGeom prst="rect">
            <a:avLst/>
          </a:prstGeom>
        </p:spPr>
      </p:pic>
      <p:pic>
        <p:nvPicPr>
          <p:cNvPr id="40" name="object 40">
            <a:extLst>
              <a:ext uri="{FF2B5EF4-FFF2-40B4-BE49-F238E27FC236}">
                <a16:creationId xmlns:a16="http://schemas.microsoft.com/office/drawing/2014/main" id="{E1C111F9-F5B8-D998-16FD-5FB8EC13A7FC}"/>
              </a:ext>
            </a:extLst>
          </p:cNvPr>
          <p:cNvPicPr/>
          <p:nvPr/>
        </p:nvPicPr>
        <p:blipFill>
          <a:blip r:embed="rId33" cstate="print"/>
          <a:stretch>
            <a:fillRect/>
          </a:stretch>
        </p:blipFill>
        <p:spPr>
          <a:xfrm>
            <a:off x="3400033" y="55437"/>
            <a:ext cx="134827" cy="134821"/>
          </a:xfrm>
          <a:prstGeom prst="rect">
            <a:avLst/>
          </a:prstGeom>
        </p:spPr>
      </p:pic>
      <p:pic>
        <p:nvPicPr>
          <p:cNvPr id="41" name="object 41">
            <a:extLst>
              <a:ext uri="{FF2B5EF4-FFF2-40B4-BE49-F238E27FC236}">
                <a16:creationId xmlns:a16="http://schemas.microsoft.com/office/drawing/2014/main" id="{458E8B8A-F260-E6C5-9B27-99F568676528}"/>
              </a:ext>
            </a:extLst>
          </p:cNvPr>
          <p:cNvPicPr/>
          <p:nvPr/>
        </p:nvPicPr>
        <p:blipFill>
          <a:blip r:embed="rId34" cstate="print"/>
          <a:stretch>
            <a:fillRect/>
          </a:stretch>
        </p:blipFill>
        <p:spPr>
          <a:xfrm>
            <a:off x="3111456" y="55605"/>
            <a:ext cx="134884" cy="134827"/>
          </a:xfrm>
          <a:prstGeom prst="rect">
            <a:avLst/>
          </a:prstGeom>
        </p:spPr>
      </p:pic>
      <p:pic>
        <p:nvPicPr>
          <p:cNvPr id="42" name="object 42">
            <a:extLst>
              <a:ext uri="{FF2B5EF4-FFF2-40B4-BE49-F238E27FC236}">
                <a16:creationId xmlns:a16="http://schemas.microsoft.com/office/drawing/2014/main" id="{24B492D1-D96D-636F-F21D-B3794F6CBAA5}"/>
              </a:ext>
            </a:extLst>
          </p:cNvPr>
          <p:cNvPicPr/>
          <p:nvPr/>
        </p:nvPicPr>
        <p:blipFill>
          <a:blip r:embed="rId35" cstate="print"/>
          <a:stretch>
            <a:fillRect/>
          </a:stretch>
        </p:blipFill>
        <p:spPr>
          <a:xfrm>
            <a:off x="2822943" y="55774"/>
            <a:ext cx="134884" cy="134827"/>
          </a:xfrm>
          <a:prstGeom prst="rect">
            <a:avLst/>
          </a:prstGeom>
        </p:spPr>
      </p:pic>
      <p:pic>
        <p:nvPicPr>
          <p:cNvPr id="43" name="object 43">
            <a:extLst>
              <a:ext uri="{FF2B5EF4-FFF2-40B4-BE49-F238E27FC236}">
                <a16:creationId xmlns:a16="http://schemas.microsoft.com/office/drawing/2014/main" id="{94AA9CA6-CD41-A082-575C-92D3404D6246}"/>
              </a:ext>
            </a:extLst>
          </p:cNvPr>
          <p:cNvPicPr/>
          <p:nvPr/>
        </p:nvPicPr>
        <p:blipFill>
          <a:blip r:embed="rId36" cstate="print"/>
          <a:stretch>
            <a:fillRect/>
          </a:stretch>
        </p:blipFill>
        <p:spPr>
          <a:xfrm>
            <a:off x="2534457" y="55943"/>
            <a:ext cx="134827" cy="134827"/>
          </a:xfrm>
          <a:prstGeom prst="rect">
            <a:avLst/>
          </a:prstGeom>
        </p:spPr>
      </p:pic>
      <p:pic>
        <p:nvPicPr>
          <p:cNvPr id="44" name="object 44">
            <a:extLst>
              <a:ext uri="{FF2B5EF4-FFF2-40B4-BE49-F238E27FC236}">
                <a16:creationId xmlns:a16="http://schemas.microsoft.com/office/drawing/2014/main" id="{784106EA-A55B-1F91-C67D-A51197B15100}"/>
              </a:ext>
            </a:extLst>
          </p:cNvPr>
          <p:cNvPicPr/>
          <p:nvPr/>
        </p:nvPicPr>
        <p:blipFill>
          <a:blip r:embed="rId35" cstate="print"/>
          <a:stretch>
            <a:fillRect/>
          </a:stretch>
        </p:blipFill>
        <p:spPr>
          <a:xfrm>
            <a:off x="2245875" y="56114"/>
            <a:ext cx="134884" cy="134827"/>
          </a:xfrm>
          <a:prstGeom prst="rect">
            <a:avLst/>
          </a:prstGeom>
        </p:spPr>
      </p:pic>
      <p:pic>
        <p:nvPicPr>
          <p:cNvPr id="45" name="object 45">
            <a:extLst>
              <a:ext uri="{FF2B5EF4-FFF2-40B4-BE49-F238E27FC236}">
                <a16:creationId xmlns:a16="http://schemas.microsoft.com/office/drawing/2014/main" id="{87D5118E-F694-74A9-D2E2-16867AD401CF}"/>
              </a:ext>
            </a:extLst>
          </p:cNvPr>
          <p:cNvPicPr/>
          <p:nvPr/>
        </p:nvPicPr>
        <p:blipFill>
          <a:blip r:embed="rId37" cstate="print"/>
          <a:stretch>
            <a:fillRect/>
          </a:stretch>
        </p:blipFill>
        <p:spPr>
          <a:xfrm>
            <a:off x="1957331" y="54920"/>
            <a:ext cx="134884" cy="134827"/>
          </a:xfrm>
          <a:prstGeom prst="rect">
            <a:avLst/>
          </a:prstGeom>
        </p:spPr>
      </p:pic>
      <p:pic>
        <p:nvPicPr>
          <p:cNvPr id="46" name="object 46">
            <a:extLst>
              <a:ext uri="{FF2B5EF4-FFF2-40B4-BE49-F238E27FC236}">
                <a16:creationId xmlns:a16="http://schemas.microsoft.com/office/drawing/2014/main" id="{CFCA0C67-476D-5D28-AA0C-9DEC5D5D4471}"/>
              </a:ext>
            </a:extLst>
          </p:cNvPr>
          <p:cNvPicPr/>
          <p:nvPr/>
        </p:nvPicPr>
        <p:blipFill>
          <a:blip r:embed="rId31" cstate="print"/>
          <a:stretch>
            <a:fillRect/>
          </a:stretch>
        </p:blipFill>
        <p:spPr>
          <a:xfrm>
            <a:off x="1668847" y="55090"/>
            <a:ext cx="134821" cy="134827"/>
          </a:xfrm>
          <a:prstGeom prst="rect">
            <a:avLst/>
          </a:prstGeom>
        </p:spPr>
      </p:pic>
      <p:pic>
        <p:nvPicPr>
          <p:cNvPr id="47" name="object 47">
            <a:extLst>
              <a:ext uri="{FF2B5EF4-FFF2-40B4-BE49-F238E27FC236}">
                <a16:creationId xmlns:a16="http://schemas.microsoft.com/office/drawing/2014/main" id="{37B81513-38EF-03E1-C5D2-B334DFD4290C}"/>
              </a:ext>
            </a:extLst>
          </p:cNvPr>
          <p:cNvPicPr/>
          <p:nvPr/>
        </p:nvPicPr>
        <p:blipFill>
          <a:blip r:embed="rId38" cstate="print"/>
          <a:stretch>
            <a:fillRect/>
          </a:stretch>
        </p:blipFill>
        <p:spPr>
          <a:xfrm>
            <a:off x="1380326" y="55261"/>
            <a:ext cx="134827" cy="134827"/>
          </a:xfrm>
          <a:prstGeom prst="rect">
            <a:avLst/>
          </a:prstGeom>
        </p:spPr>
      </p:pic>
      <p:pic>
        <p:nvPicPr>
          <p:cNvPr id="48" name="object 48">
            <a:extLst>
              <a:ext uri="{FF2B5EF4-FFF2-40B4-BE49-F238E27FC236}">
                <a16:creationId xmlns:a16="http://schemas.microsoft.com/office/drawing/2014/main" id="{5BEF361A-65EC-8937-6812-F082706591FC}"/>
              </a:ext>
            </a:extLst>
          </p:cNvPr>
          <p:cNvPicPr/>
          <p:nvPr/>
        </p:nvPicPr>
        <p:blipFill>
          <a:blip r:embed="rId39" cstate="print"/>
          <a:stretch>
            <a:fillRect/>
          </a:stretch>
        </p:blipFill>
        <p:spPr>
          <a:xfrm>
            <a:off x="1091785" y="55437"/>
            <a:ext cx="134827" cy="134821"/>
          </a:xfrm>
          <a:prstGeom prst="rect">
            <a:avLst/>
          </a:prstGeom>
        </p:spPr>
      </p:pic>
      <p:pic>
        <p:nvPicPr>
          <p:cNvPr id="49" name="object 49">
            <a:extLst>
              <a:ext uri="{FF2B5EF4-FFF2-40B4-BE49-F238E27FC236}">
                <a16:creationId xmlns:a16="http://schemas.microsoft.com/office/drawing/2014/main" id="{5EAEFA44-0318-F47C-FDAE-11C6C8BB707A}"/>
              </a:ext>
            </a:extLst>
          </p:cNvPr>
          <p:cNvPicPr/>
          <p:nvPr/>
        </p:nvPicPr>
        <p:blipFill>
          <a:blip r:embed="rId40" cstate="print"/>
          <a:stretch>
            <a:fillRect/>
          </a:stretch>
        </p:blipFill>
        <p:spPr>
          <a:xfrm>
            <a:off x="803208" y="55605"/>
            <a:ext cx="134884" cy="134827"/>
          </a:xfrm>
          <a:prstGeom prst="rect">
            <a:avLst/>
          </a:prstGeom>
        </p:spPr>
      </p:pic>
      <p:pic>
        <p:nvPicPr>
          <p:cNvPr id="50" name="object 50">
            <a:extLst>
              <a:ext uri="{FF2B5EF4-FFF2-40B4-BE49-F238E27FC236}">
                <a16:creationId xmlns:a16="http://schemas.microsoft.com/office/drawing/2014/main" id="{5E9B064D-C1E0-39AF-4813-BCFF66FA84CC}"/>
              </a:ext>
            </a:extLst>
          </p:cNvPr>
          <p:cNvPicPr/>
          <p:nvPr/>
        </p:nvPicPr>
        <p:blipFill>
          <a:blip r:embed="rId35" cstate="print"/>
          <a:stretch>
            <a:fillRect/>
          </a:stretch>
        </p:blipFill>
        <p:spPr>
          <a:xfrm>
            <a:off x="514695" y="55774"/>
            <a:ext cx="134884" cy="134827"/>
          </a:xfrm>
          <a:prstGeom prst="rect">
            <a:avLst/>
          </a:prstGeom>
        </p:spPr>
      </p:pic>
      <p:pic>
        <p:nvPicPr>
          <p:cNvPr id="51" name="object 51">
            <a:extLst>
              <a:ext uri="{FF2B5EF4-FFF2-40B4-BE49-F238E27FC236}">
                <a16:creationId xmlns:a16="http://schemas.microsoft.com/office/drawing/2014/main" id="{51ECEC0A-ACE3-528B-1548-9D823CDF58F5}"/>
              </a:ext>
            </a:extLst>
          </p:cNvPr>
          <p:cNvPicPr/>
          <p:nvPr/>
        </p:nvPicPr>
        <p:blipFill>
          <a:blip r:embed="rId36" cstate="print"/>
          <a:stretch>
            <a:fillRect/>
          </a:stretch>
        </p:blipFill>
        <p:spPr>
          <a:xfrm>
            <a:off x="226207" y="55943"/>
            <a:ext cx="134827" cy="134827"/>
          </a:xfrm>
          <a:prstGeom prst="rect">
            <a:avLst/>
          </a:prstGeom>
        </p:spPr>
      </p:pic>
      <p:pic>
        <p:nvPicPr>
          <p:cNvPr id="52" name="object 52">
            <a:extLst>
              <a:ext uri="{FF2B5EF4-FFF2-40B4-BE49-F238E27FC236}">
                <a16:creationId xmlns:a16="http://schemas.microsoft.com/office/drawing/2014/main" id="{BE593B6B-12DF-5E8D-CB0C-38F4A1852321}"/>
              </a:ext>
            </a:extLst>
          </p:cNvPr>
          <p:cNvPicPr/>
          <p:nvPr/>
        </p:nvPicPr>
        <p:blipFill>
          <a:blip r:embed="rId41" cstate="print"/>
          <a:stretch>
            <a:fillRect/>
          </a:stretch>
        </p:blipFill>
        <p:spPr>
          <a:xfrm>
            <a:off x="1284" y="56114"/>
            <a:ext cx="71226" cy="134827"/>
          </a:xfrm>
          <a:prstGeom prst="rect">
            <a:avLst/>
          </a:prstGeom>
        </p:spPr>
      </p:pic>
      <p:sp>
        <p:nvSpPr>
          <p:cNvPr id="53" name="Rectangle 52">
            <a:extLst>
              <a:ext uri="{FF2B5EF4-FFF2-40B4-BE49-F238E27FC236}">
                <a16:creationId xmlns:a16="http://schemas.microsoft.com/office/drawing/2014/main" id="{30BDE0A6-BCD8-F152-9BEE-7ACEDA4AC7C4}"/>
              </a:ext>
            </a:extLst>
          </p:cNvPr>
          <p:cNvSpPr/>
          <p:nvPr/>
        </p:nvSpPr>
        <p:spPr>
          <a:xfrm>
            <a:off x="140097" y="3135045"/>
            <a:ext cx="2885311" cy="2772465"/>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914315">
              <a:defRPr/>
            </a:pPr>
            <a:r>
              <a:rPr lang="en-US" sz="1213" b="1" kern="0">
                <a:solidFill>
                  <a:prstClr val="black"/>
                </a:solidFill>
                <a:latin typeface="Work Sans" pitchFamily="50" charset="0"/>
              </a:rPr>
              <a:t>Streamline the process of finding FM residency information for applicants.</a:t>
            </a:r>
          </a:p>
          <a:p>
            <a:pPr defTabSz="914315">
              <a:defRPr/>
            </a:pPr>
            <a:endParaRPr lang="en-US" sz="1213" kern="0">
              <a:solidFill>
                <a:prstClr val="black"/>
              </a:solidFill>
              <a:latin typeface="Museo Sans 300" panose="02000000000000000000" pitchFamily="50" charset="0"/>
            </a:endParaRPr>
          </a:p>
          <a:p>
            <a:pPr defTabSz="914315">
              <a:defRPr/>
            </a:pPr>
            <a:r>
              <a:rPr lang="en-US" sz="1213" kern="0">
                <a:solidFill>
                  <a:prstClr val="black"/>
                </a:solidFill>
                <a:latin typeface="Museo Sans 300" panose="02000000000000000000" pitchFamily="50" charset="0"/>
              </a:rPr>
              <a:t>Because of RSII: The Residency Explorer™ tool and Careers in Medicine® now feature AAFP and ABFM data on the FM specialty profile, alongside FM-specific details on individual program pages, streamlining the research process for applicants.</a:t>
            </a:r>
          </a:p>
        </p:txBody>
      </p:sp>
      <p:sp>
        <p:nvSpPr>
          <p:cNvPr id="57" name="Rectangle 56">
            <a:extLst>
              <a:ext uri="{FF2B5EF4-FFF2-40B4-BE49-F238E27FC236}">
                <a16:creationId xmlns:a16="http://schemas.microsoft.com/office/drawing/2014/main" id="{187769A9-5D73-3E13-B90A-21F48F5D8B86}"/>
              </a:ext>
            </a:extLst>
          </p:cNvPr>
          <p:cNvSpPr/>
          <p:nvPr/>
        </p:nvSpPr>
        <p:spPr>
          <a:xfrm>
            <a:off x="140094" y="1968562"/>
            <a:ext cx="2882121" cy="1166485"/>
          </a:xfrm>
          <a:prstGeom prst="rect">
            <a:avLst/>
          </a:prstGeom>
          <a:solidFill>
            <a:srgbClr val="EA6725"/>
          </a:solidFill>
          <a:ln>
            <a:solidFill>
              <a:srgbClr val="EA67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15">
              <a:defRPr/>
            </a:pPr>
            <a:r>
              <a:rPr lang="en-US" sz="1500" b="1" kern="0">
                <a:solidFill>
                  <a:prstClr val="white"/>
                </a:solidFill>
                <a:latin typeface="Work Sans" pitchFamily="50" charset="0"/>
              </a:rPr>
              <a:t>Create a One-stop Information Tool</a:t>
            </a:r>
          </a:p>
        </p:txBody>
      </p:sp>
      <p:sp>
        <p:nvSpPr>
          <p:cNvPr id="58" name="Rectangle 57">
            <a:extLst>
              <a:ext uri="{FF2B5EF4-FFF2-40B4-BE49-F238E27FC236}">
                <a16:creationId xmlns:a16="http://schemas.microsoft.com/office/drawing/2014/main" id="{6D66CE0D-EA20-EA46-36DC-EA5549D2D0EE}"/>
              </a:ext>
            </a:extLst>
          </p:cNvPr>
          <p:cNvSpPr/>
          <p:nvPr/>
        </p:nvSpPr>
        <p:spPr>
          <a:xfrm>
            <a:off x="3160258" y="1968562"/>
            <a:ext cx="2882121" cy="1166485"/>
          </a:xfrm>
          <a:prstGeom prst="rect">
            <a:avLst/>
          </a:prstGeom>
          <a:solidFill>
            <a:srgbClr val="EA6725"/>
          </a:solidFill>
          <a:ln>
            <a:solidFill>
              <a:srgbClr val="EA67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15">
              <a:defRPr/>
            </a:pPr>
            <a:r>
              <a:rPr lang="en-US" sz="1500" b="1" kern="0">
                <a:solidFill>
                  <a:prstClr val="white"/>
                </a:solidFill>
                <a:latin typeface="Work Sans" pitchFamily="50" charset="0"/>
              </a:rPr>
              <a:t>Re-imagine the    </a:t>
            </a:r>
          </a:p>
          <a:p>
            <a:pPr algn="ctr" defTabSz="914315">
              <a:defRPr/>
            </a:pPr>
            <a:r>
              <a:rPr lang="en-US" sz="1500" b="1" kern="0">
                <a:solidFill>
                  <a:prstClr val="white"/>
                </a:solidFill>
                <a:latin typeface="Work Sans" pitchFamily="50" charset="0"/>
              </a:rPr>
              <a:t>Interview Process</a:t>
            </a:r>
          </a:p>
        </p:txBody>
      </p:sp>
      <p:sp>
        <p:nvSpPr>
          <p:cNvPr id="59" name="Rectangle 58">
            <a:extLst>
              <a:ext uri="{FF2B5EF4-FFF2-40B4-BE49-F238E27FC236}">
                <a16:creationId xmlns:a16="http://schemas.microsoft.com/office/drawing/2014/main" id="{53F159C0-ABD3-80F4-5D21-C7804FCEF904}"/>
              </a:ext>
            </a:extLst>
          </p:cNvPr>
          <p:cNvSpPr/>
          <p:nvPr/>
        </p:nvSpPr>
        <p:spPr>
          <a:xfrm>
            <a:off x="6180421" y="1968562"/>
            <a:ext cx="2882121" cy="1166485"/>
          </a:xfrm>
          <a:prstGeom prst="rect">
            <a:avLst/>
          </a:prstGeom>
          <a:solidFill>
            <a:srgbClr val="EA6725"/>
          </a:solidFill>
          <a:ln>
            <a:solidFill>
              <a:srgbClr val="EA67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15">
              <a:defRPr/>
            </a:pPr>
            <a:r>
              <a:rPr lang="en-US" sz="1500" b="1" kern="0">
                <a:solidFill>
                  <a:prstClr val="white"/>
                </a:solidFill>
                <a:latin typeface="Work Sans" pitchFamily="50" charset="0"/>
              </a:rPr>
              <a:t>Improve Residency Selection and Match for International Medical Graduates and Multi-specialty Applicants</a:t>
            </a:r>
          </a:p>
        </p:txBody>
      </p:sp>
      <p:sp>
        <p:nvSpPr>
          <p:cNvPr id="60" name="Rectangle 59">
            <a:extLst>
              <a:ext uri="{FF2B5EF4-FFF2-40B4-BE49-F238E27FC236}">
                <a16:creationId xmlns:a16="http://schemas.microsoft.com/office/drawing/2014/main" id="{804B1B67-AFAF-AD75-E3E5-8489A2D19364}"/>
              </a:ext>
            </a:extLst>
          </p:cNvPr>
          <p:cNvSpPr/>
          <p:nvPr/>
        </p:nvSpPr>
        <p:spPr>
          <a:xfrm>
            <a:off x="9170612" y="1956836"/>
            <a:ext cx="2882121" cy="1166485"/>
          </a:xfrm>
          <a:prstGeom prst="rect">
            <a:avLst/>
          </a:prstGeom>
          <a:solidFill>
            <a:srgbClr val="EA6725"/>
          </a:solidFill>
          <a:ln>
            <a:solidFill>
              <a:srgbClr val="EA67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15">
              <a:defRPr/>
            </a:pPr>
            <a:r>
              <a:rPr lang="en-US" sz="1500" b="1" kern="0">
                <a:solidFill>
                  <a:prstClr val="white"/>
                </a:solidFill>
                <a:latin typeface="Work Sans" pitchFamily="50" charset="0"/>
              </a:rPr>
              <a:t>Support Dedicated FM Applicants</a:t>
            </a:r>
          </a:p>
        </p:txBody>
      </p:sp>
      <p:sp>
        <p:nvSpPr>
          <p:cNvPr id="2" name="Rectangle 1">
            <a:extLst>
              <a:ext uri="{FF2B5EF4-FFF2-40B4-BE49-F238E27FC236}">
                <a16:creationId xmlns:a16="http://schemas.microsoft.com/office/drawing/2014/main" id="{C7178BA2-6A4B-8AED-0A67-ADF8064EFF91}"/>
              </a:ext>
            </a:extLst>
          </p:cNvPr>
          <p:cNvSpPr/>
          <p:nvPr/>
        </p:nvSpPr>
        <p:spPr>
          <a:xfrm>
            <a:off x="3159386" y="3135045"/>
            <a:ext cx="2885311" cy="2772465"/>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914315">
              <a:defRPr/>
            </a:pPr>
            <a:r>
              <a:rPr lang="en-US" sz="1213" b="1" kern="0">
                <a:solidFill>
                  <a:prstClr val="black"/>
                </a:solidFill>
                <a:latin typeface="Work Sans" pitchFamily="50" charset="0"/>
              </a:rPr>
              <a:t>Make the interview process easier, equitable, effective and efficient for residencies and applicants.</a:t>
            </a:r>
          </a:p>
          <a:p>
            <a:pPr defTabSz="914315">
              <a:defRPr/>
            </a:pPr>
            <a:endParaRPr lang="en-US" sz="1150" kern="0">
              <a:solidFill>
                <a:prstClr val="black"/>
              </a:solidFill>
              <a:latin typeface="Work Sans" pitchFamily="50" charset="0"/>
            </a:endParaRPr>
          </a:p>
          <a:p>
            <a:pPr defTabSz="914315">
              <a:defRPr/>
            </a:pPr>
            <a:r>
              <a:rPr lang="en-US" sz="1213" kern="0">
                <a:solidFill>
                  <a:prstClr val="black"/>
                </a:solidFill>
                <a:latin typeface="Museo Sans 300" panose="02000000000000000000" pitchFamily="50" charset="0"/>
              </a:rPr>
              <a:t>Because of RSII: The Program Directors Association Guide for Applicants for FM now features six workgroup recommendations regarding interview offer and acceptance timelines. RSII has developed a dedicated explainer to help provide the rationale and context for these guidelines.</a:t>
            </a:r>
          </a:p>
        </p:txBody>
      </p:sp>
      <p:sp>
        <p:nvSpPr>
          <p:cNvPr id="3" name="Rectangle 2">
            <a:extLst>
              <a:ext uri="{FF2B5EF4-FFF2-40B4-BE49-F238E27FC236}">
                <a16:creationId xmlns:a16="http://schemas.microsoft.com/office/drawing/2014/main" id="{00793F43-A5C6-6145-D4D5-92716D67F685}"/>
              </a:ext>
            </a:extLst>
          </p:cNvPr>
          <p:cNvSpPr/>
          <p:nvPr/>
        </p:nvSpPr>
        <p:spPr>
          <a:xfrm>
            <a:off x="6176359" y="3135043"/>
            <a:ext cx="2885311" cy="2772465"/>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914315">
              <a:defRPr/>
            </a:pPr>
            <a:r>
              <a:rPr lang="en-US" sz="1213" b="1" kern="0">
                <a:solidFill>
                  <a:prstClr val="black"/>
                </a:solidFill>
                <a:latin typeface="Work Sans" pitchFamily="50" charset="0"/>
              </a:rPr>
              <a:t>Increase the number of high-quality IMG and multi-specialty applicants who are selected for interview.</a:t>
            </a:r>
          </a:p>
          <a:p>
            <a:pPr defTabSz="914315">
              <a:defRPr/>
            </a:pPr>
            <a:endParaRPr lang="en-US" sz="1150" b="1" kern="0">
              <a:solidFill>
                <a:prstClr val="black"/>
              </a:solidFill>
              <a:latin typeface="Work Sans" pitchFamily="50" charset="0"/>
            </a:endParaRPr>
          </a:p>
          <a:p>
            <a:pPr defTabSz="914315">
              <a:defRPr/>
            </a:pPr>
            <a:r>
              <a:rPr lang="en-US" sz="1213" kern="0">
                <a:solidFill>
                  <a:prstClr val="black"/>
                </a:solidFill>
                <a:latin typeface="Museo Sans 300" panose="02000000000000000000" pitchFamily="50" charset="0"/>
              </a:rPr>
              <a:t>Because of RSII: Current workstreams focus on three areas: resources to help programs identify qualified IMG and multi-specialty applicants; targeted guidance and tools to debunk myths surrounding non-U.S. IMG visa processing; and structural input on a new FM-specific indicator to better capture applicant interest.</a:t>
            </a:r>
          </a:p>
        </p:txBody>
      </p:sp>
      <p:sp>
        <p:nvSpPr>
          <p:cNvPr id="4" name="Rectangle 3">
            <a:extLst>
              <a:ext uri="{FF2B5EF4-FFF2-40B4-BE49-F238E27FC236}">
                <a16:creationId xmlns:a16="http://schemas.microsoft.com/office/drawing/2014/main" id="{745A3B97-F6DC-F99D-3B39-3E32CC454A17}"/>
              </a:ext>
            </a:extLst>
          </p:cNvPr>
          <p:cNvSpPr/>
          <p:nvPr/>
        </p:nvSpPr>
        <p:spPr>
          <a:xfrm>
            <a:off x="9166595" y="3129183"/>
            <a:ext cx="2885311" cy="2772465"/>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914315">
              <a:defRPr/>
            </a:pPr>
            <a:r>
              <a:rPr lang="en-US" sz="1213" b="1" kern="0">
                <a:solidFill>
                  <a:prstClr val="black"/>
                </a:solidFill>
                <a:latin typeface="Work Sans" pitchFamily="50" charset="0"/>
              </a:rPr>
              <a:t>Make the matching process more efficient and economical for programs and applicants.</a:t>
            </a:r>
          </a:p>
          <a:p>
            <a:pPr defTabSz="914315">
              <a:defRPr/>
            </a:pPr>
            <a:endParaRPr lang="en-US" sz="1150" b="1" kern="0">
              <a:solidFill>
                <a:prstClr val="black"/>
              </a:solidFill>
              <a:latin typeface="Work Sans" pitchFamily="50" charset="0"/>
            </a:endParaRPr>
          </a:p>
          <a:p>
            <a:pPr defTabSz="914315">
              <a:defRPr/>
            </a:pPr>
            <a:r>
              <a:rPr lang="en-US" sz="1213" kern="0">
                <a:solidFill>
                  <a:prstClr val="black"/>
                </a:solidFill>
                <a:latin typeface="Museo Sans 300" panose="02000000000000000000" pitchFamily="50" charset="0"/>
              </a:rPr>
              <a:t>Overall Strategy: Support FM-dedicated applicants by helping programs better understand existing residency selection pathways, alongside working with the AAMC and NRMP to explore potential pathway opportunities.</a:t>
            </a:r>
          </a:p>
        </p:txBody>
      </p:sp>
      <p:sp>
        <p:nvSpPr>
          <p:cNvPr id="56" name="TextBox 55">
            <a:extLst>
              <a:ext uri="{FF2B5EF4-FFF2-40B4-BE49-F238E27FC236}">
                <a16:creationId xmlns:a16="http://schemas.microsoft.com/office/drawing/2014/main" id="{A6D207CF-CA94-44A8-FD71-546C0409694E}"/>
              </a:ext>
            </a:extLst>
          </p:cNvPr>
          <p:cNvSpPr txBox="1"/>
          <p:nvPr/>
        </p:nvSpPr>
        <p:spPr>
          <a:xfrm>
            <a:off x="1284" y="885021"/>
            <a:ext cx="12190288" cy="1254189"/>
          </a:xfrm>
          <a:prstGeom prst="rect">
            <a:avLst/>
          </a:prstGeom>
          <a:noFill/>
        </p:spPr>
        <p:txBody>
          <a:bodyPr wrap="square" rtlCol="0">
            <a:spAutoFit/>
          </a:bodyPr>
          <a:lstStyle/>
          <a:p>
            <a:pPr algn="ctr" defTabSz="554492">
              <a:defRPr/>
            </a:pPr>
            <a:endParaRPr lang="en-US" sz="606" kern="0">
              <a:solidFill>
                <a:srgbClr val="0E2841">
                  <a:lumMod val="75000"/>
                </a:srgbClr>
              </a:solidFill>
              <a:latin typeface="Work Sans" pitchFamily="50" charset="0"/>
            </a:endParaRPr>
          </a:p>
          <a:p>
            <a:pPr algn="ctr" defTabSz="554492">
              <a:defRPr/>
            </a:pPr>
            <a:r>
              <a:rPr lang="en-US" sz="1698" kern="0">
                <a:solidFill>
                  <a:srgbClr val="0E2841">
                    <a:lumMod val="75000"/>
                  </a:srgbClr>
                </a:solidFill>
                <a:latin typeface="Work Sans Light" pitchFamily="2" charset="0"/>
              </a:rPr>
              <a:t>Goal: Fill all family medicine residency positions in the most effective, efficient and </a:t>
            </a:r>
          </a:p>
          <a:p>
            <a:pPr algn="ctr" defTabSz="554492">
              <a:defRPr/>
            </a:pPr>
            <a:r>
              <a:rPr lang="en-US" sz="1698" kern="0">
                <a:solidFill>
                  <a:srgbClr val="0E2841">
                    <a:lumMod val="75000"/>
                  </a:srgbClr>
                </a:solidFill>
                <a:latin typeface="Work Sans Light" pitchFamily="2" charset="0"/>
              </a:rPr>
              <a:t>economical way possible.</a:t>
            </a:r>
          </a:p>
          <a:p>
            <a:pPr algn="ctr" defTabSz="554492">
              <a:defRPr/>
            </a:pPr>
            <a:endParaRPr lang="en-US" sz="1092" kern="0">
              <a:solidFill>
                <a:sysClr val="windowText" lastClr="000000"/>
              </a:solidFill>
              <a:latin typeface="Museo Sans 300" panose="02000000000000000000" pitchFamily="50" charset="0"/>
            </a:endParaRPr>
          </a:p>
          <a:p>
            <a:pPr algn="ctr" defTabSz="554492">
              <a:defRPr/>
            </a:pPr>
            <a:r>
              <a:rPr lang="en-US" sz="1364" kern="0">
                <a:solidFill>
                  <a:sysClr val="windowText" lastClr="000000"/>
                </a:solidFill>
                <a:latin typeface="Museo Sans 300" panose="02000000000000000000" pitchFamily="50" charset="0"/>
              </a:rPr>
              <a:t>Help applicants find FM programs that align with their values and interests | Help residencies find the best applicants for their programs</a:t>
            </a:r>
            <a:endParaRPr lang="en-US" sz="1092" kern="0">
              <a:solidFill>
                <a:sysClr val="windowText" lastClr="000000"/>
              </a:solidFill>
            </a:endParaRPr>
          </a:p>
          <a:p>
            <a:pPr defTabSz="554492">
              <a:defRPr/>
            </a:pPr>
            <a:endParaRPr lang="en-US" sz="1092" kern="0">
              <a:solidFill>
                <a:sysClr val="windowText" lastClr="000000"/>
              </a:solidFill>
            </a:endParaRPr>
          </a:p>
        </p:txBody>
      </p:sp>
      <p:sp>
        <p:nvSpPr>
          <p:cNvPr id="5" name="TextBox 4">
            <a:extLst>
              <a:ext uri="{FF2B5EF4-FFF2-40B4-BE49-F238E27FC236}">
                <a16:creationId xmlns:a16="http://schemas.microsoft.com/office/drawing/2014/main" id="{F0A88FBB-4C64-5E6A-06F7-7E90D28684B7}"/>
              </a:ext>
            </a:extLst>
          </p:cNvPr>
          <p:cNvSpPr txBox="1"/>
          <p:nvPr/>
        </p:nvSpPr>
        <p:spPr>
          <a:xfrm>
            <a:off x="11190256" y="6571063"/>
            <a:ext cx="1021080" cy="204351"/>
          </a:xfrm>
          <a:prstGeom prst="rect">
            <a:avLst/>
          </a:prstGeom>
          <a:noFill/>
        </p:spPr>
        <p:txBody>
          <a:bodyPr wrap="square" rtlCol="0">
            <a:spAutoFit/>
          </a:bodyPr>
          <a:lstStyle/>
          <a:p>
            <a:pPr algn="r" defTabSz="554492">
              <a:defRPr/>
            </a:pPr>
            <a:r>
              <a:rPr lang="en-US" sz="728" kern="0">
                <a:solidFill>
                  <a:sysClr val="windowText" lastClr="000000"/>
                </a:solidFill>
                <a:latin typeface="Museo Sans 300" panose="02000000000000000000" pitchFamily="50" charset="0"/>
              </a:rPr>
              <a:t>June 2026</a:t>
            </a:r>
          </a:p>
        </p:txBody>
      </p:sp>
      <p:sp>
        <p:nvSpPr>
          <p:cNvPr id="8" name="TextBox 7">
            <a:extLst>
              <a:ext uri="{FF2B5EF4-FFF2-40B4-BE49-F238E27FC236}">
                <a16:creationId xmlns:a16="http://schemas.microsoft.com/office/drawing/2014/main" id="{F3699ACF-BB0C-9409-57A6-AE5B93D4A968}"/>
              </a:ext>
            </a:extLst>
          </p:cNvPr>
          <p:cNvSpPr txBox="1"/>
          <p:nvPr/>
        </p:nvSpPr>
        <p:spPr>
          <a:xfrm>
            <a:off x="1555259" y="6577896"/>
            <a:ext cx="10037127" cy="276999"/>
          </a:xfrm>
          <a:prstGeom prst="rect">
            <a:avLst/>
          </a:prstGeom>
          <a:noFill/>
        </p:spPr>
        <p:txBody>
          <a:bodyPr wrap="square" rtlCol="0">
            <a:spAutoFit/>
          </a:bodyPr>
          <a:lstStyle/>
          <a:p>
            <a:r>
              <a:rPr lang="en-US" sz="1200">
                <a:solidFill>
                  <a:srgbClr val="EA6725"/>
                </a:solidFill>
                <a:latin typeface="Work Sans Light" pitchFamily="2" charset="0"/>
              </a:rPr>
              <a:t>For more on RSII visit: https://www.aafp.org/residency-program-directors/residency-selection-improvement-initiative-rsii</a:t>
            </a:r>
          </a:p>
        </p:txBody>
      </p:sp>
    </p:spTree>
    <p:extLst>
      <p:ext uri="{BB962C8B-B14F-4D97-AF65-F5344CB8AC3E}">
        <p14:creationId xmlns:p14="http://schemas.microsoft.com/office/powerpoint/2010/main" val="1481430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D78F5-3B46-BFEF-C934-55E5967FE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3C05DF-8571-98C5-D95D-AED7A1FCD2C5}"/>
              </a:ext>
            </a:extLst>
          </p:cNvPr>
          <p:cNvSpPr>
            <a:spLocks noGrp="1"/>
          </p:cNvSpPr>
          <p:nvPr>
            <p:ph type="title"/>
          </p:nvPr>
        </p:nvSpPr>
        <p:spPr/>
        <p:txBody>
          <a:bodyPr/>
          <a:lstStyle/>
          <a:p>
            <a:r>
              <a:rPr lang="en-US">
                <a:latin typeface="Franklin Gothic Book"/>
              </a:rPr>
              <a:t>Our Application Review Process </a:t>
            </a:r>
          </a:p>
        </p:txBody>
      </p:sp>
      <p:sp>
        <p:nvSpPr>
          <p:cNvPr id="3" name="Content Placeholder 2">
            <a:extLst>
              <a:ext uri="{FF2B5EF4-FFF2-40B4-BE49-F238E27FC236}">
                <a16:creationId xmlns:a16="http://schemas.microsoft.com/office/drawing/2014/main" id="{84A3E559-5E0F-1B46-8A5D-0D27D9853043}"/>
              </a:ext>
            </a:extLst>
          </p:cNvPr>
          <p:cNvSpPr>
            <a:spLocks noGrp="1"/>
          </p:cNvSpPr>
          <p:nvPr>
            <p:ph idx="1"/>
          </p:nvPr>
        </p:nvSpPr>
        <p:spPr/>
        <p:txBody>
          <a:bodyPr>
            <a:normAutofit lnSpcReduction="10000"/>
          </a:bodyPr>
          <a:lstStyle/>
          <a:p>
            <a:r>
              <a:rPr lang="en-US">
                <a:latin typeface="Franklin Gothic Book"/>
              </a:rPr>
              <a:t>Initial screening for </a:t>
            </a:r>
            <a:r>
              <a:rPr lang="en-US" u="sng">
                <a:latin typeface="Franklin Gothic Book"/>
              </a:rPr>
              <a:t>IMG applicants</a:t>
            </a:r>
            <a:r>
              <a:rPr lang="en-US">
                <a:latin typeface="Franklin Gothic Book"/>
              </a:rPr>
              <a:t>: </a:t>
            </a:r>
          </a:p>
          <a:p>
            <a:pPr lvl="1"/>
            <a:r>
              <a:rPr lang="en-US">
                <a:latin typeface="Franklin Gothic Book"/>
              </a:rPr>
              <a:t>Geographical preference/ties to the area</a:t>
            </a:r>
          </a:p>
          <a:p>
            <a:pPr lvl="1"/>
            <a:r>
              <a:rPr lang="en-US">
                <a:latin typeface="Franklin Gothic Book"/>
              </a:rPr>
              <a:t>Signals </a:t>
            </a:r>
          </a:p>
          <a:p>
            <a:pPr lvl="1"/>
            <a:r>
              <a:rPr lang="en-US">
                <a:latin typeface="Franklin Gothic Book"/>
              </a:rPr>
              <a:t>Ongoing clinical experience in home country/US</a:t>
            </a:r>
          </a:p>
          <a:p>
            <a:pPr lvl="1"/>
            <a:r>
              <a:rPr lang="en-US">
                <a:latin typeface="Franklin Gothic Book"/>
              </a:rPr>
              <a:t>Familiarity with rural community need – volunteering work</a:t>
            </a:r>
          </a:p>
          <a:p>
            <a:pPr lvl="1"/>
            <a:r>
              <a:rPr lang="en-US">
                <a:latin typeface="Franklin Gothic Book"/>
              </a:rPr>
              <a:t>Commitment to serving underserved community – longitudinal local community engagement </a:t>
            </a:r>
          </a:p>
          <a:p>
            <a:pPr lvl="1"/>
            <a:r>
              <a:rPr lang="en-US">
                <a:latin typeface="Franklin Gothic Book"/>
              </a:rPr>
              <a:t>Years since graduation – a loose requirement</a:t>
            </a:r>
          </a:p>
          <a:p>
            <a:pPr lvl="1"/>
            <a:endParaRPr lang="en-US"/>
          </a:p>
          <a:p>
            <a:pPr lvl="1"/>
            <a:endParaRPr lang="en-US"/>
          </a:p>
          <a:p>
            <a:pPr lvl="1"/>
            <a:endParaRPr lang="en-US"/>
          </a:p>
          <a:p>
            <a:pPr marL="0" indent="0">
              <a:buNone/>
            </a:pPr>
            <a:endParaRPr lang="en-US"/>
          </a:p>
          <a:p>
            <a:endParaRPr lang="en-US"/>
          </a:p>
        </p:txBody>
      </p:sp>
    </p:spTree>
    <p:extLst>
      <p:ext uri="{BB962C8B-B14F-4D97-AF65-F5344CB8AC3E}">
        <p14:creationId xmlns:p14="http://schemas.microsoft.com/office/powerpoint/2010/main" val="1275285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C32B8-C74E-689B-5227-72F1AC4A7A5F}"/>
              </a:ext>
            </a:extLst>
          </p:cNvPr>
          <p:cNvSpPr>
            <a:spLocks noGrp="1"/>
          </p:cNvSpPr>
          <p:nvPr>
            <p:ph type="title"/>
          </p:nvPr>
        </p:nvSpPr>
        <p:spPr/>
        <p:txBody>
          <a:bodyPr/>
          <a:lstStyle/>
          <a:p>
            <a:r>
              <a:rPr lang="en-US">
                <a:latin typeface="Franklin Gothic Book"/>
              </a:rPr>
              <a:t>Clear message -Updated website  </a:t>
            </a:r>
          </a:p>
        </p:txBody>
      </p:sp>
      <p:pic>
        <p:nvPicPr>
          <p:cNvPr id="5" name="Content Placeholder 4">
            <a:extLst>
              <a:ext uri="{FF2B5EF4-FFF2-40B4-BE49-F238E27FC236}">
                <a16:creationId xmlns:a16="http://schemas.microsoft.com/office/drawing/2014/main" id="{9C3EB7E3-3955-6EC1-CC36-2B19426F3A9D}"/>
              </a:ext>
            </a:extLst>
          </p:cNvPr>
          <p:cNvPicPr>
            <a:picLocks noGrp="1" noChangeAspect="1"/>
          </p:cNvPicPr>
          <p:nvPr>
            <p:ph idx="1"/>
          </p:nvPr>
        </p:nvPicPr>
        <p:blipFill>
          <a:blip r:embed="rId3"/>
          <a:stretch>
            <a:fillRect/>
          </a:stretch>
        </p:blipFill>
        <p:spPr>
          <a:xfrm>
            <a:off x="1080247" y="2586085"/>
            <a:ext cx="5153574" cy="2485138"/>
          </a:xfrm>
          <a:prstGeom prst="rect">
            <a:avLst/>
          </a:prstGeom>
        </p:spPr>
      </p:pic>
      <p:pic>
        <p:nvPicPr>
          <p:cNvPr id="7" name="Picture 6">
            <a:extLst>
              <a:ext uri="{FF2B5EF4-FFF2-40B4-BE49-F238E27FC236}">
                <a16:creationId xmlns:a16="http://schemas.microsoft.com/office/drawing/2014/main" id="{0E5FCCAC-5F10-1062-4190-DACD0164CD99}"/>
              </a:ext>
            </a:extLst>
          </p:cNvPr>
          <p:cNvPicPr>
            <a:picLocks noChangeAspect="1"/>
          </p:cNvPicPr>
          <p:nvPr/>
        </p:nvPicPr>
        <p:blipFill>
          <a:blip r:embed="rId4"/>
          <a:stretch>
            <a:fillRect/>
          </a:stretch>
        </p:blipFill>
        <p:spPr>
          <a:xfrm>
            <a:off x="6828927" y="2586085"/>
            <a:ext cx="4524874" cy="3091638"/>
          </a:xfrm>
          <a:prstGeom prst="rect">
            <a:avLst/>
          </a:prstGeom>
        </p:spPr>
      </p:pic>
    </p:spTree>
    <p:extLst>
      <p:ext uri="{BB962C8B-B14F-4D97-AF65-F5344CB8AC3E}">
        <p14:creationId xmlns:p14="http://schemas.microsoft.com/office/powerpoint/2010/main" val="30597572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a:latin typeface="Lucida Handwriting" panose="03010101010101010101" pitchFamily="66" charset="0"/>
              </a:rPr>
              <a:t>Thank you </a:t>
            </a:r>
          </a:p>
        </p:txBody>
      </p:sp>
      <p:sp>
        <p:nvSpPr>
          <p:cNvPr id="3" name="Text Placeholder 2"/>
          <p:cNvSpPr>
            <a:spLocks noGrp="1"/>
          </p:cNvSpPr>
          <p:nvPr>
            <p:ph type="body" idx="1"/>
          </p:nvPr>
        </p:nvSpPr>
        <p:spPr/>
        <p:txBody>
          <a:bodyPr>
            <a:normAutofit lnSpcReduction="10000"/>
          </a:bodyPr>
          <a:lstStyle/>
          <a:p>
            <a:endParaRPr lang="en-US">
              <a:latin typeface="Franklin Gothic Book"/>
            </a:endParaRPr>
          </a:p>
          <a:p>
            <a:r>
              <a:rPr lang="en-US">
                <a:latin typeface="Franklin Gothic Book"/>
              </a:rPr>
              <a:t>vsong@capefearvalley.com</a:t>
            </a:r>
          </a:p>
        </p:txBody>
      </p:sp>
    </p:spTree>
    <p:extLst>
      <p:ext uri="{BB962C8B-B14F-4D97-AF65-F5344CB8AC3E}">
        <p14:creationId xmlns:p14="http://schemas.microsoft.com/office/powerpoint/2010/main" val="2631100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74320" y="137160"/>
            <a:ext cx="7315200" cy="365760"/>
          </a:xfrm>
          <a:prstGeom prst="rect">
            <a:avLst/>
          </a:prstGeom>
          <a:noFill/>
          <a:ln/>
        </p:spPr>
        <p:txBody>
          <a:bodyPr wrap="square" rtlCol="0" anchor="ctr"/>
          <a:lstStyle/>
          <a:p>
            <a:pPr marL="0" indent="0">
              <a:buNone/>
            </a:pPr>
            <a:r>
              <a:rPr lang="en-US" sz="2400" b="1">
                <a:solidFill>
                  <a:srgbClr val="1F4E79"/>
                </a:solidFill>
              </a:rPr>
              <a:t>J-1 Visa Workflow | GME Program Administrator</a:t>
            </a:r>
            <a:endParaRPr lang="en-US" sz="2400"/>
          </a:p>
        </p:txBody>
      </p:sp>
      <p:sp>
        <p:nvSpPr>
          <p:cNvPr id="3" name="Shape 1"/>
          <p:cNvSpPr/>
          <p:nvPr/>
        </p:nvSpPr>
        <p:spPr>
          <a:xfrm>
            <a:off x="137160" y="914400"/>
            <a:ext cx="1170432" cy="1417320"/>
          </a:xfrm>
          <a:prstGeom prst="roundRect">
            <a:avLst/>
          </a:prstGeom>
          <a:solidFill>
            <a:srgbClr val="DCEAF7"/>
          </a:solidFill>
          <a:ln w="12700">
            <a:solidFill>
              <a:srgbClr val="5B9BD5"/>
            </a:solidFill>
            <a:prstDash val="solid"/>
          </a:ln>
        </p:spPr>
        <p:txBody>
          <a:bodyPr/>
          <a:lstStyle/>
          <a:p>
            <a:endParaRPr lang="en-US"/>
          </a:p>
        </p:txBody>
      </p:sp>
      <p:sp>
        <p:nvSpPr>
          <p:cNvPr id="4" name="Text 2"/>
          <p:cNvSpPr/>
          <p:nvPr/>
        </p:nvSpPr>
        <p:spPr>
          <a:xfrm>
            <a:off x="164592" y="960120"/>
            <a:ext cx="1097280" cy="228600"/>
          </a:xfrm>
          <a:prstGeom prst="rect">
            <a:avLst/>
          </a:prstGeom>
          <a:noFill/>
          <a:ln/>
        </p:spPr>
        <p:txBody>
          <a:bodyPr wrap="square" rtlCol="0" anchor="ctr"/>
          <a:lstStyle/>
          <a:p>
            <a:pPr marL="0" indent="0" algn="ctr">
              <a:buNone/>
            </a:pPr>
            <a:r>
              <a:rPr lang="en-US" sz="1100" b="1">
                <a:solidFill>
                  <a:srgbClr val="1F4E79"/>
                </a:solidFill>
              </a:rPr>
              <a:t>1. Match/Offer</a:t>
            </a:r>
            <a:endParaRPr lang="en-US" sz="1100"/>
          </a:p>
        </p:txBody>
      </p:sp>
      <p:sp>
        <p:nvSpPr>
          <p:cNvPr id="5" name="Text 3"/>
          <p:cNvSpPr/>
          <p:nvPr/>
        </p:nvSpPr>
        <p:spPr>
          <a:xfrm>
            <a:off x="192024" y="1234440"/>
            <a:ext cx="1051560" cy="914400"/>
          </a:xfrm>
          <a:prstGeom prst="rect">
            <a:avLst/>
          </a:prstGeom>
          <a:noFill/>
          <a:ln/>
        </p:spPr>
        <p:txBody>
          <a:bodyPr wrap="square" rtlCol="0" anchor="ctr"/>
          <a:lstStyle/>
          <a:p>
            <a:pPr marL="0" indent="0" algn="l">
              <a:buNone/>
            </a:pPr>
            <a:r>
              <a:rPr lang="en-US" sz="850">
                <a:solidFill>
                  <a:srgbClr val="000000"/>
                </a:solidFill>
              </a:rPr>
              <a:t>Identify visa need</a:t>
            </a:r>
            <a:endParaRPr lang="en-US" sz="850"/>
          </a:p>
          <a:p>
            <a:pPr marL="0" indent="0" algn="l">
              <a:buNone/>
            </a:pPr>
            <a:r>
              <a:rPr lang="en-US" sz="850">
                <a:solidFill>
                  <a:srgbClr val="000000"/>
                </a:solidFill>
              </a:rPr>
              <a:t>Notify PD &amp; GME</a:t>
            </a:r>
            <a:endParaRPr lang="en-US" sz="850"/>
          </a:p>
          <a:p>
            <a:pPr marL="0" indent="0" algn="l">
              <a:buNone/>
            </a:pPr>
            <a:r>
              <a:rPr lang="en-US" sz="850">
                <a:solidFill>
                  <a:srgbClr val="000000"/>
                </a:solidFill>
              </a:rPr>
              <a:t>Confirm eligibility</a:t>
            </a:r>
            <a:endParaRPr lang="en-US" sz="850"/>
          </a:p>
        </p:txBody>
      </p:sp>
      <p:sp>
        <p:nvSpPr>
          <p:cNvPr id="6" name="Shape 4"/>
          <p:cNvSpPr/>
          <p:nvPr/>
        </p:nvSpPr>
        <p:spPr>
          <a:xfrm>
            <a:off x="1472184" y="914400"/>
            <a:ext cx="1170432" cy="1417320"/>
          </a:xfrm>
          <a:prstGeom prst="roundRect">
            <a:avLst/>
          </a:prstGeom>
          <a:solidFill>
            <a:srgbClr val="DCEAF7"/>
          </a:solidFill>
          <a:ln w="12700">
            <a:solidFill>
              <a:srgbClr val="5B9BD5"/>
            </a:solidFill>
            <a:prstDash val="solid"/>
          </a:ln>
        </p:spPr>
        <p:txBody>
          <a:bodyPr/>
          <a:lstStyle/>
          <a:p>
            <a:endParaRPr lang="en-US"/>
          </a:p>
        </p:txBody>
      </p:sp>
      <p:sp>
        <p:nvSpPr>
          <p:cNvPr id="7" name="Text 5"/>
          <p:cNvSpPr/>
          <p:nvPr/>
        </p:nvSpPr>
        <p:spPr>
          <a:xfrm>
            <a:off x="1499616" y="960120"/>
            <a:ext cx="1097280" cy="228600"/>
          </a:xfrm>
          <a:prstGeom prst="rect">
            <a:avLst/>
          </a:prstGeom>
          <a:noFill/>
          <a:ln/>
        </p:spPr>
        <p:txBody>
          <a:bodyPr wrap="square" rtlCol="0" anchor="ctr"/>
          <a:lstStyle/>
          <a:p>
            <a:pPr marL="0" indent="0" algn="ctr">
              <a:buNone/>
            </a:pPr>
            <a:r>
              <a:rPr lang="en-US" sz="1100" b="1">
                <a:solidFill>
                  <a:srgbClr val="1F4E79"/>
                </a:solidFill>
              </a:rPr>
              <a:t>2. Documents</a:t>
            </a:r>
            <a:endParaRPr lang="en-US" sz="1100"/>
          </a:p>
        </p:txBody>
      </p:sp>
      <p:sp>
        <p:nvSpPr>
          <p:cNvPr id="8" name="Text 6"/>
          <p:cNvSpPr/>
          <p:nvPr/>
        </p:nvSpPr>
        <p:spPr>
          <a:xfrm>
            <a:off x="1527048" y="1234440"/>
            <a:ext cx="1051560" cy="914400"/>
          </a:xfrm>
          <a:prstGeom prst="rect">
            <a:avLst/>
          </a:prstGeom>
          <a:noFill/>
          <a:ln/>
        </p:spPr>
        <p:txBody>
          <a:bodyPr wrap="square" rtlCol="0" anchor="ctr"/>
          <a:lstStyle/>
          <a:p>
            <a:pPr marL="0" indent="0" algn="l">
              <a:buNone/>
            </a:pPr>
            <a:r>
              <a:rPr lang="en-US" sz="850">
                <a:solidFill>
                  <a:srgbClr val="000000"/>
                </a:solidFill>
              </a:rPr>
              <a:t>Collect passport</a:t>
            </a:r>
            <a:endParaRPr lang="en-US" sz="850"/>
          </a:p>
          <a:p>
            <a:pPr marL="0" indent="0" algn="l">
              <a:buNone/>
            </a:pPr>
            <a:r>
              <a:rPr lang="en-US" sz="850">
                <a:solidFill>
                  <a:srgbClr val="000000"/>
                </a:solidFill>
              </a:rPr>
              <a:t>Obtain contract</a:t>
            </a:r>
            <a:endParaRPr lang="en-US" sz="850"/>
          </a:p>
          <a:p>
            <a:pPr marL="0" indent="0" algn="l">
              <a:buNone/>
            </a:pPr>
            <a:r>
              <a:rPr lang="en-US" sz="850">
                <a:solidFill>
                  <a:srgbClr val="000000"/>
                </a:solidFill>
              </a:rPr>
              <a:t>Verify legal name</a:t>
            </a:r>
            <a:endParaRPr lang="en-US" sz="850"/>
          </a:p>
        </p:txBody>
      </p:sp>
      <p:sp>
        <p:nvSpPr>
          <p:cNvPr id="9" name="Shape 7"/>
          <p:cNvSpPr/>
          <p:nvPr/>
        </p:nvSpPr>
        <p:spPr>
          <a:xfrm>
            <a:off x="2807208" y="914400"/>
            <a:ext cx="1170432" cy="1417320"/>
          </a:xfrm>
          <a:prstGeom prst="roundRect">
            <a:avLst/>
          </a:prstGeom>
          <a:solidFill>
            <a:srgbClr val="DCEAF7"/>
          </a:solidFill>
          <a:ln w="12700">
            <a:solidFill>
              <a:srgbClr val="5B9BD5"/>
            </a:solidFill>
            <a:prstDash val="solid"/>
          </a:ln>
        </p:spPr>
        <p:txBody>
          <a:bodyPr/>
          <a:lstStyle/>
          <a:p>
            <a:endParaRPr lang="en-US"/>
          </a:p>
        </p:txBody>
      </p:sp>
      <p:sp>
        <p:nvSpPr>
          <p:cNvPr id="10" name="Text 8"/>
          <p:cNvSpPr/>
          <p:nvPr/>
        </p:nvSpPr>
        <p:spPr>
          <a:xfrm>
            <a:off x="2834640" y="960120"/>
            <a:ext cx="1097280" cy="228600"/>
          </a:xfrm>
          <a:prstGeom prst="rect">
            <a:avLst/>
          </a:prstGeom>
          <a:noFill/>
          <a:ln/>
        </p:spPr>
        <p:txBody>
          <a:bodyPr wrap="square" rtlCol="0" anchor="ctr"/>
          <a:lstStyle/>
          <a:p>
            <a:pPr marL="0" indent="0" algn="ctr">
              <a:buNone/>
            </a:pPr>
            <a:r>
              <a:rPr lang="en-US" sz="1100" b="1">
                <a:solidFill>
                  <a:srgbClr val="1F4E79"/>
                </a:solidFill>
              </a:rPr>
              <a:t>3. ECFMG</a:t>
            </a:r>
            <a:endParaRPr lang="en-US" sz="1100"/>
          </a:p>
        </p:txBody>
      </p:sp>
      <p:sp>
        <p:nvSpPr>
          <p:cNvPr id="11" name="Text 9"/>
          <p:cNvSpPr/>
          <p:nvPr/>
        </p:nvSpPr>
        <p:spPr>
          <a:xfrm>
            <a:off x="2862072" y="1234440"/>
            <a:ext cx="1051560" cy="914400"/>
          </a:xfrm>
          <a:prstGeom prst="rect">
            <a:avLst/>
          </a:prstGeom>
          <a:noFill/>
          <a:ln/>
        </p:spPr>
        <p:txBody>
          <a:bodyPr wrap="square" rtlCol="0" anchor="ctr"/>
          <a:lstStyle/>
          <a:p>
            <a:pPr marL="0" indent="0" algn="l">
              <a:buNone/>
            </a:pPr>
            <a:r>
              <a:rPr lang="en-US" sz="850">
                <a:solidFill>
                  <a:srgbClr val="000000"/>
                </a:solidFill>
              </a:rPr>
              <a:t>Confirm certification</a:t>
            </a:r>
            <a:endParaRPr lang="en-US" sz="850"/>
          </a:p>
          <a:p>
            <a:pPr marL="0" indent="0" algn="l">
              <a:buNone/>
            </a:pPr>
            <a:r>
              <a:rPr lang="en-US" sz="850">
                <a:solidFill>
                  <a:srgbClr val="000000"/>
                </a:solidFill>
              </a:rPr>
              <a:t>Track requirements</a:t>
            </a:r>
            <a:endParaRPr lang="en-US" sz="850"/>
          </a:p>
          <a:p>
            <a:pPr marL="0" indent="0" algn="l">
              <a:buNone/>
            </a:pPr>
            <a:r>
              <a:rPr lang="en-US" sz="850">
                <a:solidFill>
                  <a:srgbClr val="000000"/>
                </a:solidFill>
              </a:rPr>
              <a:t>Escalate delays</a:t>
            </a:r>
            <a:endParaRPr lang="en-US" sz="850"/>
          </a:p>
        </p:txBody>
      </p:sp>
      <p:sp>
        <p:nvSpPr>
          <p:cNvPr id="12" name="Shape 10"/>
          <p:cNvSpPr/>
          <p:nvPr/>
        </p:nvSpPr>
        <p:spPr>
          <a:xfrm>
            <a:off x="4142232" y="914400"/>
            <a:ext cx="1170432" cy="1417320"/>
          </a:xfrm>
          <a:prstGeom prst="roundRect">
            <a:avLst/>
          </a:prstGeom>
          <a:solidFill>
            <a:srgbClr val="DCEAF7"/>
          </a:solidFill>
          <a:ln w="12700">
            <a:solidFill>
              <a:srgbClr val="5B9BD5"/>
            </a:solidFill>
            <a:prstDash val="solid"/>
          </a:ln>
        </p:spPr>
        <p:txBody>
          <a:bodyPr/>
          <a:lstStyle/>
          <a:p>
            <a:endParaRPr lang="en-US"/>
          </a:p>
        </p:txBody>
      </p:sp>
      <p:sp>
        <p:nvSpPr>
          <p:cNvPr id="13" name="Text 11"/>
          <p:cNvSpPr/>
          <p:nvPr/>
        </p:nvSpPr>
        <p:spPr>
          <a:xfrm>
            <a:off x="4169664" y="960120"/>
            <a:ext cx="1097280" cy="228600"/>
          </a:xfrm>
          <a:prstGeom prst="rect">
            <a:avLst/>
          </a:prstGeom>
          <a:noFill/>
          <a:ln/>
        </p:spPr>
        <p:txBody>
          <a:bodyPr wrap="square" rtlCol="0" anchor="ctr"/>
          <a:lstStyle/>
          <a:p>
            <a:pPr marL="0" indent="0" algn="ctr">
              <a:buNone/>
            </a:pPr>
            <a:r>
              <a:rPr lang="en-US" sz="1100" b="1">
                <a:solidFill>
                  <a:srgbClr val="1F4E79"/>
                </a:solidFill>
              </a:rPr>
              <a:t>4. Sponsorship</a:t>
            </a:r>
            <a:endParaRPr lang="en-US" sz="1100"/>
          </a:p>
        </p:txBody>
      </p:sp>
      <p:sp>
        <p:nvSpPr>
          <p:cNvPr id="14" name="Text 12"/>
          <p:cNvSpPr/>
          <p:nvPr/>
        </p:nvSpPr>
        <p:spPr>
          <a:xfrm>
            <a:off x="4197096" y="1234440"/>
            <a:ext cx="1051560" cy="914400"/>
          </a:xfrm>
          <a:prstGeom prst="rect">
            <a:avLst/>
          </a:prstGeom>
          <a:noFill/>
          <a:ln/>
        </p:spPr>
        <p:txBody>
          <a:bodyPr wrap="square" rtlCol="0" anchor="ctr"/>
          <a:lstStyle/>
          <a:p>
            <a:pPr marL="0" indent="0" algn="l">
              <a:buNone/>
            </a:pPr>
            <a:r>
              <a:rPr lang="en-US" sz="850">
                <a:solidFill>
                  <a:srgbClr val="000000"/>
                </a:solidFill>
              </a:rPr>
              <a:t>Submit training info</a:t>
            </a:r>
            <a:endParaRPr lang="en-US" sz="850"/>
          </a:p>
          <a:p>
            <a:pPr marL="0" indent="0" algn="l">
              <a:buNone/>
            </a:pPr>
            <a:r>
              <a:rPr lang="en-US" sz="850">
                <a:solidFill>
                  <a:srgbClr val="000000"/>
                </a:solidFill>
              </a:rPr>
              <a:t>Confirm PGY/salary</a:t>
            </a:r>
            <a:endParaRPr lang="en-US" sz="850"/>
          </a:p>
          <a:p>
            <a:pPr marL="0" indent="0" algn="l">
              <a:buNone/>
            </a:pPr>
            <a:r>
              <a:rPr lang="en-US" sz="850">
                <a:solidFill>
                  <a:srgbClr val="000000"/>
                </a:solidFill>
              </a:rPr>
              <a:t>Meet deadlines</a:t>
            </a:r>
            <a:endParaRPr lang="en-US" sz="850"/>
          </a:p>
        </p:txBody>
      </p:sp>
      <p:sp>
        <p:nvSpPr>
          <p:cNvPr id="15" name="Shape 13"/>
          <p:cNvSpPr/>
          <p:nvPr/>
        </p:nvSpPr>
        <p:spPr>
          <a:xfrm>
            <a:off x="5477256" y="914400"/>
            <a:ext cx="1170432" cy="1417320"/>
          </a:xfrm>
          <a:prstGeom prst="roundRect">
            <a:avLst/>
          </a:prstGeom>
          <a:solidFill>
            <a:srgbClr val="DCEAF7"/>
          </a:solidFill>
          <a:ln w="12700">
            <a:solidFill>
              <a:srgbClr val="5B9BD5"/>
            </a:solidFill>
            <a:prstDash val="solid"/>
          </a:ln>
        </p:spPr>
        <p:txBody>
          <a:bodyPr/>
          <a:lstStyle/>
          <a:p>
            <a:endParaRPr lang="en-US"/>
          </a:p>
        </p:txBody>
      </p:sp>
      <p:sp>
        <p:nvSpPr>
          <p:cNvPr id="16" name="Text 14"/>
          <p:cNvSpPr/>
          <p:nvPr/>
        </p:nvSpPr>
        <p:spPr>
          <a:xfrm>
            <a:off x="5504688" y="960120"/>
            <a:ext cx="1097280" cy="228600"/>
          </a:xfrm>
          <a:prstGeom prst="rect">
            <a:avLst/>
          </a:prstGeom>
          <a:noFill/>
          <a:ln/>
        </p:spPr>
        <p:txBody>
          <a:bodyPr wrap="square" rtlCol="0" anchor="ctr"/>
          <a:lstStyle/>
          <a:p>
            <a:pPr marL="0" indent="0" algn="ctr">
              <a:buNone/>
            </a:pPr>
            <a:r>
              <a:rPr lang="en-US" sz="1100" b="1">
                <a:solidFill>
                  <a:srgbClr val="1F4E79"/>
                </a:solidFill>
              </a:rPr>
              <a:t>5. Application</a:t>
            </a:r>
            <a:endParaRPr lang="en-US" sz="1100"/>
          </a:p>
        </p:txBody>
      </p:sp>
      <p:sp>
        <p:nvSpPr>
          <p:cNvPr id="17" name="Text 15"/>
          <p:cNvSpPr/>
          <p:nvPr/>
        </p:nvSpPr>
        <p:spPr>
          <a:xfrm>
            <a:off x="5532120" y="1234440"/>
            <a:ext cx="1051560" cy="914400"/>
          </a:xfrm>
          <a:prstGeom prst="rect">
            <a:avLst/>
          </a:prstGeom>
          <a:noFill/>
          <a:ln/>
        </p:spPr>
        <p:txBody>
          <a:bodyPr wrap="square" rtlCol="0" anchor="ctr"/>
          <a:lstStyle/>
          <a:p>
            <a:pPr marL="0" indent="0" algn="l">
              <a:buNone/>
            </a:pPr>
            <a:r>
              <a:rPr lang="en-US" sz="850">
                <a:solidFill>
                  <a:srgbClr val="000000"/>
                </a:solidFill>
              </a:rPr>
              <a:t>Monitor status</a:t>
            </a:r>
            <a:endParaRPr lang="en-US" sz="850"/>
          </a:p>
          <a:p>
            <a:pPr marL="0" indent="0" algn="l">
              <a:buNone/>
            </a:pPr>
            <a:r>
              <a:rPr lang="en-US" sz="850">
                <a:solidFill>
                  <a:srgbClr val="000000"/>
                </a:solidFill>
              </a:rPr>
              <a:t>Resolve deficiencies</a:t>
            </a:r>
            <a:endParaRPr lang="en-US" sz="850"/>
          </a:p>
          <a:p>
            <a:pPr marL="0" indent="0" algn="l">
              <a:buNone/>
            </a:pPr>
            <a:r>
              <a:rPr lang="en-US" sz="850">
                <a:solidFill>
                  <a:srgbClr val="000000"/>
                </a:solidFill>
              </a:rPr>
              <a:t>Communicate updates</a:t>
            </a:r>
            <a:endParaRPr lang="en-US" sz="850"/>
          </a:p>
        </p:txBody>
      </p:sp>
      <p:sp>
        <p:nvSpPr>
          <p:cNvPr id="18" name="Shape 16"/>
          <p:cNvSpPr/>
          <p:nvPr/>
        </p:nvSpPr>
        <p:spPr>
          <a:xfrm>
            <a:off x="6812280" y="914400"/>
            <a:ext cx="1170432" cy="1417320"/>
          </a:xfrm>
          <a:prstGeom prst="roundRect">
            <a:avLst/>
          </a:prstGeom>
          <a:solidFill>
            <a:srgbClr val="DCEAF7"/>
          </a:solidFill>
          <a:ln w="12700">
            <a:solidFill>
              <a:srgbClr val="5B9BD5"/>
            </a:solidFill>
            <a:prstDash val="solid"/>
          </a:ln>
        </p:spPr>
        <p:txBody>
          <a:bodyPr/>
          <a:lstStyle/>
          <a:p>
            <a:endParaRPr lang="en-US"/>
          </a:p>
        </p:txBody>
      </p:sp>
      <p:sp>
        <p:nvSpPr>
          <p:cNvPr id="19" name="Text 17"/>
          <p:cNvSpPr/>
          <p:nvPr/>
        </p:nvSpPr>
        <p:spPr>
          <a:xfrm>
            <a:off x="6839712" y="960120"/>
            <a:ext cx="1097280" cy="228600"/>
          </a:xfrm>
          <a:prstGeom prst="rect">
            <a:avLst/>
          </a:prstGeom>
          <a:noFill/>
          <a:ln/>
        </p:spPr>
        <p:txBody>
          <a:bodyPr wrap="square" rtlCol="0" anchor="ctr"/>
          <a:lstStyle/>
          <a:p>
            <a:pPr marL="0" indent="0" algn="ctr">
              <a:buNone/>
            </a:pPr>
            <a:r>
              <a:rPr lang="en-US" sz="1100" b="1">
                <a:solidFill>
                  <a:srgbClr val="1F4E79"/>
                </a:solidFill>
              </a:rPr>
              <a:t>6. DS-2019</a:t>
            </a:r>
            <a:endParaRPr lang="en-US" sz="1100"/>
          </a:p>
        </p:txBody>
      </p:sp>
      <p:sp>
        <p:nvSpPr>
          <p:cNvPr id="20" name="Text 18"/>
          <p:cNvSpPr/>
          <p:nvPr/>
        </p:nvSpPr>
        <p:spPr>
          <a:xfrm>
            <a:off x="6867144" y="1234440"/>
            <a:ext cx="1051560" cy="914400"/>
          </a:xfrm>
          <a:prstGeom prst="rect">
            <a:avLst/>
          </a:prstGeom>
          <a:noFill/>
          <a:ln/>
        </p:spPr>
        <p:txBody>
          <a:bodyPr wrap="square" rtlCol="0" anchor="ctr"/>
          <a:lstStyle/>
          <a:p>
            <a:pPr marL="0" indent="0" algn="l">
              <a:buNone/>
            </a:pPr>
            <a:r>
              <a:rPr lang="en-US" sz="850">
                <a:solidFill>
                  <a:srgbClr val="000000"/>
                </a:solidFill>
              </a:rPr>
              <a:t>Confirm received</a:t>
            </a:r>
            <a:endParaRPr lang="en-US" sz="850"/>
          </a:p>
          <a:p>
            <a:pPr marL="0" indent="0" algn="l">
              <a:buNone/>
            </a:pPr>
            <a:r>
              <a:rPr lang="en-US" sz="850">
                <a:solidFill>
                  <a:srgbClr val="000000"/>
                </a:solidFill>
              </a:rPr>
              <a:t>Verify accuracy</a:t>
            </a:r>
            <a:endParaRPr lang="en-US" sz="850"/>
          </a:p>
          <a:p>
            <a:pPr marL="0" indent="0" algn="l">
              <a:buNone/>
            </a:pPr>
            <a:r>
              <a:rPr lang="en-US" sz="850">
                <a:solidFill>
                  <a:srgbClr val="000000"/>
                </a:solidFill>
              </a:rPr>
              <a:t>Document issuance</a:t>
            </a:r>
            <a:endParaRPr lang="en-US" sz="850"/>
          </a:p>
        </p:txBody>
      </p:sp>
      <p:sp>
        <p:nvSpPr>
          <p:cNvPr id="21" name="Shape 19"/>
          <p:cNvSpPr/>
          <p:nvPr/>
        </p:nvSpPr>
        <p:spPr>
          <a:xfrm>
            <a:off x="8147304" y="914400"/>
            <a:ext cx="1170432" cy="1417320"/>
          </a:xfrm>
          <a:prstGeom prst="roundRect">
            <a:avLst/>
          </a:prstGeom>
          <a:solidFill>
            <a:srgbClr val="DCEAF7"/>
          </a:solidFill>
          <a:ln w="12700">
            <a:solidFill>
              <a:srgbClr val="5B9BD5"/>
            </a:solidFill>
            <a:prstDash val="solid"/>
          </a:ln>
        </p:spPr>
        <p:txBody>
          <a:bodyPr/>
          <a:lstStyle/>
          <a:p>
            <a:endParaRPr lang="en-US"/>
          </a:p>
        </p:txBody>
      </p:sp>
      <p:sp>
        <p:nvSpPr>
          <p:cNvPr id="22" name="Text 20"/>
          <p:cNvSpPr/>
          <p:nvPr/>
        </p:nvSpPr>
        <p:spPr>
          <a:xfrm>
            <a:off x="8174736" y="960120"/>
            <a:ext cx="1097280" cy="228600"/>
          </a:xfrm>
          <a:prstGeom prst="rect">
            <a:avLst/>
          </a:prstGeom>
          <a:noFill/>
          <a:ln/>
        </p:spPr>
        <p:txBody>
          <a:bodyPr wrap="square" rtlCol="0" anchor="ctr"/>
          <a:lstStyle/>
          <a:p>
            <a:pPr marL="0" indent="0" algn="ctr">
              <a:buNone/>
            </a:pPr>
            <a:r>
              <a:rPr lang="en-US" sz="1100" b="1">
                <a:solidFill>
                  <a:srgbClr val="1F4E79"/>
                </a:solidFill>
              </a:rPr>
              <a:t>7. Visa &amp; Travel</a:t>
            </a:r>
            <a:endParaRPr lang="en-US" sz="1100"/>
          </a:p>
        </p:txBody>
      </p:sp>
      <p:sp>
        <p:nvSpPr>
          <p:cNvPr id="23" name="Text 21"/>
          <p:cNvSpPr/>
          <p:nvPr/>
        </p:nvSpPr>
        <p:spPr>
          <a:xfrm>
            <a:off x="8202168" y="1234440"/>
            <a:ext cx="1051560" cy="914400"/>
          </a:xfrm>
          <a:prstGeom prst="rect">
            <a:avLst/>
          </a:prstGeom>
          <a:noFill/>
          <a:ln/>
        </p:spPr>
        <p:txBody>
          <a:bodyPr wrap="square" rtlCol="0" anchor="ctr"/>
          <a:lstStyle/>
          <a:p>
            <a:pPr marL="0" indent="0" algn="l">
              <a:buNone/>
            </a:pPr>
            <a:r>
              <a:rPr lang="en-US" sz="850">
                <a:solidFill>
                  <a:srgbClr val="000000"/>
                </a:solidFill>
              </a:rPr>
              <a:t>Track interview</a:t>
            </a:r>
            <a:endParaRPr lang="en-US" sz="850"/>
          </a:p>
          <a:p>
            <a:pPr marL="0" indent="0" algn="l">
              <a:buNone/>
            </a:pPr>
            <a:r>
              <a:rPr lang="en-US" sz="850">
                <a:solidFill>
                  <a:srgbClr val="000000"/>
                </a:solidFill>
              </a:rPr>
              <a:t>Monitor approval</a:t>
            </a:r>
            <a:endParaRPr lang="en-US" sz="850"/>
          </a:p>
          <a:p>
            <a:pPr marL="0" indent="0" algn="l">
              <a:buNone/>
            </a:pPr>
            <a:r>
              <a:rPr lang="en-US" sz="850">
                <a:solidFill>
                  <a:srgbClr val="000000"/>
                </a:solidFill>
              </a:rPr>
              <a:t>Assess delays</a:t>
            </a:r>
            <a:endParaRPr lang="en-US" sz="850"/>
          </a:p>
        </p:txBody>
      </p:sp>
      <p:sp>
        <p:nvSpPr>
          <p:cNvPr id="24" name="Shape 22"/>
          <p:cNvSpPr/>
          <p:nvPr/>
        </p:nvSpPr>
        <p:spPr>
          <a:xfrm>
            <a:off x="9482328" y="914400"/>
            <a:ext cx="1170432" cy="1417320"/>
          </a:xfrm>
          <a:prstGeom prst="roundRect">
            <a:avLst/>
          </a:prstGeom>
          <a:solidFill>
            <a:srgbClr val="DCEAF7"/>
          </a:solidFill>
          <a:ln w="12700">
            <a:solidFill>
              <a:srgbClr val="5B9BD5"/>
            </a:solidFill>
            <a:prstDash val="solid"/>
          </a:ln>
        </p:spPr>
        <p:txBody>
          <a:bodyPr/>
          <a:lstStyle/>
          <a:p>
            <a:endParaRPr lang="en-US"/>
          </a:p>
        </p:txBody>
      </p:sp>
      <p:sp>
        <p:nvSpPr>
          <p:cNvPr id="25" name="Text 23"/>
          <p:cNvSpPr/>
          <p:nvPr/>
        </p:nvSpPr>
        <p:spPr>
          <a:xfrm>
            <a:off x="9509760" y="960120"/>
            <a:ext cx="1097280" cy="228600"/>
          </a:xfrm>
          <a:prstGeom prst="rect">
            <a:avLst/>
          </a:prstGeom>
          <a:noFill/>
          <a:ln/>
        </p:spPr>
        <p:txBody>
          <a:bodyPr wrap="square" rtlCol="0" anchor="ctr"/>
          <a:lstStyle/>
          <a:p>
            <a:pPr marL="0" indent="0" algn="ctr">
              <a:buNone/>
            </a:pPr>
            <a:r>
              <a:rPr lang="en-US" sz="1100" b="1">
                <a:solidFill>
                  <a:srgbClr val="1F4E79"/>
                </a:solidFill>
              </a:rPr>
              <a:t>8. Orientation</a:t>
            </a:r>
            <a:endParaRPr lang="en-US" sz="1100"/>
          </a:p>
        </p:txBody>
      </p:sp>
      <p:sp>
        <p:nvSpPr>
          <p:cNvPr id="26" name="Text 24"/>
          <p:cNvSpPr/>
          <p:nvPr/>
        </p:nvSpPr>
        <p:spPr>
          <a:xfrm>
            <a:off x="9537192" y="1234440"/>
            <a:ext cx="1051560" cy="914400"/>
          </a:xfrm>
          <a:prstGeom prst="rect">
            <a:avLst/>
          </a:prstGeom>
          <a:noFill/>
          <a:ln/>
        </p:spPr>
        <p:txBody>
          <a:bodyPr wrap="square" rtlCol="0" anchor="ctr"/>
          <a:lstStyle/>
          <a:p>
            <a:pPr marL="0" indent="0" algn="l">
              <a:buNone/>
            </a:pPr>
            <a:r>
              <a:rPr lang="en-US" sz="850">
                <a:solidFill>
                  <a:srgbClr val="000000"/>
                </a:solidFill>
              </a:rPr>
              <a:t>Verify arrival</a:t>
            </a:r>
            <a:endParaRPr lang="en-US" sz="850"/>
          </a:p>
          <a:p>
            <a:pPr marL="0" indent="0" algn="l">
              <a:buNone/>
            </a:pPr>
            <a:r>
              <a:rPr lang="en-US" sz="850">
                <a:solidFill>
                  <a:srgbClr val="000000"/>
                </a:solidFill>
              </a:rPr>
              <a:t>Complete onboarding</a:t>
            </a:r>
            <a:endParaRPr lang="en-US" sz="850"/>
          </a:p>
          <a:p>
            <a:pPr marL="0" indent="0" algn="l">
              <a:buNone/>
            </a:pPr>
            <a:r>
              <a:rPr lang="en-US" sz="850">
                <a:solidFill>
                  <a:srgbClr val="000000"/>
                </a:solidFill>
              </a:rPr>
              <a:t>Attend orientation</a:t>
            </a:r>
            <a:endParaRPr lang="en-US" sz="850"/>
          </a:p>
        </p:txBody>
      </p:sp>
      <p:sp>
        <p:nvSpPr>
          <p:cNvPr id="27" name="Shape 25"/>
          <p:cNvSpPr/>
          <p:nvPr/>
        </p:nvSpPr>
        <p:spPr>
          <a:xfrm>
            <a:off x="10817352" y="914400"/>
            <a:ext cx="1170432" cy="1417320"/>
          </a:xfrm>
          <a:prstGeom prst="roundRect">
            <a:avLst/>
          </a:prstGeom>
          <a:solidFill>
            <a:srgbClr val="DCEAF7"/>
          </a:solidFill>
          <a:ln w="12700">
            <a:solidFill>
              <a:srgbClr val="5B9BD5"/>
            </a:solidFill>
            <a:prstDash val="solid"/>
          </a:ln>
        </p:spPr>
        <p:txBody>
          <a:bodyPr/>
          <a:lstStyle/>
          <a:p>
            <a:endParaRPr lang="en-US"/>
          </a:p>
        </p:txBody>
      </p:sp>
      <p:sp>
        <p:nvSpPr>
          <p:cNvPr id="28" name="Text 26"/>
          <p:cNvSpPr/>
          <p:nvPr/>
        </p:nvSpPr>
        <p:spPr>
          <a:xfrm>
            <a:off x="10844784" y="960120"/>
            <a:ext cx="1097280" cy="228600"/>
          </a:xfrm>
          <a:prstGeom prst="rect">
            <a:avLst/>
          </a:prstGeom>
          <a:noFill/>
          <a:ln/>
        </p:spPr>
        <p:txBody>
          <a:bodyPr wrap="square" rtlCol="0" anchor="ctr"/>
          <a:lstStyle/>
          <a:p>
            <a:pPr marL="0" indent="0" algn="ctr">
              <a:buNone/>
            </a:pPr>
            <a:r>
              <a:rPr lang="en-US" sz="1100" b="1">
                <a:solidFill>
                  <a:srgbClr val="1F4E79"/>
                </a:solidFill>
              </a:rPr>
              <a:t>9. Renewal</a:t>
            </a:r>
            <a:endParaRPr lang="en-US" sz="1100"/>
          </a:p>
        </p:txBody>
      </p:sp>
      <p:sp>
        <p:nvSpPr>
          <p:cNvPr id="29" name="Text 27"/>
          <p:cNvSpPr/>
          <p:nvPr/>
        </p:nvSpPr>
        <p:spPr>
          <a:xfrm>
            <a:off x="10872216" y="1234440"/>
            <a:ext cx="1051560" cy="914400"/>
          </a:xfrm>
          <a:prstGeom prst="rect">
            <a:avLst/>
          </a:prstGeom>
          <a:noFill/>
          <a:ln/>
        </p:spPr>
        <p:txBody>
          <a:bodyPr wrap="square" rtlCol="0" anchor="ctr"/>
          <a:lstStyle/>
          <a:p>
            <a:pPr marL="0" indent="0" algn="l">
              <a:buNone/>
            </a:pPr>
            <a:r>
              <a:rPr lang="en-US" sz="850">
                <a:solidFill>
                  <a:srgbClr val="000000"/>
                </a:solidFill>
              </a:rPr>
              <a:t>Track expirations</a:t>
            </a:r>
            <a:endParaRPr lang="en-US" sz="850"/>
          </a:p>
          <a:p>
            <a:pPr marL="0" indent="0" algn="l">
              <a:buNone/>
            </a:pPr>
            <a:r>
              <a:rPr lang="en-US" sz="850">
                <a:solidFill>
                  <a:srgbClr val="000000"/>
                </a:solidFill>
              </a:rPr>
              <a:t>Start 6-8 months early</a:t>
            </a:r>
            <a:endParaRPr lang="en-US" sz="850"/>
          </a:p>
          <a:p>
            <a:pPr marL="0" indent="0" algn="l">
              <a:buNone/>
            </a:pPr>
            <a:r>
              <a:rPr lang="en-US" sz="850">
                <a:solidFill>
                  <a:srgbClr val="000000"/>
                </a:solidFill>
              </a:rPr>
              <a:t>Maintain compliance</a:t>
            </a:r>
            <a:endParaRPr lang="en-US" sz="850"/>
          </a:p>
        </p:txBody>
      </p:sp>
      <p:sp>
        <p:nvSpPr>
          <p:cNvPr id="30" name="Text 28"/>
          <p:cNvSpPr/>
          <p:nvPr/>
        </p:nvSpPr>
        <p:spPr>
          <a:xfrm>
            <a:off x="420624" y="3970421"/>
            <a:ext cx="10972800" cy="871086"/>
          </a:xfrm>
          <a:prstGeom prst="rect">
            <a:avLst/>
          </a:prstGeom>
          <a:noFill/>
          <a:ln/>
        </p:spPr>
        <p:txBody>
          <a:bodyPr wrap="square" rtlCol="0" anchor="ctr"/>
          <a:lstStyle/>
          <a:p>
            <a:pPr marL="0" indent="0" algn="ctr">
              <a:buNone/>
            </a:pPr>
            <a:r>
              <a:rPr lang="en-US" sz="1600" b="1">
                <a:solidFill>
                  <a:srgbClr val="2F5597"/>
                </a:solidFill>
              </a:rPr>
              <a:t> Goal: Right trainee • Right documents • On-time arrival • Continuous compliance</a:t>
            </a:r>
            <a:endParaRPr lang="en-US" sz="16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9B3238"/>
        </a:solidFill>
        <a:effectLst/>
      </p:bgPr>
    </p:bg>
    <p:spTree>
      <p:nvGrpSpPr>
        <p:cNvPr id="1" name="">
          <a:extLst>
            <a:ext uri="{FF2B5EF4-FFF2-40B4-BE49-F238E27FC236}">
              <a16:creationId xmlns:a16="http://schemas.microsoft.com/office/drawing/2014/main" id="{B2041F6C-A28E-8818-CDA3-8B8C51DD36B4}"/>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E4E31455-3E34-9281-BC3E-964BB87E56A6}"/>
              </a:ext>
            </a:extLst>
          </p:cNvPr>
          <p:cNvSpPr/>
          <p:nvPr/>
        </p:nvSpPr>
        <p:spPr>
          <a:xfrm>
            <a:off x="0" y="673100"/>
            <a:ext cx="6785973" cy="12700"/>
          </a:xfrm>
          <a:prstGeom prst="line">
            <a:avLst/>
          </a:prstGeom>
          <a:ln w="38100" cap="flat">
            <a:solidFill>
              <a:srgbClr val="FFFFFF"/>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961F4353-C29A-4CF6-1C26-DB1AAE9ACD71}"/>
              </a:ext>
            </a:extLst>
          </p:cNvPr>
          <p:cNvSpPr txBox="1"/>
          <p:nvPr/>
        </p:nvSpPr>
        <p:spPr>
          <a:xfrm>
            <a:off x="-1190012" y="2620108"/>
            <a:ext cx="2261565" cy="239204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15" name="AutoShape 15">
            <a:extLst>
              <a:ext uri="{FF2B5EF4-FFF2-40B4-BE49-F238E27FC236}">
                <a16:creationId xmlns:a16="http://schemas.microsoft.com/office/drawing/2014/main" id="{136A56EA-E0F4-6CE5-2C25-AEB03FBDE560}"/>
              </a:ext>
            </a:extLst>
          </p:cNvPr>
          <p:cNvSpPr/>
          <p:nvPr/>
        </p:nvSpPr>
        <p:spPr>
          <a:xfrm>
            <a:off x="3941521" y="6097575"/>
            <a:ext cx="8250479" cy="0"/>
          </a:xfrm>
          <a:prstGeom prst="line">
            <a:avLst/>
          </a:prstGeom>
          <a:ln w="38100" cap="flat">
            <a:solidFill>
              <a:srgbClr val="FFFFFF"/>
            </a:solidFill>
            <a:prstDash val="solid"/>
            <a:headEnd type="oval" w="lg" len="lg"/>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D99B683F-2406-2970-A3E5-5EB0CA68815D}"/>
              </a:ext>
            </a:extLst>
          </p:cNvPr>
          <p:cNvSpPr txBox="1"/>
          <p:nvPr/>
        </p:nvSpPr>
        <p:spPr>
          <a:xfrm>
            <a:off x="2221831" y="2350601"/>
            <a:ext cx="77483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a:ln>
                  <a:noFill/>
                </a:ln>
                <a:solidFill>
                  <a:prstClr val="white"/>
                </a:solidFill>
                <a:effectLst/>
                <a:uLnTx/>
                <a:uFillTx/>
                <a:latin typeface="Roboto Bold" panose="020B0604020202020204" charset="0"/>
                <a:ea typeface="+mn-ea"/>
                <a:cs typeface="Roboto Bold" panose="020B0604020202020204" charset="0"/>
              </a:rPr>
              <a:t>Q&amp;A</a:t>
            </a:r>
          </a:p>
        </p:txBody>
      </p:sp>
      <p:pic>
        <p:nvPicPr>
          <p:cNvPr id="7" name="Picture 6">
            <a:extLst>
              <a:ext uri="{FF2B5EF4-FFF2-40B4-BE49-F238E27FC236}">
                <a16:creationId xmlns:a16="http://schemas.microsoft.com/office/drawing/2014/main" id="{EB5AC023-64F8-BF01-3876-9F79C3649C4C}"/>
              </a:ext>
            </a:extLst>
          </p:cNvPr>
          <p:cNvPicPr>
            <a:picLocks noChangeAspect="1"/>
          </p:cNvPicPr>
          <p:nvPr/>
        </p:nvPicPr>
        <p:blipFill>
          <a:blip r:embed="rId2"/>
          <a:stretch>
            <a:fillRect/>
          </a:stretch>
        </p:blipFill>
        <p:spPr>
          <a:xfrm>
            <a:off x="2082379" y="5422902"/>
            <a:ext cx="1424191" cy="1170005"/>
          </a:xfrm>
          <a:prstGeom prst="rect">
            <a:avLst/>
          </a:prstGeom>
        </p:spPr>
      </p:pic>
      <p:pic>
        <p:nvPicPr>
          <p:cNvPr id="11" name="Picture 10">
            <a:extLst>
              <a:ext uri="{FF2B5EF4-FFF2-40B4-BE49-F238E27FC236}">
                <a16:creationId xmlns:a16="http://schemas.microsoft.com/office/drawing/2014/main" id="{6BAFE447-0DA2-CB8C-AF4E-D5901DAFE395}"/>
              </a:ext>
            </a:extLst>
          </p:cNvPr>
          <p:cNvPicPr>
            <a:picLocks noChangeAspect="1"/>
          </p:cNvPicPr>
          <p:nvPr/>
        </p:nvPicPr>
        <p:blipFill>
          <a:blip r:embed="rId3"/>
          <a:stretch>
            <a:fillRect/>
          </a:stretch>
        </p:blipFill>
        <p:spPr>
          <a:xfrm>
            <a:off x="318918" y="5422901"/>
            <a:ext cx="1505270" cy="1170005"/>
          </a:xfrm>
          <a:prstGeom prst="rect">
            <a:avLst/>
          </a:prstGeom>
        </p:spPr>
      </p:pic>
    </p:spTree>
    <p:extLst>
      <p:ext uri="{BB962C8B-B14F-4D97-AF65-F5344CB8AC3E}">
        <p14:creationId xmlns:p14="http://schemas.microsoft.com/office/powerpoint/2010/main" val="5964489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9B3238"/>
        </a:solidFill>
        <a:effectLst/>
      </p:bgPr>
    </p:bg>
    <p:spTree>
      <p:nvGrpSpPr>
        <p:cNvPr id="1" name="">
          <a:extLst>
            <a:ext uri="{FF2B5EF4-FFF2-40B4-BE49-F238E27FC236}">
              <a16:creationId xmlns:a16="http://schemas.microsoft.com/office/drawing/2014/main" id="{942C2F5E-BCD7-D892-7EAD-E48E0CA65FB9}"/>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9AB64ECC-B81D-87A6-09C2-FA769653B993}"/>
              </a:ext>
            </a:extLst>
          </p:cNvPr>
          <p:cNvSpPr/>
          <p:nvPr/>
        </p:nvSpPr>
        <p:spPr>
          <a:xfrm>
            <a:off x="0" y="673100"/>
            <a:ext cx="6785973" cy="12700"/>
          </a:xfrm>
          <a:prstGeom prst="line">
            <a:avLst/>
          </a:prstGeom>
          <a:ln w="38100" cap="flat">
            <a:solidFill>
              <a:srgbClr val="FFFFFF"/>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D584A83C-19E4-0BD1-2D04-FBE2A6708A86}"/>
              </a:ext>
            </a:extLst>
          </p:cNvPr>
          <p:cNvSpPr txBox="1"/>
          <p:nvPr/>
        </p:nvSpPr>
        <p:spPr>
          <a:xfrm>
            <a:off x="-1190012" y="2620108"/>
            <a:ext cx="2261565" cy="239204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15" name="AutoShape 15">
            <a:extLst>
              <a:ext uri="{FF2B5EF4-FFF2-40B4-BE49-F238E27FC236}">
                <a16:creationId xmlns:a16="http://schemas.microsoft.com/office/drawing/2014/main" id="{5CAD10D6-D79F-5BC3-9F3B-1A7761AE1D86}"/>
              </a:ext>
            </a:extLst>
          </p:cNvPr>
          <p:cNvSpPr/>
          <p:nvPr/>
        </p:nvSpPr>
        <p:spPr>
          <a:xfrm>
            <a:off x="3941521" y="6097575"/>
            <a:ext cx="8250479" cy="0"/>
          </a:xfrm>
          <a:prstGeom prst="line">
            <a:avLst/>
          </a:prstGeom>
          <a:ln w="38100" cap="flat">
            <a:solidFill>
              <a:srgbClr val="FFFFFF"/>
            </a:solidFill>
            <a:prstDash val="solid"/>
            <a:headEnd type="oval" w="lg" len="lg"/>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3F78E0E6-8778-7AC2-3C42-71D7FB1D630E}"/>
              </a:ext>
            </a:extLst>
          </p:cNvPr>
          <p:cNvPicPr>
            <a:picLocks noChangeAspect="1"/>
          </p:cNvPicPr>
          <p:nvPr/>
        </p:nvPicPr>
        <p:blipFill>
          <a:blip r:embed="rId2"/>
          <a:stretch>
            <a:fillRect/>
          </a:stretch>
        </p:blipFill>
        <p:spPr>
          <a:xfrm>
            <a:off x="2082379" y="5422902"/>
            <a:ext cx="1424191" cy="1170005"/>
          </a:xfrm>
          <a:prstGeom prst="rect">
            <a:avLst/>
          </a:prstGeom>
        </p:spPr>
      </p:pic>
      <p:pic>
        <p:nvPicPr>
          <p:cNvPr id="11" name="Picture 10">
            <a:extLst>
              <a:ext uri="{FF2B5EF4-FFF2-40B4-BE49-F238E27FC236}">
                <a16:creationId xmlns:a16="http://schemas.microsoft.com/office/drawing/2014/main" id="{FA38282F-E481-5C7E-AF64-9E8C060BA44B}"/>
              </a:ext>
            </a:extLst>
          </p:cNvPr>
          <p:cNvPicPr>
            <a:picLocks noChangeAspect="1"/>
          </p:cNvPicPr>
          <p:nvPr/>
        </p:nvPicPr>
        <p:blipFill>
          <a:blip r:embed="rId3"/>
          <a:stretch>
            <a:fillRect/>
          </a:stretch>
        </p:blipFill>
        <p:spPr>
          <a:xfrm>
            <a:off x="318918" y="5422901"/>
            <a:ext cx="1505270" cy="1170005"/>
          </a:xfrm>
          <a:prstGeom prst="rect">
            <a:avLst/>
          </a:prstGeom>
        </p:spPr>
      </p:pic>
      <p:sp>
        <p:nvSpPr>
          <p:cNvPr id="6" name="TextBox 5">
            <a:extLst>
              <a:ext uri="{FF2B5EF4-FFF2-40B4-BE49-F238E27FC236}">
                <a16:creationId xmlns:a16="http://schemas.microsoft.com/office/drawing/2014/main" id="{7D9D5BBC-0A6D-F939-CB60-50F566D86FFC}"/>
              </a:ext>
            </a:extLst>
          </p:cNvPr>
          <p:cNvSpPr txBox="1"/>
          <p:nvPr/>
        </p:nvSpPr>
        <p:spPr>
          <a:xfrm>
            <a:off x="962874" y="849034"/>
            <a:ext cx="10442946" cy="3477875"/>
          </a:xfrm>
          <a:prstGeom prst="rect">
            <a:avLst/>
          </a:prstGeom>
          <a:noFill/>
        </p:spPr>
        <p:txBody>
          <a:bodyPr wrap="square" lIns="91440" tIns="45720" rIns="91440" bIns="45720" rtlCol="0" anchor="t">
            <a:spAutoFit/>
          </a:bodyPr>
          <a:lstStyle/>
          <a:p>
            <a:pPr algn="ctr">
              <a:defRPr/>
            </a:pPr>
            <a:r>
              <a:rPr lang="en-US" sz="4400">
                <a:solidFill>
                  <a:prstClr val="white"/>
                </a:solidFill>
                <a:latin typeface="Roboto Bold"/>
                <a:ea typeface="Roboto Bold"/>
                <a:cs typeface="Roboto Bold"/>
              </a:rPr>
              <a:t>Register for the next webinar:</a:t>
            </a:r>
          </a:p>
          <a:p>
            <a:pPr algn="ctr">
              <a:defRPr/>
            </a:pPr>
            <a:r>
              <a:rPr lang="en-US" sz="4400" b="1">
                <a:solidFill>
                  <a:prstClr val="white"/>
                </a:solidFill>
                <a:latin typeface="Roboto Bold"/>
                <a:ea typeface="Roboto Bold"/>
                <a:cs typeface="Roboto Bold"/>
              </a:rPr>
              <a:t>IMG Transition to Residency</a:t>
            </a:r>
          </a:p>
          <a:p>
            <a:pPr algn="ctr">
              <a:defRPr/>
            </a:pPr>
            <a:r>
              <a:rPr lang="en-US" sz="4400">
                <a:solidFill>
                  <a:prstClr val="white"/>
                </a:solidFill>
                <a:latin typeface="Roboto Bold"/>
                <a:ea typeface="Roboto Bold"/>
                <a:cs typeface="Roboto Bold"/>
              </a:rPr>
              <a:t>Tues. 9/29 @ 11AM CST</a:t>
            </a:r>
          </a:p>
          <a:p>
            <a:pPr algn="ctr">
              <a:defRPr/>
            </a:pPr>
            <a:endParaRPr lang="en-US" sz="4400">
              <a:solidFill>
                <a:prstClr val="white"/>
              </a:solidFill>
              <a:latin typeface="Roboto Bold"/>
              <a:ea typeface="Roboto Bold"/>
              <a:cs typeface="Roboto Bold"/>
            </a:endParaRPr>
          </a:p>
          <a:p>
            <a:pPr algn="ctr">
              <a:defRPr/>
            </a:pPr>
            <a:endParaRPr lang="en-US" sz="4400">
              <a:solidFill>
                <a:prstClr val="white"/>
              </a:solidFill>
              <a:latin typeface="Roboto Bold"/>
              <a:ea typeface="Roboto Bold"/>
              <a:cs typeface="Roboto Bold"/>
            </a:endParaRPr>
          </a:p>
        </p:txBody>
      </p:sp>
      <p:pic>
        <p:nvPicPr>
          <p:cNvPr id="8" name="Picture 7">
            <a:extLst>
              <a:ext uri="{FF2B5EF4-FFF2-40B4-BE49-F238E27FC236}">
                <a16:creationId xmlns:a16="http://schemas.microsoft.com/office/drawing/2014/main" id="{B99E4A7E-E917-4918-1D05-47071CDCB6FD}"/>
              </a:ext>
            </a:extLst>
          </p:cNvPr>
          <p:cNvPicPr>
            <a:picLocks noChangeAspect="1"/>
          </p:cNvPicPr>
          <p:nvPr/>
        </p:nvPicPr>
        <p:blipFill>
          <a:blip r:embed="rId4"/>
          <a:stretch>
            <a:fillRect/>
          </a:stretch>
        </p:blipFill>
        <p:spPr>
          <a:xfrm>
            <a:off x="4953345" y="3281983"/>
            <a:ext cx="2484093" cy="2389189"/>
          </a:xfrm>
          <a:prstGeom prst="rect">
            <a:avLst/>
          </a:prstGeom>
        </p:spPr>
      </p:pic>
    </p:spTree>
    <p:extLst>
      <p:ext uri="{BB962C8B-B14F-4D97-AF65-F5344CB8AC3E}">
        <p14:creationId xmlns:p14="http://schemas.microsoft.com/office/powerpoint/2010/main" val="1453632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37231-CDAE-5674-1A4B-25FA76E092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7FB3D0-244F-2521-869B-DAE6E6FE2A73}"/>
              </a:ext>
            </a:extLst>
          </p:cNvPr>
          <p:cNvSpPr>
            <a:spLocks noGrp="1"/>
          </p:cNvSpPr>
          <p:nvPr>
            <p:ph type="title"/>
          </p:nvPr>
        </p:nvSpPr>
        <p:spPr>
          <a:xfrm>
            <a:off x="838200" y="2103437"/>
            <a:ext cx="10515600" cy="1325563"/>
          </a:xfrm>
        </p:spPr>
        <p:txBody>
          <a:bodyPr/>
          <a:lstStyle/>
          <a:p>
            <a:pPr algn="ctr" defTabSz="914358">
              <a:defRPr/>
            </a:pPr>
            <a:r>
              <a:rPr lang="en-US" sz="4800" b="1">
                <a:solidFill>
                  <a:schemeClr val="bg1"/>
                </a:solidFill>
              </a:rPr>
              <a:t>#3. Improve Residency Selection and Match for International Medical Graduates and Multi-specialty Applicants</a:t>
            </a:r>
          </a:p>
        </p:txBody>
      </p:sp>
    </p:spTree>
    <p:extLst>
      <p:ext uri="{BB962C8B-B14F-4D97-AF65-F5344CB8AC3E}">
        <p14:creationId xmlns:p14="http://schemas.microsoft.com/office/powerpoint/2010/main" val="3907979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3E323-6009-F42D-1D11-72F0946BD71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D757EB1-1745-D2FA-2961-4D4B3AE676D5}"/>
              </a:ext>
            </a:extLst>
          </p:cNvPr>
          <p:cNvSpPr txBox="1">
            <a:spLocks/>
          </p:cNvSpPr>
          <p:nvPr/>
        </p:nvSpPr>
        <p:spPr>
          <a:xfrm>
            <a:off x="788097" y="743706"/>
            <a:ext cx="8971920" cy="16241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F3759"/>
                </a:solidFill>
                <a:effectLst/>
                <a:uLnTx/>
                <a:uFillTx/>
                <a:latin typeface="Work Sans Light" pitchFamily="2" charset="77"/>
                <a:ea typeface="+mj-ea"/>
                <a:cs typeface="+mj-cs"/>
              </a:rPr>
              <a:t>Number of Positions Filled, by Year</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0" i="0" u="none" strike="noStrike" kern="1200" cap="none" spc="0" normalizeH="0" baseline="0" noProof="0">
              <a:ln>
                <a:noFill/>
              </a:ln>
              <a:solidFill>
                <a:srgbClr val="0F3759"/>
              </a:solidFill>
              <a:effectLst/>
              <a:uLnTx/>
              <a:uFillTx/>
              <a:latin typeface="Work Sans Light" pitchFamily="2" charset="77"/>
              <a:ea typeface="+mj-ea"/>
              <a:cs typeface="+mj-cs"/>
            </a:endParaRPr>
          </a:p>
        </p:txBody>
      </p:sp>
      <p:sp>
        <p:nvSpPr>
          <p:cNvPr id="2" name="Slide Number Placeholder 3">
            <a:extLst>
              <a:ext uri="{FF2B5EF4-FFF2-40B4-BE49-F238E27FC236}">
                <a16:creationId xmlns:a16="http://schemas.microsoft.com/office/drawing/2014/main" id="{91DFC622-8A2B-EBEC-D271-FFD8A63AEC7D}"/>
              </a:ext>
            </a:extLst>
          </p:cNvPr>
          <p:cNvSpPr txBox="1">
            <a:spLocks/>
          </p:cNvSpPr>
          <p:nvPr/>
        </p:nvSpPr>
        <p:spPr>
          <a:xfrm>
            <a:off x="11632162" y="6453002"/>
            <a:ext cx="42920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C057153-B650-4DEB-B370-79DDCFDCE934}" type="slidenum">
              <a:rPr kumimoji="0" lang="en-US" sz="1400" b="0" i="0" u="none" strike="noStrike" kern="1200" cap="none" spc="0" normalizeH="0" baseline="0" noProof="0" smtClean="0">
                <a:ln>
                  <a:noFill/>
                </a:ln>
                <a:solidFill>
                  <a:prstClr val="black"/>
                </a:solidFill>
                <a:effectLst/>
                <a:uLnTx/>
                <a:uFillTx/>
                <a:latin typeface="Museo Sans 300" panose="0200000000000000000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a:ln>
                <a:noFill/>
              </a:ln>
              <a:solidFill>
                <a:prstClr val="black"/>
              </a:solidFill>
              <a:effectLst/>
              <a:uLnTx/>
              <a:uFillTx/>
              <a:latin typeface="Museo Sans 300" panose="02000000000000000000" charset="0"/>
              <a:ea typeface="+mn-ea"/>
              <a:cs typeface="+mn-cs"/>
            </a:endParaRPr>
          </a:p>
        </p:txBody>
      </p:sp>
      <p:graphicFrame>
        <p:nvGraphicFramePr>
          <p:cNvPr id="6" name="Chart 5" descr="Chart type: Stacked Column. 'matchpct', 'soappct' by 'year'&#10;&#10;Description automatically generated">
            <a:extLst>
              <a:ext uri="{FF2B5EF4-FFF2-40B4-BE49-F238E27FC236}">
                <a16:creationId xmlns:a16="http://schemas.microsoft.com/office/drawing/2014/main" id="{C94D5340-13C3-340F-FCF1-43B2A4594AD6}"/>
              </a:ext>
            </a:extLst>
          </p:cNvPr>
          <p:cNvGraphicFramePr>
            <a:graphicFrameLocks/>
          </p:cNvGraphicFramePr>
          <p:nvPr/>
        </p:nvGraphicFramePr>
        <p:xfrm>
          <a:off x="1166032" y="1355539"/>
          <a:ext cx="9859935" cy="52800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80662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066C2-8E00-BAEA-A176-3300E1FF3D1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467263C-938B-BD28-9A0E-111088C499B7}"/>
              </a:ext>
            </a:extLst>
          </p:cNvPr>
          <p:cNvSpPr txBox="1">
            <a:spLocks/>
          </p:cNvSpPr>
          <p:nvPr/>
        </p:nvSpPr>
        <p:spPr>
          <a:xfrm>
            <a:off x="788097" y="743706"/>
            <a:ext cx="10293560" cy="10633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F3759"/>
                </a:solidFill>
                <a:effectLst/>
                <a:uLnTx/>
                <a:uFillTx/>
                <a:latin typeface="Work Sans Light" pitchFamily="2" charset="77"/>
                <a:ea typeface="+mj-ea"/>
                <a:cs typeface="+mj-cs"/>
              </a:rPr>
              <a:t>Total Positions Filled by Applicant Type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0" i="0" u="none" strike="noStrike" kern="1200" cap="none" spc="0" normalizeH="0" baseline="0" noProof="0">
              <a:ln>
                <a:noFill/>
              </a:ln>
              <a:solidFill>
                <a:srgbClr val="0F3759"/>
              </a:solidFill>
              <a:effectLst/>
              <a:uLnTx/>
              <a:uFillTx/>
              <a:latin typeface="Work Sans Light" pitchFamily="2" charset="77"/>
              <a:ea typeface="+mj-ea"/>
              <a:cs typeface="+mj-cs"/>
            </a:endParaRPr>
          </a:p>
        </p:txBody>
      </p:sp>
      <p:sp>
        <p:nvSpPr>
          <p:cNvPr id="2" name="Slide Number Placeholder 3">
            <a:extLst>
              <a:ext uri="{FF2B5EF4-FFF2-40B4-BE49-F238E27FC236}">
                <a16:creationId xmlns:a16="http://schemas.microsoft.com/office/drawing/2014/main" id="{E354A5B0-DEA2-C50F-9D8E-39AFE32AE82A}"/>
              </a:ext>
            </a:extLst>
          </p:cNvPr>
          <p:cNvSpPr txBox="1">
            <a:spLocks/>
          </p:cNvSpPr>
          <p:nvPr/>
        </p:nvSpPr>
        <p:spPr>
          <a:xfrm>
            <a:off x="11632162" y="6453002"/>
            <a:ext cx="42920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C057153-B650-4DEB-B370-79DDCFDCE934}" type="slidenum">
              <a:rPr kumimoji="0" lang="en-US" sz="1400" b="0" i="0" u="none" strike="noStrike" kern="1200" cap="none" spc="0" normalizeH="0" baseline="0" noProof="0" smtClean="0">
                <a:ln>
                  <a:noFill/>
                </a:ln>
                <a:solidFill>
                  <a:prstClr val="black"/>
                </a:solidFill>
                <a:effectLst/>
                <a:uLnTx/>
                <a:uFillTx/>
                <a:latin typeface="Museo Sans 300" panose="0200000000000000000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a:ln>
                <a:noFill/>
              </a:ln>
              <a:solidFill>
                <a:prstClr val="black"/>
              </a:solidFill>
              <a:effectLst/>
              <a:uLnTx/>
              <a:uFillTx/>
              <a:latin typeface="Museo Sans 300" panose="02000000000000000000" charset="0"/>
              <a:ea typeface="+mn-ea"/>
              <a:cs typeface="+mn-cs"/>
            </a:endParaRPr>
          </a:p>
        </p:txBody>
      </p:sp>
      <p:pic>
        <p:nvPicPr>
          <p:cNvPr id="2050" name="Picture 2">
            <a:extLst>
              <a:ext uri="{FF2B5EF4-FFF2-40B4-BE49-F238E27FC236}">
                <a16:creationId xmlns:a16="http://schemas.microsoft.com/office/drawing/2014/main" id="{71767B8A-EF81-46B2-CF0A-E504D299B1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8805" y="1347601"/>
            <a:ext cx="7892143" cy="528796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D620A3-B1CB-D8B6-2245-993DF78B60F9}"/>
              </a:ext>
            </a:extLst>
          </p:cNvPr>
          <p:cNvSpPr txBox="1"/>
          <p:nvPr/>
        </p:nvSpPr>
        <p:spPr>
          <a:xfrm>
            <a:off x="9274302" y="6453003"/>
            <a:ext cx="254691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a:ea typeface="+mn-ea"/>
                <a:cs typeface="+mn-cs"/>
              </a:rPr>
              <a:t>Data provided courtesy of the NRMP.  </a:t>
            </a: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73049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E8EC0-616D-AEB1-8C0C-C423EAE41B4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1F248D2-7A13-9D1A-BECF-D219FDBB203B}"/>
              </a:ext>
            </a:extLst>
          </p:cNvPr>
          <p:cNvSpPr txBox="1">
            <a:spLocks/>
          </p:cNvSpPr>
          <p:nvPr/>
        </p:nvSpPr>
        <p:spPr>
          <a:xfrm>
            <a:off x="788097" y="743706"/>
            <a:ext cx="10293560" cy="10633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F3759"/>
                </a:solidFill>
                <a:effectLst/>
                <a:uLnTx/>
                <a:uFillTx/>
                <a:latin typeface="Work Sans Light" pitchFamily="2" charset="77"/>
                <a:ea typeface="+mj-ea"/>
                <a:cs typeface="+mj-cs"/>
              </a:rPr>
              <a:t>SOAP Positions Filled by Applicant Type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0" i="0" u="none" strike="noStrike" kern="1200" cap="none" spc="0" normalizeH="0" baseline="0" noProof="0">
              <a:ln>
                <a:noFill/>
              </a:ln>
              <a:solidFill>
                <a:srgbClr val="0F3759"/>
              </a:solidFill>
              <a:effectLst/>
              <a:uLnTx/>
              <a:uFillTx/>
              <a:latin typeface="Work Sans Light" pitchFamily="2" charset="77"/>
              <a:ea typeface="+mj-ea"/>
              <a:cs typeface="+mj-cs"/>
            </a:endParaRPr>
          </a:p>
        </p:txBody>
      </p:sp>
      <p:sp>
        <p:nvSpPr>
          <p:cNvPr id="2" name="Slide Number Placeholder 3">
            <a:extLst>
              <a:ext uri="{FF2B5EF4-FFF2-40B4-BE49-F238E27FC236}">
                <a16:creationId xmlns:a16="http://schemas.microsoft.com/office/drawing/2014/main" id="{91D984D3-8974-9B8C-7BAB-F66885604BB1}"/>
              </a:ext>
            </a:extLst>
          </p:cNvPr>
          <p:cNvSpPr txBox="1">
            <a:spLocks/>
          </p:cNvSpPr>
          <p:nvPr/>
        </p:nvSpPr>
        <p:spPr>
          <a:xfrm>
            <a:off x="11632162" y="6453002"/>
            <a:ext cx="42920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C057153-B650-4DEB-B370-79DDCFDCE934}" type="slidenum">
              <a:rPr kumimoji="0" lang="en-US" sz="1400" b="0" i="0" u="none" strike="noStrike" kern="1200" cap="none" spc="0" normalizeH="0" baseline="0" noProof="0" smtClean="0">
                <a:ln>
                  <a:noFill/>
                </a:ln>
                <a:solidFill>
                  <a:prstClr val="black"/>
                </a:solidFill>
                <a:effectLst/>
                <a:uLnTx/>
                <a:uFillTx/>
                <a:latin typeface="Museo Sans 300" panose="0200000000000000000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a:ln>
                <a:noFill/>
              </a:ln>
              <a:solidFill>
                <a:prstClr val="black"/>
              </a:solidFill>
              <a:effectLst/>
              <a:uLnTx/>
              <a:uFillTx/>
              <a:latin typeface="Museo Sans 300" panose="02000000000000000000" charset="0"/>
              <a:ea typeface="+mn-ea"/>
              <a:cs typeface="+mn-cs"/>
            </a:endParaRPr>
          </a:p>
        </p:txBody>
      </p:sp>
      <p:pic>
        <p:nvPicPr>
          <p:cNvPr id="5123" name="Picture 3">
            <a:extLst>
              <a:ext uri="{FF2B5EF4-FFF2-40B4-BE49-F238E27FC236}">
                <a16:creationId xmlns:a16="http://schemas.microsoft.com/office/drawing/2014/main" id="{84EE6694-1058-3B34-7512-4C4F718B69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2549" y="1405081"/>
            <a:ext cx="8060069" cy="54004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C67D03B-D67D-2310-5073-4568D021F3FA}"/>
              </a:ext>
            </a:extLst>
          </p:cNvPr>
          <p:cNvSpPr txBox="1"/>
          <p:nvPr/>
        </p:nvSpPr>
        <p:spPr>
          <a:xfrm>
            <a:off x="9274302" y="6453003"/>
            <a:ext cx="254691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a:ea typeface="+mn-ea"/>
                <a:cs typeface="+mn-cs"/>
              </a:rPr>
              <a:t>Data provided courtesy of the NRMP.  </a:t>
            </a: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305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F16EC-19BC-5C94-7ACE-92FB9443552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AF4F8F3-C115-B195-6AB9-535C3D10922E}"/>
              </a:ext>
            </a:extLst>
          </p:cNvPr>
          <p:cNvSpPr txBox="1">
            <a:spLocks/>
          </p:cNvSpPr>
          <p:nvPr/>
        </p:nvSpPr>
        <p:spPr>
          <a:xfrm>
            <a:off x="788097" y="743706"/>
            <a:ext cx="10615806" cy="16241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0" i="0" u="none" strike="noStrike" kern="1200" cap="none" spc="0" normalizeH="0" baseline="0" noProof="0">
              <a:ln>
                <a:noFill/>
              </a:ln>
              <a:solidFill>
                <a:srgbClr val="0F3759"/>
              </a:solidFill>
              <a:effectLst/>
              <a:uLnTx/>
              <a:uFillTx/>
              <a:latin typeface="Work Sans Light" pitchFamily="2" charset="77"/>
              <a:ea typeface="+mj-ea"/>
              <a:cs typeface="+mj-cs"/>
            </a:endParaRPr>
          </a:p>
        </p:txBody>
      </p:sp>
      <p:sp>
        <p:nvSpPr>
          <p:cNvPr id="2" name="Slide Number Placeholder 3">
            <a:extLst>
              <a:ext uri="{FF2B5EF4-FFF2-40B4-BE49-F238E27FC236}">
                <a16:creationId xmlns:a16="http://schemas.microsoft.com/office/drawing/2014/main" id="{8B9BC46A-C3C7-170A-9997-C5FE5A32CC7A}"/>
              </a:ext>
            </a:extLst>
          </p:cNvPr>
          <p:cNvSpPr txBox="1">
            <a:spLocks/>
          </p:cNvSpPr>
          <p:nvPr/>
        </p:nvSpPr>
        <p:spPr>
          <a:xfrm>
            <a:off x="11632162" y="6453002"/>
            <a:ext cx="42920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C057153-B650-4DEB-B370-79DDCFDCE934}" type="slidenum">
              <a:rPr kumimoji="0" lang="en-US" sz="1400" b="0" i="0" u="none" strike="noStrike" kern="1200" cap="none" spc="0" normalizeH="0" baseline="0" noProof="0" smtClean="0">
                <a:ln>
                  <a:noFill/>
                </a:ln>
                <a:solidFill>
                  <a:prstClr val="black"/>
                </a:solidFill>
                <a:effectLst/>
                <a:uLnTx/>
                <a:uFillTx/>
                <a:latin typeface="Museo Sans 300" panose="02000000000000000000"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a:ln>
                <a:noFill/>
              </a:ln>
              <a:solidFill>
                <a:prstClr val="black"/>
              </a:solidFill>
              <a:effectLst/>
              <a:uLnTx/>
              <a:uFillTx/>
              <a:latin typeface="Museo Sans 300" panose="02000000000000000000" charset="0"/>
              <a:ea typeface="+mn-ea"/>
              <a:cs typeface="+mn-cs"/>
            </a:endParaRPr>
          </a:p>
        </p:txBody>
      </p:sp>
      <p:sp>
        <p:nvSpPr>
          <p:cNvPr id="3" name="Content Placeholder 2">
            <a:extLst>
              <a:ext uri="{FF2B5EF4-FFF2-40B4-BE49-F238E27FC236}">
                <a16:creationId xmlns:a16="http://schemas.microsoft.com/office/drawing/2014/main" id="{468C2805-FF07-B2D9-1C85-239E25351796}"/>
              </a:ext>
            </a:extLst>
          </p:cNvPr>
          <p:cNvSpPr txBox="1">
            <a:spLocks/>
          </p:cNvSpPr>
          <p:nvPr/>
        </p:nvSpPr>
        <p:spPr>
          <a:xfrm>
            <a:off x="559839" y="2049011"/>
            <a:ext cx="4596385" cy="4403991"/>
          </a:xfrm>
          <a:prstGeom prst="rect">
            <a:avLst/>
          </a:prstGeom>
        </p:spPr>
        <p:txBody>
          <a:bodyPr lIns="91440" tIns="45720" rIns="91440" bIns="4572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base" latinLnBrk="0" hangingPunct="1">
              <a:lnSpc>
                <a:spcPct val="120000"/>
              </a:lnSpc>
              <a:spcBef>
                <a:spcPts val="0"/>
              </a:spcBef>
              <a:spcAft>
                <a:spcPts val="600"/>
              </a:spcAft>
              <a:buClrTx/>
              <a:buSzTx/>
              <a:buFont typeface="Arial" panose="020B0604020202020204" pitchFamily="34" charset="0"/>
              <a:buChar char="•"/>
              <a:tabLst/>
              <a:defRPr/>
            </a:pPr>
            <a:r>
              <a:rPr kumimoji="0" lang="en-US" sz="2900" b="0" i="0" u="none" strike="noStrike" kern="1200" cap="none" spc="0" normalizeH="0" baseline="0" noProof="0">
                <a:ln>
                  <a:noFill/>
                </a:ln>
                <a:solidFill>
                  <a:srgbClr val="000000"/>
                </a:solidFill>
                <a:effectLst/>
                <a:uLnTx/>
                <a:uFillTx/>
                <a:latin typeface="Work Sans"/>
                <a:ea typeface="+mn-ea"/>
                <a:cs typeface="+mn-cs"/>
              </a:rPr>
              <a:t>There are ~11,000 applicants for approximately 5,000 PGY-1 positions. Of those, about 5,000 receive only one or no interview offers</a:t>
            </a:r>
          </a:p>
          <a:p>
            <a:pPr marL="228600" marR="0" lvl="0" indent="-228600" algn="l" defTabSz="914400" rtl="0" eaLnBrk="1" fontAlgn="base" latinLnBrk="0" hangingPunct="1">
              <a:lnSpc>
                <a:spcPct val="120000"/>
              </a:lnSpc>
              <a:spcBef>
                <a:spcPts val="0"/>
              </a:spcBef>
              <a:spcAft>
                <a:spcPts val="600"/>
              </a:spcAft>
              <a:buClrTx/>
              <a:buSzTx/>
              <a:buFont typeface="Arial" panose="020B0604020202020204" pitchFamily="34" charset="0"/>
              <a:buChar char="•"/>
              <a:tabLst/>
              <a:defRPr/>
            </a:pPr>
            <a:r>
              <a:rPr kumimoji="0" lang="en-US" sz="2900" b="0" i="0" u="none" strike="noStrike" kern="1200" cap="none" spc="0" normalizeH="0" baseline="0" noProof="0">
                <a:ln>
                  <a:noFill/>
                </a:ln>
                <a:solidFill>
                  <a:srgbClr val="000000"/>
                </a:solidFill>
                <a:effectLst/>
                <a:uLnTx/>
                <a:uFillTx/>
                <a:latin typeface="Work Sans" pitchFamily="2" charset="77"/>
                <a:ea typeface="+mn-ea"/>
                <a:cs typeface="+mn-cs"/>
              </a:rPr>
              <a:t>High cross specialty applicants: 11K FM applicants </a:t>
            </a:r>
            <a:r>
              <a:rPr kumimoji="0" lang="en-US" sz="2900" b="0" i="0" u="none" strike="noStrike" kern="1200" cap="none" spc="0" normalizeH="0" baseline="0" noProof="0">
                <a:ln>
                  <a:noFill/>
                </a:ln>
                <a:solidFill>
                  <a:srgbClr val="000000"/>
                </a:solidFill>
                <a:effectLst/>
                <a:uLnTx/>
                <a:uFillTx/>
                <a:latin typeface="Work Sans" pitchFamily="2" charset="77"/>
                <a:ea typeface="+mn-ea"/>
                <a:cs typeface="+mn-cs"/>
                <a:sym typeface="Wingdings" panose="05000000000000000000" pitchFamily="2" charset="2"/>
              </a:rPr>
              <a:t> 16K to all specialties</a:t>
            </a:r>
          </a:p>
          <a:p>
            <a:pPr marL="228600" marR="0" lvl="0" indent="-228600" algn="l" defTabSz="914400" rtl="0" eaLnBrk="1" fontAlgn="base" latinLnBrk="0" hangingPunct="1">
              <a:lnSpc>
                <a:spcPct val="120000"/>
              </a:lnSpc>
              <a:spcBef>
                <a:spcPts val="0"/>
              </a:spcBef>
              <a:spcAft>
                <a:spcPts val="600"/>
              </a:spcAft>
              <a:buClrTx/>
              <a:buSzTx/>
              <a:buFont typeface="Arial" panose="020B0604020202020204" pitchFamily="34" charset="0"/>
              <a:buChar char="•"/>
              <a:tabLst/>
              <a:defRPr/>
            </a:pPr>
            <a:r>
              <a:rPr kumimoji="0" lang="en-US" sz="2900" b="0" i="0" u="none" strike="noStrike" kern="1200" cap="none" spc="0" normalizeH="0" baseline="0" noProof="0">
                <a:ln>
                  <a:noFill/>
                </a:ln>
                <a:solidFill>
                  <a:srgbClr val="000000"/>
                </a:solidFill>
                <a:effectLst/>
                <a:uLnTx/>
                <a:uFillTx/>
                <a:latin typeface="Work Sans" pitchFamily="2" charset="77"/>
                <a:ea typeface="+mn-ea"/>
                <a:cs typeface="+mn-cs"/>
                <a:sym typeface="Wingdings" panose="05000000000000000000" pitchFamily="2" charset="2"/>
              </a:rPr>
              <a:t>Opportunity insight: Expand the pool of applicants being considered</a:t>
            </a:r>
            <a:endParaRPr kumimoji="0" lang="en-US" sz="2300" b="0" i="0" u="none" strike="noStrike" kern="1200" cap="none" spc="0" normalizeH="0" baseline="0" noProof="0">
              <a:ln>
                <a:noFill/>
              </a:ln>
              <a:solidFill>
                <a:srgbClr val="000000"/>
              </a:solidFill>
              <a:effectLst/>
              <a:uLnTx/>
              <a:uFillTx/>
              <a:latin typeface="Work Sans"/>
              <a:ea typeface="+mn-ea"/>
              <a:cs typeface="+mn-cs"/>
            </a:endParaRPr>
          </a:p>
          <a:p>
            <a:pPr marL="0" marR="0" lvl="0" indent="0" algn="l" defTabSz="914400" rtl="0" eaLnBrk="1" fontAlgn="base" latinLnBrk="0" hangingPunct="1">
              <a:lnSpc>
                <a:spcPct val="120000"/>
              </a:lnSpc>
              <a:spcBef>
                <a:spcPts val="0"/>
              </a:spcBef>
              <a:spcAft>
                <a:spcPts val="600"/>
              </a:spcAft>
              <a:buClrTx/>
              <a:buSzTx/>
              <a:buFont typeface="Arial" panose="020B0604020202020204" pitchFamily="34" charset="0"/>
              <a:buNone/>
              <a:tabLst/>
              <a:defRPr/>
            </a:pPr>
            <a:endParaRPr kumimoji="0" lang="en-US" sz="1800" b="0" i="0" u="none" strike="noStrike" kern="1200" cap="none" spc="0" normalizeH="0" baseline="0" noProof="0">
              <a:ln>
                <a:noFill/>
              </a:ln>
              <a:solidFill>
                <a:srgbClr val="000000"/>
              </a:solidFill>
              <a:effectLst/>
              <a:uLnTx/>
              <a:uFillTx/>
              <a:latin typeface="Work Sans"/>
              <a:ea typeface="+mn-ea"/>
              <a:cs typeface="+mn-cs"/>
            </a:endParaRPr>
          </a:p>
          <a:p>
            <a:pPr marL="228600" marR="0" lvl="0" indent="-228600" algn="l" defTabSz="914400" rtl="0" eaLnBrk="1" fontAlgn="base" latinLnBrk="0" hangingPunct="1">
              <a:lnSpc>
                <a:spcPct val="120000"/>
              </a:lnSpc>
              <a:spcBef>
                <a:spcPts val="0"/>
              </a:spcBef>
              <a:spcAft>
                <a:spcPts val="600"/>
              </a:spcAft>
              <a:buClrTx/>
              <a:buSzTx/>
              <a:buFont typeface="Arial" panose="020B0604020202020204" pitchFamily="34" charset="0"/>
              <a:buChar char="•"/>
              <a:tabLst/>
              <a:defRPr/>
            </a:pPr>
            <a:endParaRPr kumimoji="0" lang="en-US" sz="1800" b="1" i="0" u="none" strike="noStrike" kern="1200" cap="none" spc="0" normalizeH="0" baseline="0" noProof="0">
              <a:ln>
                <a:noFill/>
              </a:ln>
              <a:solidFill>
                <a:srgbClr val="E97132"/>
              </a:solidFill>
              <a:effectLst/>
              <a:uLnTx/>
              <a:uFillTx/>
              <a:latin typeface="Work Sans" pitchFamily="2" charset="77"/>
              <a:ea typeface="+mn-ea"/>
              <a:cs typeface="+mn-cs"/>
            </a:endParaRPr>
          </a:p>
          <a:p>
            <a:pPr marL="228600" marR="0" lvl="0" indent="-228600" algn="l" defTabSz="914400" rtl="0" eaLnBrk="1" fontAlgn="base" latinLnBrk="0" hangingPunct="1">
              <a:lnSpc>
                <a:spcPct val="12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Work Sans" pitchFamily="2" charset="77"/>
              <a:ea typeface="+mn-ea"/>
              <a:cs typeface="+mn-cs"/>
            </a:endParaRPr>
          </a:p>
          <a:p>
            <a:pPr marL="685800" marR="0" lvl="1" indent="-228600" algn="l" defTabSz="914400" rtl="0" eaLnBrk="1" fontAlgn="base" latinLnBrk="0" hangingPunct="1">
              <a:lnSpc>
                <a:spcPct val="120000"/>
              </a:lnSpc>
              <a:spcBef>
                <a:spcPts val="0"/>
              </a:spcBef>
              <a:spcAft>
                <a:spcPts val="60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rgbClr val="000000"/>
              </a:solidFill>
              <a:effectLst/>
              <a:uLnTx/>
              <a:uFillTx/>
              <a:latin typeface="Work Sans"/>
              <a:ea typeface="+mn-ea"/>
              <a:cs typeface="+mn-cs"/>
            </a:endParaRPr>
          </a:p>
        </p:txBody>
      </p:sp>
      <p:pic>
        <p:nvPicPr>
          <p:cNvPr id="6" name="Picture 5">
            <a:extLst>
              <a:ext uri="{FF2B5EF4-FFF2-40B4-BE49-F238E27FC236}">
                <a16:creationId xmlns:a16="http://schemas.microsoft.com/office/drawing/2014/main" id="{5AD29183-7675-FDCA-7C2C-BFB29A0FA5C5}"/>
              </a:ext>
            </a:extLst>
          </p:cNvPr>
          <p:cNvPicPr>
            <a:picLocks noChangeAspect="1"/>
          </p:cNvPicPr>
          <p:nvPr/>
        </p:nvPicPr>
        <p:blipFill>
          <a:blip r:embed="rId3"/>
          <a:stretch>
            <a:fillRect/>
          </a:stretch>
        </p:blipFill>
        <p:spPr>
          <a:xfrm>
            <a:off x="5302804" y="1924493"/>
            <a:ext cx="6550024" cy="4046649"/>
          </a:xfrm>
          <a:prstGeom prst="rect">
            <a:avLst/>
          </a:prstGeom>
          <a:ln>
            <a:noFill/>
          </a:ln>
          <a:effectLst>
            <a:outerShdw blurRad="292100" dist="139700" dir="2700000" algn="tl" rotWithShape="0">
              <a:srgbClr val="333333">
                <a:alpha val="65000"/>
              </a:srgbClr>
            </a:outerShdw>
          </a:effectLst>
        </p:spPr>
      </p:pic>
      <p:sp>
        <p:nvSpPr>
          <p:cNvPr id="8" name="Title 1">
            <a:extLst>
              <a:ext uri="{FF2B5EF4-FFF2-40B4-BE49-F238E27FC236}">
                <a16:creationId xmlns:a16="http://schemas.microsoft.com/office/drawing/2014/main" id="{4BA98435-3390-9A39-1803-2D21B071C753}"/>
              </a:ext>
            </a:extLst>
          </p:cNvPr>
          <p:cNvSpPr txBox="1">
            <a:spLocks/>
          </p:cNvSpPr>
          <p:nvPr/>
        </p:nvSpPr>
        <p:spPr>
          <a:xfrm>
            <a:off x="788096" y="743706"/>
            <a:ext cx="10844065" cy="16241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F3759"/>
                </a:solidFill>
                <a:effectLst/>
                <a:uLnTx/>
                <a:uFillTx/>
                <a:latin typeface="Work Sans Light" pitchFamily="2" charset="77"/>
                <a:ea typeface="+mj-ea"/>
                <a:cs typeface="+mj-cs"/>
              </a:rPr>
              <a:t>Priority 3: IMG/Multi-Specialty Data for FM (‘24-‘25)</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1800" b="0" i="0" u="none" strike="noStrike" kern="1200" cap="none" spc="0" normalizeH="0" baseline="0" noProof="0">
              <a:ln>
                <a:noFill/>
              </a:ln>
              <a:solidFill>
                <a:srgbClr val="0F3759"/>
              </a:solidFill>
              <a:effectLst/>
              <a:uLnTx/>
              <a:uFillTx/>
              <a:latin typeface="Work Sans Light" pitchFamily="2" charset="77"/>
              <a:ea typeface="+mj-ea"/>
              <a:cs typeface="+mj-cs"/>
            </a:endParaRPr>
          </a:p>
        </p:txBody>
      </p:sp>
      <p:sp>
        <p:nvSpPr>
          <p:cNvPr id="5" name="TextBox 4">
            <a:extLst>
              <a:ext uri="{FF2B5EF4-FFF2-40B4-BE49-F238E27FC236}">
                <a16:creationId xmlns:a16="http://schemas.microsoft.com/office/drawing/2014/main" id="{3AF1E82D-39B3-DE48-F956-8149C42AB971}"/>
              </a:ext>
            </a:extLst>
          </p:cNvPr>
          <p:cNvSpPr txBox="1"/>
          <p:nvPr/>
        </p:nvSpPr>
        <p:spPr>
          <a:xfrm>
            <a:off x="5302804" y="6164376"/>
            <a:ext cx="3422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black"/>
                </a:solidFill>
                <a:effectLst/>
                <a:uLnTx/>
                <a:uFillTx/>
                <a:latin typeface="Work Sans" pitchFamily="2" charset="0"/>
                <a:ea typeface="+mn-ea"/>
                <a:cs typeface="Museo Sans 300" panose="02000000000000000000" charset="0"/>
              </a:rPr>
              <a:t>Source: Provided by Thalamus</a:t>
            </a:r>
          </a:p>
        </p:txBody>
      </p:sp>
    </p:spTree>
    <p:extLst>
      <p:ext uri="{BB962C8B-B14F-4D97-AF65-F5344CB8AC3E}">
        <p14:creationId xmlns:p14="http://schemas.microsoft.com/office/powerpoint/2010/main" val="5899270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AFP_PowerPoint_Template" id="{FADDDBB5-ED6B-184F-BFA8-ACF182AB5AD8}" vid="{CE4D6D96-0496-7B40-BC30-1F2943C77A08}"/>
    </a:ext>
  </a:ext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B3E5A1"/>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AFP_PowerPoint_Template" id="{FADDDBB5-ED6B-184F-BFA8-ACF182AB5AD8}" vid="{CE4D6D96-0496-7B40-BC30-1F2943C77A08}"/>
    </a:ext>
  </a:extLst>
</a:theme>
</file>

<file path=ppt/theme/theme3.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Intealth_Colors_1">
      <a:dk1>
        <a:srgbClr val="333333"/>
      </a:dk1>
      <a:lt1>
        <a:sysClr val="window" lastClr="FFFFFF"/>
      </a:lt1>
      <a:dk2>
        <a:srgbClr val="534D57"/>
      </a:dk2>
      <a:lt2>
        <a:srgbClr val="F8EFE3"/>
      </a:lt2>
      <a:accent1>
        <a:srgbClr val="3F4373"/>
      </a:accent1>
      <a:accent2>
        <a:srgbClr val="64C9D7"/>
      </a:accent2>
      <a:accent3>
        <a:srgbClr val="ED693A"/>
      </a:accent3>
      <a:accent4>
        <a:srgbClr val="E7C9A1"/>
      </a:accent4>
      <a:accent5>
        <a:srgbClr val="CCC1D9"/>
      </a:accent5>
      <a:accent6>
        <a:srgbClr val="A0DDE7"/>
      </a:accent6>
      <a:hlink>
        <a:srgbClr val="2B99AB"/>
      </a:hlink>
      <a:folHlink>
        <a:srgbClr val="8064A2"/>
      </a:folHlink>
    </a:clrScheme>
    <a:fontScheme name="Intealth 1 - FranklinGothic">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Intealth_Colors_1">
      <a:dk1>
        <a:srgbClr val="333333"/>
      </a:dk1>
      <a:lt1>
        <a:sysClr val="window" lastClr="FFFFFF"/>
      </a:lt1>
      <a:dk2>
        <a:srgbClr val="534D57"/>
      </a:dk2>
      <a:lt2>
        <a:srgbClr val="F8EFE3"/>
      </a:lt2>
      <a:accent1>
        <a:srgbClr val="3F4373"/>
      </a:accent1>
      <a:accent2>
        <a:srgbClr val="64C9D7"/>
      </a:accent2>
      <a:accent3>
        <a:srgbClr val="ED693A"/>
      </a:accent3>
      <a:accent4>
        <a:srgbClr val="E7C9A1"/>
      </a:accent4>
      <a:accent5>
        <a:srgbClr val="CCC1D9"/>
      </a:accent5>
      <a:accent6>
        <a:srgbClr val="A0DDE7"/>
      </a:accent6>
      <a:hlink>
        <a:srgbClr val="2B99AB"/>
      </a:hlink>
      <a:folHlink>
        <a:srgbClr val="8064A2"/>
      </a:folHlink>
    </a:clrScheme>
    <a:fontScheme name="Intealth 1 - FranklinGothic">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Intealth_Colors_1">
      <a:dk1>
        <a:srgbClr val="333333"/>
      </a:dk1>
      <a:lt1>
        <a:sysClr val="window" lastClr="FFFFFF"/>
      </a:lt1>
      <a:dk2>
        <a:srgbClr val="534D57"/>
      </a:dk2>
      <a:lt2>
        <a:srgbClr val="F8EFE3"/>
      </a:lt2>
      <a:accent1>
        <a:srgbClr val="3F4373"/>
      </a:accent1>
      <a:accent2>
        <a:srgbClr val="64C9D7"/>
      </a:accent2>
      <a:accent3>
        <a:srgbClr val="ED693A"/>
      </a:accent3>
      <a:accent4>
        <a:srgbClr val="E7C9A1"/>
      </a:accent4>
      <a:accent5>
        <a:srgbClr val="CCC1D9"/>
      </a:accent5>
      <a:accent6>
        <a:srgbClr val="A0DDE7"/>
      </a:accent6>
      <a:hlink>
        <a:srgbClr val="2B99AB"/>
      </a:hlink>
      <a:folHlink>
        <a:srgbClr val="8064A2"/>
      </a:folHlink>
    </a:clrScheme>
    <a:fontScheme name="Intealth 1 - FranklinGothic">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Intealth_Colors_1">
      <a:dk1>
        <a:srgbClr val="333333"/>
      </a:dk1>
      <a:lt1>
        <a:sysClr val="window" lastClr="FFFFFF"/>
      </a:lt1>
      <a:dk2>
        <a:srgbClr val="534D57"/>
      </a:dk2>
      <a:lt2>
        <a:srgbClr val="F8EFE3"/>
      </a:lt2>
      <a:accent1>
        <a:srgbClr val="3F4373"/>
      </a:accent1>
      <a:accent2>
        <a:srgbClr val="64C9D7"/>
      </a:accent2>
      <a:accent3>
        <a:srgbClr val="ED693A"/>
      </a:accent3>
      <a:accent4>
        <a:srgbClr val="E7C9A1"/>
      </a:accent4>
      <a:accent5>
        <a:srgbClr val="CCC1D9"/>
      </a:accent5>
      <a:accent6>
        <a:srgbClr val="A0DDE7"/>
      </a:accent6>
      <a:hlink>
        <a:srgbClr val="2B99AB"/>
      </a:hlink>
      <a:folHlink>
        <a:srgbClr val="8064A2"/>
      </a:folHlink>
    </a:clrScheme>
    <a:fontScheme name="Intealth 1 - FranklinGothic">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32D7E0582D5B04F94125B91C56605E1" ma:contentTypeVersion="22" ma:contentTypeDescription="Create a new document." ma:contentTypeScope="" ma:versionID="7ab142bfe8875e74485d7ab049a7c220">
  <xsd:schema xmlns:xsd="http://www.w3.org/2001/XMLSchema" xmlns:xs="http://www.w3.org/2001/XMLSchema" xmlns:p="http://schemas.microsoft.com/office/2006/metadata/properties" xmlns:ns2="92261b9a-6ee9-48a9-b271-8d97b9477225" xmlns:ns3="ab680933-9b54-4041-8e2e-1dbc80a515eb" xmlns:ns4="c067c0ba-64d3-4a30-9e06-7e148e86ee54" xmlns:ns5="21655a65-bdf0-451d-bfe4-86a038459fad" targetNamespace="http://schemas.microsoft.com/office/2006/metadata/properties" ma:root="true" ma:fieldsID="8e570b385bea1dcd92b97727884ec3b7" ns2:_="" ns3:_="" ns4:_="" ns5:_="">
    <xsd:import namespace="92261b9a-6ee9-48a9-b271-8d97b9477225"/>
    <xsd:import namespace="ab680933-9b54-4041-8e2e-1dbc80a515eb"/>
    <xsd:import namespace="c067c0ba-64d3-4a30-9e06-7e148e86ee54"/>
    <xsd:import namespace="21655a65-bdf0-451d-bfe4-86a038459f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4:lcf76f155ced4ddcb4097134ff3c332f" minOccurs="0"/>
                <xsd:element ref="ns5:TaxCatchAll" minOccurs="0"/>
                <xsd:element ref="ns2:Year" minOccurs="0"/>
                <xsd:element ref="ns2:AV" minOccurs="0"/>
                <xsd:element ref="ns2:Statu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261b9a-6ee9-48a9-b271-8d97b94772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description="" ma:indexed="true"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Year" ma:index="23" nillable="true" ma:displayName="Year" ma:format="Dropdown" ma:internalName="Year">
      <xsd:simpleType>
        <xsd:restriction base="dms:Choice">
          <xsd:enumeration value="2024"/>
          <xsd:enumeration value="2023"/>
          <xsd:enumeration value="2022"/>
          <xsd:enumeration value="2021"/>
          <xsd:enumeration value="2020"/>
          <xsd:enumeration value="2019"/>
          <xsd:enumeration value="2018"/>
          <xsd:enumeration value="Historical"/>
          <xsd:enumeration value="2025"/>
          <xsd:enumeration value="2026"/>
        </xsd:restriction>
      </xsd:simpleType>
    </xsd:element>
    <xsd:element name="AV" ma:index="24" nillable="true" ma:displayName="Lead" ma:format="Dropdown" ma:internalName="AV">
      <xsd:simpleType>
        <xsd:restriction base="dms:Choice">
          <xsd:enumeration value="MED"/>
          <xsd:enumeration value="C&amp;E"/>
          <xsd:enumeration value="Marketing"/>
          <xsd:enumeration value="CME"/>
          <xsd:enumeration value="DEX"/>
          <xsd:enumeration value="Legal"/>
          <xsd:enumeration value="SVP"/>
        </xsd:restriction>
      </xsd:simpleType>
    </xsd:element>
    <xsd:element name="Status" ma:index="25" nillable="true" ma:displayName="Status" ma:format="Dropdown" ma:internalName="Status">
      <xsd:simpleType>
        <xsd:restriction base="dms:Choice">
          <xsd:enumeration value="Draft"/>
          <xsd:enumeration value="Final"/>
          <xsd:enumeration value="Choice 3"/>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680933-9b54-4041-8e2e-1dbc80a515e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67c0ba-64d3-4a30-9e06-7e148e86ee54" elementFormDefault="qualified">
    <xsd:import namespace="http://schemas.microsoft.com/office/2006/documentManagement/types"/>
    <xsd:import namespace="http://schemas.microsoft.com/office/infopath/2007/PartnerControls"/>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157a136-43c5-4c94-a19c-50cb202ee49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1655a65-bdf0-451d-bfe4-86a038459fa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62468875-c326-408d-b808-8ace81ea0feb}" ma:internalName="TaxCatchAll" ma:readOnly="false" ma:showField="CatchAllData" ma:web="21655a65-bdf0-451d-bfe4-86a038459f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1655a65-bdf0-451d-bfe4-86a038459fad" xsi:nil="true"/>
    <Year xmlns="92261b9a-6ee9-48a9-b271-8d97b9477225" xsi:nil="true"/>
    <AV xmlns="92261b9a-6ee9-48a9-b271-8d97b9477225" xsi:nil="true"/>
    <lcf76f155ced4ddcb4097134ff3c332f xmlns="c067c0ba-64d3-4a30-9e06-7e148e86ee54">
      <Terms xmlns="http://schemas.microsoft.com/office/infopath/2007/PartnerControls"/>
    </lcf76f155ced4ddcb4097134ff3c332f>
    <Status xmlns="92261b9a-6ee9-48a9-b271-8d97b947722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C8B0A9-EEE1-4BD0-882D-C234B6817BB0}">
  <ds:schemaRefs>
    <ds:schemaRef ds:uri="21655a65-bdf0-451d-bfe4-86a038459fad"/>
    <ds:schemaRef ds:uri="92261b9a-6ee9-48a9-b271-8d97b9477225"/>
    <ds:schemaRef ds:uri="ab680933-9b54-4041-8e2e-1dbc80a515eb"/>
    <ds:schemaRef ds:uri="c067c0ba-64d3-4a30-9e06-7e148e86ee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8574DCB-0F1C-48EE-8CB0-F0431B066499}">
  <ds:schemaRefs>
    <ds:schemaRef ds:uri="21655a65-bdf0-451d-bfe4-86a038459fad"/>
    <ds:schemaRef ds:uri="92261b9a-6ee9-48a9-b271-8d97b9477225"/>
    <ds:schemaRef ds:uri="ab680933-9b54-4041-8e2e-1dbc80a515eb"/>
    <ds:schemaRef ds:uri="c067c0ba-64d3-4a30-9e06-7e148e86ee5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3CB7552-A592-4E9B-BC45-2C646E9E5D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AAFP_PowerPoint_Template</Template>
  <Application>Microsoft Office PowerPoint</Application>
  <PresentationFormat>Widescreen</PresentationFormat>
  <Slides>45</Slides>
  <Notes>26</Notes>
  <HiddenSlides>0</HiddenSlides>
  <ScaleCrop>false</ScaleCrop>
  <HeadingPairs>
    <vt:vector size="4" baseType="variant">
      <vt:variant>
        <vt:lpstr>Theme</vt:lpstr>
      </vt:variant>
      <vt:variant>
        <vt:i4>8</vt:i4>
      </vt:variant>
      <vt:variant>
        <vt:lpstr>Slide Titles</vt:lpstr>
      </vt:variant>
      <vt:variant>
        <vt:i4>45</vt:i4>
      </vt:variant>
    </vt:vector>
  </HeadingPairs>
  <TitlesOfParts>
    <vt:vector size="53" baseType="lpstr">
      <vt:lpstr>Office Theme</vt:lpstr>
      <vt:lpstr>1_Office Theme</vt:lpstr>
      <vt:lpstr>Organic</vt:lpstr>
      <vt:lpstr>2_Office Theme</vt:lpstr>
      <vt:lpstr>3_Office Theme</vt:lpstr>
      <vt:lpstr>1_Office Theme</vt:lpstr>
      <vt:lpstr>5_Office Theme</vt:lpstr>
      <vt:lpstr>4_Office Theme</vt:lpstr>
      <vt:lpstr>PowerPoint Presentation</vt:lpstr>
      <vt:lpstr>PowerPoint Presentation</vt:lpstr>
      <vt:lpstr>Residency Selection Improvement Initiative</vt:lpstr>
      <vt:lpstr>Residency Selection and Improvement Initiative (RSII)</vt:lpstr>
      <vt:lpstr>#3. Improve Residency Selection and Match for International Medical Graduates and Multi-specialty Applicants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International Medical Graduates Journey to GME </vt:lpstr>
      <vt:lpstr>Who is an International Medical Graduate (IMG)?</vt:lpstr>
      <vt:lpstr>IMG Profiles </vt:lpstr>
      <vt:lpstr>Active Physicians by Specialty &amp; IMG Status</vt:lpstr>
      <vt:lpstr>Country of Medical School</vt:lpstr>
      <vt:lpstr>Country of Citizenship</vt:lpstr>
      <vt:lpstr>Becoming a U.S. Physician </vt:lpstr>
      <vt:lpstr>PowerPoint Presentation</vt:lpstr>
      <vt:lpstr>IMG Path to U.S. GME</vt:lpstr>
      <vt:lpstr>Satisfy Certification Requirements</vt:lpstr>
      <vt:lpstr>Meet Eligibility Requirements</vt:lpstr>
      <vt:lpstr>PowerPoint Presentation</vt:lpstr>
      <vt:lpstr>Medical Education Credential Requirements</vt:lpstr>
      <vt:lpstr>PowerPoint Presentation</vt:lpstr>
      <vt:lpstr>PowerPoint Presentation</vt:lpstr>
      <vt:lpstr>Questions or Comments?</vt:lpstr>
      <vt:lpstr>IMG Success Story</vt:lpstr>
      <vt:lpstr>Introduction </vt:lpstr>
      <vt:lpstr>Our Residency Program </vt:lpstr>
      <vt:lpstr>IMG Success Story</vt:lpstr>
      <vt:lpstr>Struggle of one IMG</vt:lpstr>
      <vt:lpstr>Success Story of one IMG</vt:lpstr>
      <vt:lpstr>Our Application Review Process </vt:lpstr>
      <vt:lpstr>Our Application Review Process </vt:lpstr>
      <vt:lpstr>Clear message -Updated website  </vt:lpstr>
      <vt:lpstr>Thank you </vt:lpstr>
      <vt:lpstr>PowerPoint Presentation</vt:lpstr>
      <vt:lpstr>PowerPoint Presentation</vt:lpstr>
      <vt:lpstr>PowerPoint Presentation</vt:lpstr>
    </vt:vector>
  </TitlesOfParts>
  <Company>American Academy of Family Physicians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Karen Mitchell</dc:creator>
  <cp:revision>1</cp:revision>
  <dcterms:created xsi:type="dcterms:W3CDTF">2026-08-11T17:40:32Z</dcterms:created>
  <dcterms:modified xsi:type="dcterms:W3CDTF">2026-08-17T14:20:27Z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0x010100532D7E0582D5B04F94125B91C56605E1</vt:lpwstr>
  </property>
  <property fmtid="{D5CDD505-2E9C-101B-9397-08002B2CF9AE}" pid="3" name="MediaServiceImageTags">
    <vt:lpwstr/>
  </property>
</Properties>
</file>