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hartEx1.xml" ContentType="application/vnd.ms-office.chartex+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86" r:id="rId3"/>
    <p:sldId id="267" r:id="rId4"/>
    <p:sldId id="269" r:id="rId5"/>
    <p:sldId id="268" r:id="rId6"/>
    <p:sldId id="264" r:id="rId7"/>
    <p:sldId id="257" r:id="rId8"/>
    <p:sldId id="258" r:id="rId9"/>
    <p:sldId id="288" r:id="rId10"/>
    <p:sldId id="259" r:id="rId11"/>
    <p:sldId id="283" r:id="rId12"/>
    <p:sldId id="271" r:id="rId13"/>
    <p:sldId id="284" r:id="rId14"/>
    <p:sldId id="282" r:id="rId15"/>
    <p:sldId id="290" r:id="rId16"/>
    <p:sldId id="276" r:id="rId17"/>
    <p:sldId id="28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59" autoAdjust="0"/>
    <p:restoredTop sz="90074" autoAdjust="0"/>
  </p:normalViewPr>
  <p:slideViewPr>
    <p:cSldViewPr snapToGrid="0">
      <p:cViewPr>
        <p:scale>
          <a:sx n="70" d="100"/>
          <a:sy n="70" d="100"/>
        </p:scale>
        <p:origin x="-1926" y="-8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Sheet1!$A$2:$C$17</cx:f>
        <cx:lvl ptCount="16">
          <cx:pt idx="0">Level 2</cx:pt>
          <cx:pt idx="1">Level 2</cx:pt>
          <cx:pt idx="2">Level 2</cx:pt>
          <cx:pt idx="3">Level 2</cx:pt>
          <cx:pt idx="4">Level 2</cx:pt>
          <cx:pt idx="6">Level 3</cx:pt>
          <cx:pt idx="7">Level 2</cx:pt>
          <cx:pt idx="8">Level 3</cx:pt>
        </cx:lvl>
        <cx:lvl ptCount="16">
          <cx:pt idx="0">PC-1</cx:pt>
          <cx:pt idx="1">PC-2</cx:pt>
          <cx:pt idx="2">MK-2</cx:pt>
          <cx:pt idx="3">SBP-1</cx:pt>
          <cx:pt idx="4">SBP-4</cx:pt>
          <cx:pt idx="6">PROF-3</cx:pt>
          <cx:pt idx="7">COMM-1</cx:pt>
          <cx:pt idx="8">COMM-2</cx:pt>
        </cx:lvl>
        <cx:lvl ptCount="16">
          <cx:pt idx="0">Patient Care</cx:pt>
          <cx:pt idx="1">Patient Care</cx:pt>
          <cx:pt idx="2">Medical Knowledge</cx:pt>
          <cx:pt idx="3">Systems Based Practice</cx:pt>
          <cx:pt idx="4">Systems Based Practice</cx:pt>
          <cx:pt idx="5">Practice Based Learning</cx:pt>
          <cx:pt idx="6">Professionalism</cx:pt>
          <cx:pt idx="7">Communication</cx:pt>
          <cx:pt idx="8">Communication</cx:pt>
        </cx:lvl>
      </cx:strDim>
      <cx:numDim type="size">
        <cx:f>Sheet1!$D$2:$D$17</cx:f>
        <cx:lvl ptCount="16" formatCode="General">
          <cx:pt idx="0">5</cx:pt>
          <cx:pt idx="1">5</cx:pt>
          <cx:pt idx="2">5</cx:pt>
          <cx:pt idx="3">5</cx:pt>
          <cx:pt idx="4">5</cx:pt>
          <cx:pt idx="5">5</cx:pt>
          <cx:pt idx="6">5</cx:pt>
          <cx:pt idx="7">5</cx:pt>
          <cx:pt idx="8">5</cx:pt>
        </cx:lvl>
      </cx:numDim>
    </cx:data>
  </cx:chartData>
  <cx:chart>
    <cx:plotArea>
      <cx:plotAreaRegion>
        <cx:series layoutId="sunburst" uniqueId="{FA7E07BF-E738-4F1D-9E49-46EC2313F026}">
          <cx:tx>
            <cx:txData>
              <cx:f>Sheet1!$D$1</cx:f>
              <cx:v>Series1</cx:v>
            </cx:txData>
          </cx:tx>
          <cx:dataLabels pos="ctr">
            <cx:visibility seriesName="0" categoryName="1" value="0"/>
          </cx:dataLabels>
          <cx:dataId val="0"/>
        </cx:series>
      </cx:plotAreaRegion>
    </cx:plotArea>
    <cx:legend pos="r" align="ctr" overlay="0"/>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86">
  <cs:axisTitle>
    <cs:lnRef idx="0"/>
    <cs:fillRef idx="0"/>
    <cs:effectRef idx="0"/>
    <cs:fontRef idx="major">
      <a:schemeClr val="dk1">
        <a:lumMod val="50000"/>
        <a:lumOff val="50000"/>
      </a:schemeClr>
    </cs:fontRef>
    <cs:defRPr sz="1197"/>
  </cs:axisTitle>
  <cs:categoryAxis>
    <cs:lnRef idx="0"/>
    <cs:fillRef idx="0"/>
    <cs:effectRef idx="0"/>
    <cs:fontRef idx="major">
      <a:schemeClr val="dk1">
        <a:lumMod val="50000"/>
        <a:lumOff val="50000"/>
      </a:schemeClr>
    </cs:fontRef>
    <cs:defRPr sz="1197"/>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31" kern="1200"/>
    <cs:bodyPr lIns="38100" tIns="19050" rIns="38100" bIns="19050">
      <a:spAutoFit/>
    </cs:bodyPr>
  </cs:dataLabel>
  <cs:dataLabelCallout>
    <cs:lnRef idx="0"/>
    <cs:fillRef idx="0"/>
    <cs:effectRef idx="0"/>
    <cs:fontRef idx="major">
      <a:schemeClr val="dk1">
        <a:lumMod val="50000"/>
        <a:lumOff val="50000"/>
      </a:schemeClr>
    </cs:fontRef>
    <cs:spPr>
      <a:solidFill>
        <a:schemeClr val="lt1">
          <a:alpha val="75000"/>
        </a:schemeClr>
      </a:solidFill>
      <a:ln w="9525">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9525">
        <a:solidFill>
          <a:schemeClr val="lt1"/>
        </a:solidFill>
      </a:ln>
    </cs:spPr>
  </cs:dataPoint>
  <cs:dataPoint3D>
    <cs:lnRef idx="0"/>
    <cs:fillRef idx="0">
      <cs:styleClr val="auto"/>
    </cs:fillRef>
    <cs:effectRef idx="0"/>
    <cs:fontRef idx="minor">
      <a:schemeClr val="tx1"/>
    </cs:fontRef>
    <cs:spPr>
      <a:solidFill>
        <a:schemeClr val="phClr"/>
      </a:solidFill>
      <a:ln w="50800">
        <a:solidFill>
          <a:schemeClr val="lt1"/>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ajor">
      <a:schemeClr val="dk1">
        <a:lumMod val="50000"/>
        <a:lumOff val="50000"/>
      </a:schemeClr>
    </cs:fontRef>
    <cs:defRPr sz="1197"/>
  </cs:dataTable>
  <cs:downBar>
    <cs:lnRef idx="0"/>
    <cs:fillRef idx="0"/>
    <cs:effectRef idx="0"/>
    <cs:fontRef idx="minor">
      <a:schemeClr val="dk1"/>
    </cs:fontRef>
    <cs:spPr>
      <a:solidFill>
        <a:schemeClr val="dk1"/>
      </a:solidFill>
    </cs:spPr>
  </cs:downBar>
  <cs:dropLine>
    <cs:lnRef idx="0"/>
    <cs:fillRef idx="0"/>
    <cs:effectRef idx="0"/>
    <cs:fontRef idx="minor">
      <a:schemeClr val="dk1"/>
    </cs:fontRef>
  </cs:dropLine>
  <cs:errorBar>
    <cs:lnRef idx="0"/>
    <cs:fillRef idx="0"/>
    <cs:effectRef idx="0"/>
    <cs:fontRef idx="minor">
      <a:schemeClr val="dk1"/>
    </cs:fontRef>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lumOff val="10000"/>
          </a:schemeClr>
        </a:solidFill>
        <a:round/>
      </a:ln>
    </cs:spPr>
  </cs:gridlineMinor>
  <cs:hiLoLine>
    <cs:lnRef idx="0"/>
    <cs:fillRef idx="0"/>
    <cs:effectRef idx="0"/>
    <cs:fontRef idx="minor">
      <a:schemeClr val="dk1"/>
    </cs:fontRef>
  </cs:hiLoLine>
  <cs:leaderLine>
    <cs:lnRef idx="0"/>
    <cs:fillRef idx="0"/>
    <cs:effectRef idx="0"/>
    <cs:fontRef idx="minor">
      <a:schemeClr val="dk1"/>
    </cs:fontRef>
  </cs:leaderLine>
  <cs:legend>
    <cs:lnRef idx="0"/>
    <cs:fillRef idx="0"/>
    <cs:effectRef idx="0"/>
    <cs:fontRef idx="minor">
      <a:schemeClr val="dk1">
        <a:lumMod val="65000"/>
        <a:lumOff val="35000"/>
      </a:schemeClr>
    </cs:fontRef>
    <cs:spPr>
      <a:solidFill>
        <a:schemeClr val="lt1">
          <a:alpha val="50000"/>
        </a:schemeClr>
      </a:solidFill>
    </cs:spPr>
    <cs:defRPr sz="1197" kern="1200"/>
    <cs:bodyPr/>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ajor">
      <a:schemeClr val="dk1">
        <a:lumMod val="50000"/>
        <a:lumOff val="50000"/>
      </a:schemeClr>
    </cs:fontRef>
    <cs:defRPr sz="1197"/>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ajor">
      <a:schemeClr val="dk1">
        <a:lumMod val="50000"/>
        <a:lumOff val="50000"/>
      </a:schemeClr>
    </cs:fontRef>
    <cs:defRPr sz="2128" b="1" kern="1200" spc="0" normalizeH="0" baseline="0"/>
    <cs:body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ajor">
      <a:schemeClr val="dk1">
        <a:lumMod val="50000"/>
        <a:lumOff val="50000"/>
      </a:schemeClr>
    </cs:fontRef>
    <cs:defRPr sz="1197"/>
  </cs:trendlineLabel>
  <cs:upBar>
    <cs:lnRef idx="0"/>
    <cs:fillRef idx="0"/>
    <cs:effectRef idx="0"/>
    <cs:fontRef idx="minor">
      <a:schemeClr val="dk1"/>
    </cs:fontRef>
    <cs:spPr>
      <a:solidFill>
        <a:schemeClr val="lt1"/>
      </a:solidFill>
    </cs:spPr>
  </cs:upBar>
  <cs:valueAxis>
    <cs:lnRef idx="0"/>
    <cs:fillRef idx="0"/>
    <cs:effectRef idx="0"/>
    <cs:fontRef idx="major">
      <a:schemeClr val="dk1">
        <a:lumMod val="50000"/>
        <a:lumOff val="50000"/>
      </a:schemeClr>
    </cs:fontRef>
    <cs:defRPr sz="1197"/>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3F76AF-B7B3-4112-8ED4-608A795A2CE0}" type="datetimeFigureOut">
              <a:rPr lang="en-US" smtClean="0"/>
              <a:t>4/3/2017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6BE13B-BA8A-4695-AA74-92F3EB29053F}" type="slidenum">
              <a:rPr lang="en-US" smtClean="0"/>
              <a:t>‹#›</a:t>
            </a:fld>
            <a:endParaRPr lang="en-US"/>
          </a:p>
        </p:txBody>
      </p:sp>
    </p:spTree>
    <p:extLst>
      <p:ext uri="{BB962C8B-B14F-4D97-AF65-F5344CB8AC3E}">
        <p14:creationId xmlns:p14="http://schemas.microsoft.com/office/powerpoint/2010/main" val="856045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dx/doi.org/10.4300/JGME-D-12-00380.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dx/doi.org/10.4300/JGME-D-12-00380.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4</a:t>
            </a:fld>
            <a:endParaRPr lang="en-US"/>
          </a:p>
        </p:txBody>
      </p:sp>
    </p:spTree>
    <p:extLst>
      <p:ext uri="{BB962C8B-B14F-4D97-AF65-F5344CB8AC3E}">
        <p14:creationId xmlns:p14="http://schemas.microsoft.com/office/powerpoint/2010/main" val="3718664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30000" dirty="0">
                <a:solidFill>
                  <a:schemeClr val="tx1"/>
                </a:solidFill>
                <a:latin typeface="+mn-lt"/>
                <a:ea typeface="+mn-ea"/>
                <a:cs typeface="+mn-cs"/>
              </a:rPr>
              <a:t>In practice, entrustment decisions are affected by 4 groups of variables: (1) attributes of the trainee (tired, confident, level of training); (2) attributes of the supervisors (</a:t>
            </a:r>
            <a:r>
              <a:rPr lang="en-US" sz="1200" kern="1200" baseline="30000" dirty="0" err="1">
                <a:solidFill>
                  <a:schemeClr val="tx1"/>
                </a:solidFill>
                <a:latin typeface="+mn-lt"/>
                <a:ea typeface="+mn-ea"/>
                <a:cs typeface="+mn-cs"/>
              </a:rPr>
              <a:t>eg</a:t>
            </a:r>
            <a:r>
              <a:rPr lang="en-US" sz="1200" kern="1200" baseline="30000" dirty="0">
                <a:solidFill>
                  <a:schemeClr val="tx1"/>
                </a:solidFill>
                <a:latin typeface="+mn-lt"/>
                <a:ea typeface="+mn-ea"/>
                <a:cs typeface="+mn-cs"/>
              </a:rPr>
              <a:t>, lenient or strict); (3) context (</a:t>
            </a:r>
            <a:r>
              <a:rPr lang="en-US" sz="1200" kern="1200" baseline="30000" dirty="0" err="1">
                <a:solidFill>
                  <a:schemeClr val="tx1"/>
                </a:solidFill>
                <a:latin typeface="+mn-lt"/>
                <a:ea typeface="+mn-ea"/>
                <a:cs typeface="+mn-cs"/>
              </a:rPr>
              <a:t>eg</a:t>
            </a:r>
            <a:r>
              <a:rPr lang="en-US" sz="1200" kern="1200" baseline="30000" dirty="0">
                <a:solidFill>
                  <a:schemeClr val="tx1"/>
                </a:solidFill>
                <a:latin typeface="+mn-lt"/>
                <a:ea typeface="+mn-ea"/>
                <a:cs typeface="+mn-cs"/>
              </a:rPr>
              <a:t>, time of the day, facilities available); and (4) the nature of the EPA (rare, complex versus common, easy). </a:t>
            </a:r>
            <a:r>
              <a:rPr lang="en-US" sz="1200" b="1" u="sng"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ten Cate, O. Nuts and Bolts of </a:t>
            </a:r>
            <a:r>
              <a:rPr lang="en-US" sz="1200" kern="1200" dirty="0" err="1">
                <a:solidFill>
                  <a:schemeClr val="tx1"/>
                </a:solidFill>
                <a:effectLst/>
                <a:latin typeface="+mn-lt"/>
                <a:ea typeface="+mn-ea"/>
                <a:cs typeface="+mn-cs"/>
              </a:rPr>
              <a:t>Entrustable</a:t>
            </a:r>
            <a:r>
              <a:rPr lang="en-US" sz="1200" kern="1200" dirty="0">
                <a:solidFill>
                  <a:schemeClr val="tx1"/>
                </a:solidFill>
                <a:effectLst/>
                <a:latin typeface="+mn-lt"/>
                <a:ea typeface="+mn-ea"/>
                <a:cs typeface="+mn-cs"/>
              </a:rPr>
              <a:t> Professional Activities, Journal of graduate medical education March 2013, 157-158. DOI </a:t>
            </a:r>
            <a:r>
              <a:rPr lang="en-US" sz="1200" u="sng" kern="1200" dirty="0">
                <a:solidFill>
                  <a:schemeClr val="tx1"/>
                </a:solidFill>
                <a:effectLst/>
                <a:latin typeface="+mn-lt"/>
                <a:ea typeface="+mn-ea"/>
                <a:cs typeface="+mn-cs"/>
                <a:hlinkClick r:id="rId3"/>
              </a:rPr>
              <a:t>http://dx/doi.org/10.4300/JGME-D-12-00380.1</a:t>
            </a:r>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5</a:t>
            </a:fld>
            <a:endParaRPr lang="en-US"/>
          </a:p>
        </p:txBody>
      </p:sp>
    </p:spTree>
    <p:extLst>
      <p:ext uri="{BB962C8B-B14F-4D97-AF65-F5344CB8AC3E}">
        <p14:creationId xmlns:p14="http://schemas.microsoft.com/office/powerpoint/2010/main" val="1406891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kern="1200" dirty="0">
                <a:solidFill>
                  <a:schemeClr val="tx1"/>
                </a:solidFill>
                <a:effectLst/>
                <a:latin typeface="+mn-lt"/>
                <a:ea typeface="+mn-ea"/>
                <a:cs typeface="+mn-cs"/>
              </a:rPr>
              <a:t>Source 1:</a:t>
            </a:r>
            <a:r>
              <a:rPr lang="en-US" sz="1200" kern="1200" dirty="0">
                <a:solidFill>
                  <a:schemeClr val="tx1"/>
                </a:solidFill>
                <a:effectLst/>
                <a:latin typeface="+mn-lt"/>
                <a:ea typeface="+mn-ea"/>
                <a:cs typeface="+mn-cs"/>
              </a:rPr>
              <a:t> ten Cate, O. Nuts and Bolts of </a:t>
            </a:r>
            <a:r>
              <a:rPr lang="en-US" sz="1200" kern="1200" dirty="0" err="1">
                <a:solidFill>
                  <a:schemeClr val="tx1"/>
                </a:solidFill>
                <a:effectLst/>
                <a:latin typeface="+mn-lt"/>
                <a:ea typeface="+mn-ea"/>
                <a:cs typeface="+mn-cs"/>
              </a:rPr>
              <a:t>Entrustable</a:t>
            </a:r>
            <a:r>
              <a:rPr lang="en-US" sz="1200" kern="1200" dirty="0">
                <a:solidFill>
                  <a:schemeClr val="tx1"/>
                </a:solidFill>
                <a:effectLst/>
                <a:latin typeface="+mn-lt"/>
                <a:ea typeface="+mn-ea"/>
                <a:cs typeface="+mn-cs"/>
              </a:rPr>
              <a:t> Professional Activities, Journal of graduate medical education March 2013, 157-158. DOI </a:t>
            </a:r>
            <a:r>
              <a:rPr lang="en-US" sz="1200" u="sng" kern="1200" dirty="0">
                <a:solidFill>
                  <a:schemeClr val="tx1"/>
                </a:solidFill>
                <a:effectLst/>
                <a:latin typeface="+mn-lt"/>
                <a:ea typeface="+mn-ea"/>
                <a:cs typeface="+mn-cs"/>
                <a:hlinkClick r:id="rId3"/>
              </a:rPr>
              <a:t>http://dx/doi.org/10.4300/JGME-D-12-00380.1</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86BE13B-BA8A-4695-AA74-92F3EB29053F}" type="slidenum">
              <a:rPr lang="en-US" smtClean="0"/>
              <a:t>6</a:t>
            </a:fld>
            <a:endParaRPr lang="en-US"/>
          </a:p>
        </p:txBody>
      </p:sp>
    </p:spTree>
    <p:extLst>
      <p:ext uri="{BB962C8B-B14F-4D97-AF65-F5344CB8AC3E}">
        <p14:creationId xmlns:p14="http://schemas.microsoft.com/office/powerpoint/2010/main" val="1668211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Wording can be integrated directly</a:t>
            </a:r>
          </a:p>
        </p:txBody>
      </p:sp>
      <p:sp>
        <p:nvSpPr>
          <p:cNvPr id="4" name="Slide Number Placeholder 3"/>
          <p:cNvSpPr>
            <a:spLocks noGrp="1"/>
          </p:cNvSpPr>
          <p:nvPr>
            <p:ph type="sldNum" sz="quarter" idx="10"/>
          </p:nvPr>
        </p:nvSpPr>
        <p:spPr/>
        <p:txBody>
          <a:bodyPr/>
          <a:lstStyle/>
          <a:p>
            <a:fld id="{586BE13B-BA8A-4695-AA74-92F3EB29053F}" type="slidenum">
              <a:rPr lang="en-US" smtClean="0"/>
              <a:t>10</a:t>
            </a:fld>
            <a:endParaRPr lang="en-US"/>
          </a:p>
        </p:txBody>
      </p:sp>
    </p:spTree>
    <p:extLst>
      <p:ext uri="{BB962C8B-B14F-4D97-AF65-F5344CB8AC3E}">
        <p14:creationId xmlns:p14="http://schemas.microsoft.com/office/powerpoint/2010/main" val="2730448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Wording can be integrated directly</a:t>
            </a:r>
          </a:p>
        </p:txBody>
      </p:sp>
      <p:sp>
        <p:nvSpPr>
          <p:cNvPr id="4" name="Slide Number Placeholder 3"/>
          <p:cNvSpPr>
            <a:spLocks noGrp="1"/>
          </p:cNvSpPr>
          <p:nvPr>
            <p:ph type="sldNum" sz="quarter" idx="10"/>
          </p:nvPr>
        </p:nvSpPr>
        <p:spPr/>
        <p:txBody>
          <a:bodyPr/>
          <a:lstStyle/>
          <a:p>
            <a:fld id="{586BE13B-BA8A-4695-AA74-92F3EB29053F}" type="slidenum">
              <a:rPr lang="en-US" smtClean="0"/>
              <a:t>12</a:t>
            </a:fld>
            <a:endParaRPr lang="en-US"/>
          </a:p>
        </p:txBody>
      </p:sp>
    </p:spTree>
    <p:extLst>
      <p:ext uri="{BB962C8B-B14F-4D97-AF65-F5344CB8AC3E}">
        <p14:creationId xmlns:p14="http://schemas.microsoft.com/office/powerpoint/2010/main" val="611286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Middle = EPA</a:t>
            </a:r>
          </a:p>
          <a:p>
            <a:r>
              <a:rPr lang="en-US" dirty="0"/>
              <a:t>First Ring – Domains of Competency</a:t>
            </a:r>
          </a:p>
          <a:p>
            <a:r>
              <a:rPr lang="en-US" dirty="0"/>
              <a:t>Second Ring – </a:t>
            </a:r>
            <a:r>
              <a:rPr lang="en-US" dirty="0" err="1"/>
              <a:t>Subcompetencies</a:t>
            </a:r>
            <a:endParaRPr lang="en-US" dirty="0"/>
          </a:p>
          <a:p>
            <a:r>
              <a:rPr lang="en-US" dirty="0"/>
              <a:t>Third Ring – Milestones levels</a:t>
            </a:r>
            <a:r>
              <a:rPr lang="en-US" baseline="0" dirty="0"/>
              <a:t> associated with level of entrustment allowing independent practice without oversight </a:t>
            </a:r>
            <a:endParaRPr lang="en-US" dirty="0"/>
          </a:p>
          <a:p>
            <a:endParaRPr lang="en-US" dirty="0"/>
          </a:p>
        </p:txBody>
      </p:sp>
      <p:sp>
        <p:nvSpPr>
          <p:cNvPr id="4" name="Slide Number Placeholder 3"/>
          <p:cNvSpPr>
            <a:spLocks noGrp="1"/>
          </p:cNvSpPr>
          <p:nvPr>
            <p:ph type="sldNum" sz="quarter" idx="10"/>
          </p:nvPr>
        </p:nvSpPr>
        <p:spPr/>
        <p:txBody>
          <a:bodyPr/>
          <a:lstStyle/>
          <a:p>
            <a:fld id="{586BE13B-BA8A-4695-AA74-92F3EB29053F}" type="slidenum">
              <a:rPr lang="en-US" smtClean="0"/>
              <a:t>15</a:t>
            </a:fld>
            <a:endParaRPr lang="en-US"/>
          </a:p>
        </p:txBody>
      </p:sp>
    </p:spTree>
    <p:extLst>
      <p:ext uri="{BB962C8B-B14F-4D97-AF65-F5344CB8AC3E}">
        <p14:creationId xmlns:p14="http://schemas.microsoft.com/office/powerpoint/2010/main" val="2809595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2C40F06-5F67-4E2E-BA87-DD3ACB91827C}"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283107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C40F06-5F67-4E2E-BA87-DD3ACB91827C}"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3589533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C40F06-5F67-4E2E-BA87-DD3ACB91827C}"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313653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C40F06-5F67-4E2E-BA87-DD3ACB91827C}"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1431566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C40F06-5F67-4E2E-BA87-DD3ACB91827C}"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271261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C40F06-5F67-4E2E-BA87-DD3ACB91827C}" type="datetimeFigureOut">
              <a:rPr lang="en-US" smtClean="0"/>
              <a:t>4/3/2017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1255970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C40F06-5F67-4E2E-BA87-DD3ACB91827C}" type="datetimeFigureOut">
              <a:rPr lang="en-US" smtClean="0"/>
              <a:t>4/3/2017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4190293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C40F06-5F67-4E2E-BA87-DD3ACB91827C}" type="datetimeFigureOut">
              <a:rPr lang="en-US" smtClean="0"/>
              <a:t>4/3/2017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3307028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C40F06-5F67-4E2E-BA87-DD3ACB91827C}" type="datetimeFigureOut">
              <a:rPr lang="en-US" smtClean="0"/>
              <a:t>4/3/2017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67557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2C40F06-5F67-4E2E-BA87-DD3ACB91827C}" type="datetimeFigureOut">
              <a:rPr lang="en-US" smtClean="0"/>
              <a:t>4/3/2017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1595741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2C40F06-5F67-4E2E-BA87-DD3ACB91827C}" type="datetimeFigureOut">
              <a:rPr lang="en-US" smtClean="0"/>
              <a:t>4/3/2017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D9E619-4E8B-4F2C-B6B7-F9B6ACBCCCAB}" type="slidenum">
              <a:rPr lang="en-US" smtClean="0"/>
              <a:t>‹#›</a:t>
            </a:fld>
            <a:endParaRPr lang="en-US"/>
          </a:p>
        </p:txBody>
      </p:sp>
    </p:spTree>
    <p:extLst>
      <p:ext uri="{BB962C8B-B14F-4D97-AF65-F5344CB8AC3E}">
        <p14:creationId xmlns:p14="http://schemas.microsoft.com/office/powerpoint/2010/main" val="784398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C40F06-5F67-4E2E-BA87-DD3ACB91827C}" type="datetimeFigureOut">
              <a:rPr lang="en-US" smtClean="0"/>
              <a:t>4/3/2017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D9E619-4E8B-4F2C-B6B7-F9B6ACBCCCAB}" type="slidenum">
              <a:rPr lang="en-US" smtClean="0"/>
              <a:t>‹#›</a:t>
            </a:fld>
            <a:endParaRPr lang="en-US"/>
          </a:p>
        </p:txBody>
      </p:sp>
    </p:spTree>
    <p:extLst>
      <p:ext uri="{BB962C8B-B14F-4D97-AF65-F5344CB8AC3E}">
        <p14:creationId xmlns:p14="http://schemas.microsoft.com/office/powerpoint/2010/main" val="3827628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EPAFULL5"/><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EPA16"/><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EPAFULL3"/><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0950" y="846941"/>
            <a:ext cx="9144000" cy="2387600"/>
          </a:xfrm>
        </p:spPr>
        <p:txBody>
          <a:bodyPr/>
          <a:lstStyle/>
          <a:p>
            <a:r>
              <a:rPr lang="en-US" dirty="0"/>
              <a:t>EPAs as a Tool for Resident Evaluation</a:t>
            </a:r>
          </a:p>
        </p:txBody>
      </p:sp>
      <p:sp>
        <p:nvSpPr>
          <p:cNvPr id="3" name="Subtitle 2"/>
          <p:cNvSpPr>
            <a:spLocks noGrp="1"/>
          </p:cNvSpPr>
          <p:nvPr>
            <p:ph type="subTitle" idx="1"/>
          </p:nvPr>
        </p:nvSpPr>
        <p:spPr>
          <a:xfrm>
            <a:off x="1490950" y="3403735"/>
            <a:ext cx="9144000" cy="1655762"/>
          </a:xfrm>
        </p:spPr>
        <p:txBody>
          <a:bodyPr/>
          <a:lstStyle/>
          <a:p>
            <a:r>
              <a:rPr lang="en-US" dirty="0"/>
              <a:t>AFMRD EPA TASK FORCE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1790" y="3985260"/>
            <a:ext cx="3322320" cy="2545080"/>
          </a:xfrm>
          <a:prstGeom prst="rect">
            <a:avLst/>
          </a:prstGeom>
        </p:spPr>
      </p:pic>
    </p:spTree>
    <p:extLst>
      <p:ext uri="{BB962C8B-B14F-4D97-AF65-F5344CB8AC3E}">
        <p14:creationId xmlns:p14="http://schemas.microsoft.com/office/powerpoint/2010/main" val="3636276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Application Examples</a:t>
            </a:r>
          </a:p>
        </p:txBody>
      </p:sp>
      <p:sp>
        <p:nvSpPr>
          <p:cNvPr id="8" name="Text Placeholder 7"/>
          <p:cNvSpPr>
            <a:spLocks noGrp="1"/>
          </p:cNvSpPr>
          <p:nvPr>
            <p:ph type="body" idx="1"/>
          </p:nvPr>
        </p:nvSpPr>
        <p:spPr/>
        <p:txBody>
          <a:bodyPr/>
          <a:lstStyle/>
          <a:p>
            <a:r>
              <a:rPr lang="en-US" dirty="0"/>
              <a:t>EPA 5 </a:t>
            </a:r>
          </a:p>
        </p:txBody>
      </p:sp>
      <p:sp>
        <p:nvSpPr>
          <p:cNvPr id="10" name="Text Placeholder 9"/>
          <p:cNvSpPr>
            <a:spLocks noGrp="1"/>
          </p:cNvSpPr>
          <p:nvPr>
            <p:ph type="body" sz="quarter" idx="3"/>
          </p:nvPr>
        </p:nvSpPr>
        <p:spPr/>
        <p:txBody>
          <a:bodyPr/>
          <a:lstStyle/>
          <a:p>
            <a:r>
              <a:rPr lang="en-US" dirty="0"/>
              <a:t>Utilize language in Patient Satisfaction Survey</a:t>
            </a:r>
          </a:p>
        </p:txBody>
      </p:sp>
      <p:sp>
        <p:nvSpPr>
          <p:cNvPr id="3" name="Content Placeholder 2"/>
          <p:cNvSpPr>
            <a:spLocks noGrp="1"/>
          </p:cNvSpPr>
          <p:nvPr>
            <p:ph sz="quarter" idx="4"/>
          </p:nvPr>
        </p:nvSpPr>
        <p:spPr/>
        <p:txBody>
          <a:bodyPr/>
          <a:lstStyle/>
          <a:p>
            <a:pPr marL="0" indent="0">
              <a:buNone/>
            </a:pPr>
            <a:endParaRPr lang="en-US" dirty="0"/>
          </a:p>
          <a:p>
            <a:pPr marL="0" indent="0">
              <a:buNone/>
            </a:pPr>
            <a:endParaRPr lang="en-US" dirty="0"/>
          </a:p>
          <a:p>
            <a:r>
              <a:rPr lang="en-US" dirty="0"/>
              <a:t>Insert EPA language directly into the evaluation </a:t>
            </a:r>
          </a:p>
          <a:p>
            <a:pPr marL="0" indent="0">
              <a:buNone/>
            </a:pPr>
            <a:endParaRPr lang="en-US"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2664434838"/>
              </p:ext>
            </p:extLst>
          </p:nvPr>
        </p:nvGraphicFramePr>
        <p:xfrm>
          <a:off x="839788" y="2671948"/>
          <a:ext cx="5157787" cy="3682052"/>
        </p:xfrm>
        <a:graphic>
          <a:graphicData uri="http://schemas.openxmlformats.org/drawingml/2006/table">
            <a:tbl>
              <a:tblPr firstRow="1" firstCol="1" bandRow="1"/>
              <a:tblGrid>
                <a:gridCol w="5157787">
                  <a:extLst>
                    <a:ext uri="{9D8B030D-6E8A-4147-A177-3AD203B41FA5}">
                      <a16:colId xmlns="" xmlns:a16="http://schemas.microsoft.com/office/drawing/2014/main" val="2869406888"/>
                    </a:ext>
                  </a:extLst>
                </a:gridCol>
              </a:tblGrid>
              <a:tr h="764300">
                <a:tc>
                  <a:txBody>
                    <a:bodyPr/>
                    <a:lstStyle/>
                    <a:p>
                      <a:pPr marL="0" marR="0">
                        <a:lnSpc>
                          <a:spcPct val="115000"/>
                        </a:lnSpc>
                        <a:spcBef>
                          <a:spcPts val="0"/>
                        </a:spcBef>
                        <a:spcAft>
                          <a:spcPts val="0"/>
                        </a:spcAft>
                      </a:pPr>
                      <a:r>
                        <a:rPr lang="en-US" sz="16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ction="ppaction://hlinkfile"/>
                        </a:rPr>
                        <a:t>EPA #5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Provide care that speeds recovery from illness and improves function.</a:t>
                      </a:r>
                    </a:p>
                  </a:txBody>
                  <a:tcPr marL="57629" marR="57629" marT="0" marB="0">
                    <a:lnL w="28575" cap="flat" cmpd="sng" algn="ctr">
                      <a:solidFill>
                        <a:srgbClr val="0070C0"/>
                      </a:solidFill>
                      <a:prstDash val="solid"/>
                      <a:round/>
                      <a:headEnd type="none" w="med" len="med"/>
                      <a:tailEnd type="none" w="med" len="med"/>
                    </a:lnL>
                    <a:lnR w="28575"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78502424"/>
                  </a:ext>
                </a:extLst>
              </a:tr>
              <a:tr h="1228945">
                <a:tc>
                  <a:txBody>
                    <a:bodyPr/>
                    <a:lstStyle/>
                    <a:p>
                      <a:pPr marL="0" marR="0">
                        <a:lnSpc>
                          <a:spcPct val="115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Interpretation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Graduates of Family Medicine residences will provide care that prioritizes patient centered functional goals and develop a treatment plan that assists the patient to efficiently reach those goals. </a:t>
                      </a:r>
                    </a:p>
                  </a:txBody>
                  <a:tcPr marL="57629" marR="57629" marT="0" marB="0">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22502507"/>
                  </a:ext>
                </a:extLst>
              </a:tr>
              <a:tr h="1438724">
                <a:tc>
                  <a:txBody>
                    <a:bodyPr/>
                    <a:lstStyle/>
                    <a:p>
                      <a:pPr marL="0" marR="0">
                        <a:lnSpc>
                          <a:spcPct val="115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Suggested Global Evaluation opportunities: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6000"/>
                        </a:lnSpc>
                        <a:spcBef>
                          <a:spcPts val="0"/>
                        </a:spcBef>
                        <a:spcAft>
                          <a:spcPts val="0"/>
                        </a:spcAft>
                        <a:buFont typeface="+mj-lt"/>
                        <a:buAutoNum type="arabicPeriod"/>
                        <a:tabLst>
                          <a:tab pos="15494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Patient Satisfaction Survey</a:t>
                      </a:r>
                    </a:p>
                    <a:p>
                      <a:pPr marL="342900" marR="0" lvl="0" indent="-342900">
                        <a:lnSpc>
                          <a:spcPct val="106000"/>
                        </a:lnSpc>
                        <a:spcBef>
                          <a:spcPts val="0"/>
                        </a:spcBef>
                        <a:spcAft>
                          <a:spcPts val="0"/>
                        </a:spcAft>
                        <a:buFont typeface="+mj-lt"/>
                        <a:buAutoNum type="arabicPeriod"/>
                        <a:tabLst>
                          <a:tab pos="15494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Patient Panel Data</a:t>
                      </a:r>
                    </a:p>
                    <a:p>
                      <a:pPr marL="342900" marR="0" lvl="0" indent="-342900">
                        <a:lnSpc>
                          <a:spcPct val="106000"/>
                        </a:lnSpc>
                        <a:spcBef>
                          <a:spcPts val="0"/>
                        </a:spcBef>
                        <a:spcAft>
                          <a:spcPts val="0"/>
                        </a:spcAft>
                        <a:buFont typeface="+mj-lt"/>
                        <a:buAutoNum type="arabicPeriod"/>
                        <a:tabLst>
                          <a:tab pos="15494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Referral Pattern Review</a:t>
                      </a:r>
                    </a:p>
                  </a:txBody>
                  <a:tcPr marL="57629" marR="57629" marT="0" marB="0">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2957087116"/>
                  </a:ext>
                </a:extLst>
              </a:tr>
            </a:tbl>
          </a:graphicData>
        </a:graphic>
      </p:graphicFrame>
      <p:sp>
        <p:nvSpPr>
          <p:cNvPr id="7" name="Oval 6"/>
          <p:cNvSpPr/>
          <p:nvPr/>
        </p:nvSpPr>
        <p:spPr>
          <a:xfrm>
            <a:off x="534391" y="2505075"/>
            <a:ext cx="5783282" cy="1316037"/>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2757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flipH="1">
            <a:off x="342899" y="657226"/>
            <a:ext cx="2667001" cy="3086100"/>
          </a:xfrm>
        </p:spPr>
        <p:txBody>
          <a:bodyPr>
            <a:noAutofit/>
          </a:bodyPr>
          <a:lstStyle/>
          <a:p>
            <a:r>
              <a:rPr lang="en-US" sz="2800" dirty="0"/>
              <a:t>EPA Language in a Patient Satisfaction Survey</a:t>
            </a:r>
          </a:p>
        </p:txBody>
      </p:sp>
      <p:pic>
        <p:nvPicPr>
          <p:cNvPr id="5" name="Content Placeholder 4"/>
          <p:cNvPicPr>
            <a:picLocks noGrp="1" noChangeAspect="1"/>
          </p:cNvPicPr>
          <p:nvPr>
            <p:ph idx="1"/>
          </p:nvPr>
        </p:nvPicPr>
        <p:blipFill>
          <a:blip r:embed="rId2"/>
          <a:stretch>
            <a:fillRect/>
          </a:stretch>
        </p:blipFill>
        <p:spPr>
          <a:xfrm>
            <a:off x="3181351" y="0"/>
            <a:ext cx="5457824" cy="6765089"/>
          </a:xfrm>
          <a:prstGeom prst="rect">
            <a:avLst/>
          </a:prstGeom>
        </p:spPr>
      </p:pic>
      <p:sp>
        <p:nvSpPr>
          <p:cNvPr id="6" name="Oval 5"/>
          <p:cNvSpPr/>
          <p:nvPr/>
        </p:nvSpPr>
        <p:spPr>
          <a:xfrm>
            <a:off x="3028950" y="5819775"/>
            <a:ext cx="5781675" cy="70485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1238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Application Examples</a:t>
            </a:r>
          </a:p>
        </p:txBody>
      </p:sp>
      <p:sp>
        <p:nvSpPr>
          <p:cNvPr id="8" name="Text Placeholder 7"/>
          <p:cNvSpPr>
            <a:spLocks noGrp="1"/>
          </p:cNvSpPr>
          <p:nvPr>
            <p:ph type="body" idx="1"/>
          </p:nvPr>
        </p:nvSpPr>
        <p:spPr/>
        <p:txBody>
          <a:bodyPr/>
          <a:lstStyle/>
          <a:p>
            <a:r>
              <a:rPr lang="en-US" dirty="0"/>
              <a:t>EPA 16</a:t>
            </a:r>
          </a:p>
        </p:txBody>
      </p:sp>
      <p:sp>
        <p:nvSpPr>
          <p:cNvPr id="10" name="Text Placeholder 9"/>
          <p:cNvSpPr>
            <a:spLocks noGrp="1"/>
          </p:cNvSpPr>
          <p:nvPr>
            <p:ph type="body" sz="quarter" idx="3"/>
          </p:nvPr>
        </p:nvSpPr>
        <p:spPr/>
        <p:txBody>
          <a:bodyPr/>
          <a:lstStyle/>
          <a:p>
            <a:r>
              <a:rPr lang="en-US" dirty="0"/>
              <a:t>Utilize language in Grand Rounds Evaluation</a:t>
            </a:r>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4266665469"/>
              </p:ext>
            </p:extLst>
          </p:nvPr>
        </p:nvGraphicFramePr>
        <p:xfrm>
          <a:off x="839787" y="2604259"/>
          <a:ext cx="5157787" cy="3783394"/>
        </p:xfrm>
        <a:graphic>
          <a:graphicData uri="http://schemas.openxmlformats.org/drawingml/2006/table">
            <a:tbl>
              <a:tblPr firstRow="1" firstCol="1" bandRow="1"/>
              <a:tblGrid>
                <a:gridCol w="5157787">
                  <a:extLst>
                    <a:ext uri="{9D8B030D-6E8A-4147-A177-3AD203B41FA5}">
                      <a16:colId xmlns="" xmlns:a16="http://schemas.microsoft.com/office/drawing/2014/main" val="2776559832"/>
                    </a:ext>
                  </a:extLst>
                </a:gridCol>
              </a:tblGrid>
              <a:tr h="818136">
                <a:tc>
                  <a:txBody>
                    <a:bodyPr/>
                    <a:lstStyle/>
                    <a:p>
                      <a:pPr marL="0" marR="0">
                        <a:lnSpc>
                          <a:spcPct val="115000"/>
                        </a:lnSpc>
                        <a:spcBef>
                          <a:spcPts val="0"/>
                        </a:spcBef>
                        <a:spcAft>
                          <a:spcPts val="0"/>
                        </a:spcAft>
                      </a:pPr>
                      <a:r>
                        <a:rPr lang="en-US" sz="16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ction="ppaction://hlinkfile"/>
                        </a:rPr>
                        <a:t>EPA #16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Use data to optimize the care of individuals, families and populations.</a:t>
                      </a:r>
                    </a:p>
                  </a:txBody>
                  <a:tcPr marL="57629" marR="57629" marT="0" marB="0">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55137764"/>
                  </a:ext>
                </a:extLst>
              </a:tr>
              <a:tr h="1227202">
                <a:tc>
                  <a:txBody>
                    <a:bodyPr/>
                    <a:lstStyle/>
                    <a:p>
                      <a:pPr marL="0" marR="0">
                        <a:lnSpc>
                          <a:spcPct val="115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Interpretation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Graduates of Family Medicine residencies will access, interpret, and apply individual and population-based data using a systematic improvement process to enhance patient-oriented health outcomes.</a:t>
                      </a:r>
                    </a:p>
                  </a:txBody>
                  <a:tcPr marL="57629" marR="57629" marT="0" marB="0">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627864134"/>
                  </a:ext>
                </a:extLst>
              </a:tr>
              <a:tr h="1540066">
                <a:tc>
                  <a:txBody>
                    <a:bodyPr/>
                    <a:lstStyle/>
                    <a:p>
                      <a:pPr marL="0" marR="0">
                        <a:lnSpc>
                          <a:spcPct val="115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Suggested Global Evaluation Opportunities: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6000"/>
                        </a:lnSpc>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Direct Observation</a:t>
                      </a:r>
                    </a:p>
                    <a:p>
                      <a:pPr marL="342900" marR="0" lvl="0" indent="-342900">
                        <a:lnSpc>
                          <a:spcPct val="106000"/>
                        </a:lnSpc>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Practice Improvement Project</a:t>
                      </a:r>
                    </a:p>
                    <a:p>
                      <a:pPr marL="342900" marR="0" lvl="0" indent="-342900">
                        <a:lnSpc>
                          <a:spcPct val="106000"/>
                        </a:lnSpc>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Journal Club or Evidence Based Answers Presentations</a:t>
                      </a:r>
                    </a:p>
                  </a:txBody>
                  <a:tcPr marL="57629" marR="57629" marT="0" marB="0">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91907418"/>
                  </a:ext>
                </a:extLst>
              </a:tr>
            </a:tbl>
          </a:graphicData>
        </a:graphic>
      </p:graphicFrame>
      <p:sp>
        <p:nvSpPr>
          <p:cNvPr id="5" name="Content Placeholder 4"/>
          <p:cNvSpPr>
            <a:spLocks noGrp="1"/>
          </p:cNvSpPr>
          <p:nvPr>
            <p:ph sz="quarter" idx="4"/>
          </p:nvPr>
        </p:nvSpPr>
        <p:spPr/>
        <p:txBody>
          <a:bodyPr/>
          <a:lstStyle/>
          <a:p>
            <a:pPr marL="0" indent="0">
              <a:buNone/>
            </a:pPr>
            <a:endParaRPr lang="en-US" dirty="0"/>
          </a:p>
          <a:p>
            <a:pPr marL="0" indent="0">
              <a:buNone/>
            </a:pPr>
            <a:endParaRPr lang="en-US" dirty="0"/>
          </a:p>
          <a:p>
            <a:r>
              <a:rPr lang="en-US" dirty="0"/>
              <a:t>Insert EPA language directly into the evaluation</a:t>
            </a:r>
          </a:p>
        </p:txBody>
      </p:sp>
      <p:sp>
        <p:nvSpPr>
          <p:cNvPr id="6" name="Oval 5"/>
          <p:cNvSpPr/>
          <p:nvPr/>
        </p:nvSpPr>
        <p:spPr>
          <a:xfrm>
            <a:off x="95003" y="2505075"/>
            <a:ext cx="6519553" cy="1081273"/>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6786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flipH="1">
            <a:off x="657224" y="365125"/>
            <a:ext cx="1957388" cy="3049588"/>
          </a:xfrm>
        </p:spPr>
        <p:txBody>
          <a:bodyPr>
            <a:normAutofit/>
          </a:bodyPr>
          <a:lstStyle/>
          <a:p>
            <a:r>
              <a:rPr lang="en-US" sz="2800" dirty="0"/>
              <a:t>EPA Language in a Grand Rounds Evaluation</a:t>
            </a:r>
          </a:p>
        </p:txBody>
      </p:sp>
      <p:pic>
        <p:nvPicPr>
          <p:cNvPr id="3" name="Content Placeholder 2"/>
          <p:cNvPicPr>
            <a:picLocks noGrp="1" noChangeAspect="1"/>
          </p:cNvPicPr>
          <p:nvPr>
            <p:ph idx="1"/>
          </p:nvPr>
        </p:nvPicPr>
        <p:blipFill>
          <a:blip r:embed="rId2"/>
          <a:stretch>
            <a:fillRect/>
          </a:stretch>
        </p:blipFill>
        <p:spPr>
          <a:xfrm>
            <a:off x="3171826" y="33587"/>
            <a:ext cx="5610224" cy="6824413"/>
          </a:xfrm>
          <a:prstGeom prst="rect">
            <a:avLst/>
          </a:prstGeom>
        </p:spPr>
      </p:pic>
      <p:sp>
        <p:nvSpPr>
          <p:cNvPr id="5" name="Oval 4"/>
          <p:cNvSpPr/>
          <p:nvPr/>
        </p:nvSpPr>
        <p:spPr>
          <a:xfrm>
            <a:off x="2905125" y="3629025"/>
            <a:ext cx="6162675" cy="90487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4927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Application Examples – Bidirectional Assessment</a:t>
            </a:r>
          </a:p>
        </p:txBody>
      </p:sp>
      <p:sp>
        <p:nvSpPr>
          <p:cNvPr id="3" name="Text Placeholder 2"/>
          <p:cNvSpPr>
            <a:spLocks noGrp="1"/>
          </p:cNvSpPr>
          <p:nvPr>
            <p:ph type="body" idx="1"/>
          </p:nvPr>
        </p:nvSpPr>
        <p:spPr>
          <a:xfrm>
            <a:off x="839788" y="1278732"/>
            <a:ext cx="5157787" cy="823912"/>
          </a:xfrm>
        </p:spPr>
        <p:txBody>
          <a:bodyPr/>
          <a:lstStyle/>
          <a:p>
            <a:r>
              <a:rPr lang="en-US" dirty="0"/>
              <a:t>EPA 3</a:t>
            </a:r>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4291613994"/>
              </p:ext>
            </p:extLst>
          </p:nvPr>
        </p:nvGraphicFramePr>
        <p:xfrm>
          <a:off x="748290" y="2102644"/>
          <a:ext cx="5157787" cy="4169570"/>
        </p:xfrm>
        <a:graphic>
          <a:graphicData uri="http://schemas.openxmlformats.org/drawingml/2006/table">
            <a:tbl>
              <a:tblPr firstRow="1" firstCol="1" bandRow="1"/>
              <a:tblGrid>
                <a:gridCol w="5157787">
                  <a:extLst>
                    <a:ext uri="{9D8B030D-6E8A-4147-A177-3AD203B41FA5}">
                      <a16:colId xmlns="" xmlns:a16="http://schemas.microsoft.com/office/drawing/2014/main" val="279976133"/>
                    </a:ext>
                  </a:extLst>
                </a:gridCol>
              </a:tblGrid>
              <a:tr h="725353">
                <a:tc>
                  <a:txBody>
                    <a:bodyPr/>
                    <a:lstStyle/>
                    <a:p>
                      <a:pPr marL="0" marR="0">
                        <a:lnSpc>
                          <a:spcPct val="115000"/>
                        </a:lnSpc>
                        <a:spcBef>
                          <a:spcPts val="0"/>
                        </a:spcBef>
                        <a:spcAft>
                          <a:spcPts val="0"/>
                        </a:spcAft>
                      </a:pPr>
                      <a:r>
                        <a:rPr lang="en-US" sz="16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ction="ppaction://hlinkfile"/>
                        </a:rPr>
                        <a:t>EPA #3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Provide first-contact access to care for health issues and medical problems.</a:t>
                      </a:r>
                    </a:p>
                  </a:txBody>
                  <a:tcPr marL="57629" marR="57629" marT="0" marB="0">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21014067"/>
                  </a:ext>
                </a:extLst>
              </a:tr>
              <a:tr h="1450703">
                <a:tc>
                  <a:txBody>
                    <a:bodyPr/>
                    <a:lstStyle/>
                    <a:p>
                      <a:pPr marL="0" marR="0">
                        <a:lnSpc>
                          <a:spcPct val="115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Interpretation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Graduates of Family Medicine residencies will serve as the initial point of contact for individuals and families with undifferentiated health needs seeking to access the health care system. The graduates will be aware of and actively implement strategies to assist the patient to overcome barriers to health care. </a:t>
                      </a:r>
                    </a:p>
                  </a:txBody>
                  <a:tcPr marL="57629" marR="57629" marT="0" marB="0">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50170221"/>
                  </a:ext>
                </a:extLst>
              </a:tr>
              <a:tr h="1365410">
                <a:tc>
                  <a:txBody>
                    <a:bodyPr/>
                    <a:lstStyle/>
                    <a:p>
                      <a:pPr marL="0" marR="0">
                        <a:lnSpc>
                          <a:spcPct val="115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Suggested Global Evaluation Opportunities: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6000"/>
                        </a:lnSpc>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Rotation Evaluations</a:t>
                      </a:r>
                    </a:p>
                    <a:p>
                      <a:pPr marL="342900" marR="0" lvl="0" indent="-342900">
                        <a:lnSpc>
                          <a:spcPct val="106000"/>
                        </a:lnSpc>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Family Medicine Center Preceptor Evaluations</a:t>
                      </a:r>
                    </a:p>
                    <a:p>
                      <a:pPr marL="342900" marR="0" lvl="0" indent="-342900">
                        <a:lnSpc>
                          <a:spcPct val="106000"/>
                        </a:lnSpc>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Direct Observation</a:t>
                      </a:r>
                    </a:p>
                  </a:txBody>
                  <a:tcPr marL="57629" marR="57629" marT="0" marB="0">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655462579"/>
                  </a:ext>
                </a:extLst>
              </a:tr>
            </a:tbl>
          </a:graphicData>
        </a:graphic>
      </p:graphicFrame>
      <p:sp>
        <p:nvSpPr>
          <p:cNvPr id="5" name="Text Placeholder 4"/>
          <p:cNvSpPr>
            <a:spLocks noGrp="1"/>
          </p:cNvSpPr>
          <p:nvPr>
            <p:ph type="body" sz="quarter" idx="3"/>
          </p:nvPr>
        </p:nvSpPr>
        <p:spPr/>
        <p:txBody>
          <a:bodyPr/>
          <a:lstStyle/>
          <a:p>
            <a:r>
              <a:rPr lang="en-US" dirty="0"/>
              <a:t>Reverse Mapping</a:t>
            </a:r>
          </a:p>
        </p:txBody>
      </p:sp>
      <p:sp>
        <p:nvSpPr>
          <p:cNvPr id="6" name="Content Placeholder 5"/>
          <p:cNvSpPr>
            <a:spLocks noGrp="1"/>
          </p:cNvSpPr>
          <p:nvPr>
            <p:ph sz="quarter" idx="4"/>
          </p:nvPr>
        </p:nvSpPr>
        <p:spPr/>
        <p:txBody>
          <a:bodyPr/>
          <a:lstStyle/>
          <a:p>
            <a:pPr marL="0" indent="0">
              <a:buNone/>
            </a:pPr>
            <a:endParaRPr lang="en-US" dirty="0"/>
          </a:p>
          <a:p>
            <a:r>
              <a:rPr lang="en-US" dirty="0"/>
              <a:t>Assess current milestones or sub-competencies on current evaluations and reverse map from the evaluation to the EPA. </a:t>
            </a:r>
          </a:p>
        </p:txBody>
      </p:sp>
    </p:spTree>
    <p:extLst>
      <p:ext uri="{BB962C8B-B14F-4D97-AF65-F5344CB8AC3E}">
        <p14:creationId xmlns:p14="http://schemas.microsoft.com/office/powerpoint/2010/main" val="2695096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79154"/>
          </a:xfrm>
        </p:spPr>
        <p:txBody>
          <a:bodyPr>
            <a:normAutofit/>
          </a:bodyPr>
          <a:lstStyle/>
          <a:p>
            <a:r>
              <a:rPr lang="en-US" sz="2000" dirty="0"/>
              <a:t>Provide first-contact access to care for health issues and medical problems.  </a:t>
            </a:r>
          </a:p>
        </p:txBody>
      </p:sp>
      <mc:AlternateContent xmlns:mc="http://schemas.openxmlformats.org/markup-compatibility/2006">
        <mc:Choice xmlns="" xmlns:cx1="http://schemas.microsoft.com/office/drawing/2015/9/8/chartex" Requires="cx1">
          <p:graphicFrame>
            <p:nvGraphicFramePr>
              <p:cNvPr id="6" name="Content Placeholder 5"/>
              <p:cNvGraphicFramePr>
                <a:graphicFrameLocks noGrp="1"/>
              </p:cNvGraphicFramePr>
              <p:nvPr>
                <p:ph idx="1"/>
                <p:extLst/>
              </p:nvPr>
            </p:nvGraphicFramePr>
            <p:xfrm>
              <a:off x="838200" y="744280"/>
              <a:ext cx="10515600" cy="5911701"/>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6" name="Content Placeholder 5"/>
              <p:cNvPicPr>
                <a:picLocks noGrp="1" noRot="1" noChangeAspect="1" noMove="1" noResize="1" noEditPoints="1" noAdjustHandles="1" noChangeArrowheads="1" noChangeShapeType="1"/>
              </p:cNvPicPr>
              <p:nvPr/>
            </p:nvPicPr>
            <p:blipFill>
              <a:blip r:embed="rId4"/>
              <a:stretch>
                <a:fillRect/>
              </a:stretch>
            </p:blipFill>
            <p:spPr>
              <a:xfrm>
                <a:off x="838200" y="744280"/>
                <a:ext cx="10515600" cy="5911701"/>
              </a:xfrm>
              <a:prstGeom prst="rect">
                <a:avLst/>
              </a:prstGeom>
            </p:spPr>
          </p:pic>
        </mc:Fallback>
      </mc:AlternateContent>
      <p:sp>
        <p:nvSpPr>
          <p:cNvPr id="3" name="Rectangle 2"/>
          <p:cNvSpPr/>
          <p:nvPr/>
        </p:nvSpPr>
        <p:spPr>
          <a:xfrm>
            <a:off x="4913733" y="3238465"/>
            <a:ext cx="535724"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3</a:t>
            </a:r>
          </a:p>
        </p:txBody>
      </p:sp>
    </p:spTree>
    <p:extLst>
      <p:ext uri="{BB962C8B-B14F-4D97-AF65-F5344CB8AC3E}">
        <p14:creationId xmlns:p14="http://schemas.microsoft.com/office/powerpoint/2010/main" val="576326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Application Examples:</a:t>
            </a:r>
            <a:br>
              <a:rPr lang="en-US" dirty="0"/>
            </a:br>
            <a:r>
              <a:rPr lang="en-US" dirty="0"/>
              <a:t>Non-FM Evaluations</a:t>
            </a:r>
          </a:p>
        </p:txBody>
      </p:sp>
      <p:sp>
        <p:nvSpPr>
          <p:cNvPr id="3" name="Content Placeholder 2"/>
          <p:cNvSpPr>
            <a:spLocks noGrp="1"/>
          </p:cNvSpPr>
          <p:nvPr>
            <p:ph idx="1"/>
          </p:nvPr>
        </p:nvSpPr>
        <p:spPr>
          <a:xfrm>
            <a:off x="838200" y="1911926"/>
            <a:ext cx="10515600" cy="4595751"/>
          </a:xfrm>
        </p:spPr>
        <p:txBody>
          <a:bodyPr>
            <a:normAutofit/>
          </a:bodyPr>
          <a:lstStyle/>
          <a:p>
            <a:pPr marL="457200" lvl="1" indent="0">
              <a:buNone/>
            </a:pPr>
            <a:r>
              <a:rPr lang="en-US" b="1" dirty="0"/>
              <a:t>Problem</a:t>
            </a:r>
            <a:r>
              <a:rPr lang="en-US" dirty="0"/>
              <a:t>: </a:t>
            </a:r>
          </a:p>
          <a:p>
            <a:pPr lvl="1"/>
            <a:r>
              <a:rPr lang="en-US" dirty="0"/>
              <a:t>Addition of subcompetency language to evaluations resulted in decreased completion rates by non-FM faculty. </a:t>
            </a:r>
          </a:p>
          <a:p>
            <a:pPr marL="457200" lvl="1" indent="0">
              <a:buNone/>
            </a:pPr>
            <a:endParaRPr lang="en-US" dirty="0"/>
          </a:p>
          <a:p>
            <a:pPr marL="457200" lvl="1" indent="0">
              <a:buNone/>
            </a:pPr>
            <a:r>
              <a:rPr lang="en-US" b="1" dirty="0"/>
              <a:t>Solution</a:t>
            </a:r>
          </a:p>
          <a:p>
            <a:pPr lvl="1"/>
            <a:r>
              <a:rPr lang="en-US" dirty="0"/>
              <a:t>EPA language is more practical for use by all faculty</a:t>
            </a:r>
          </a:p>
          <a:p>
            <a:pPr lvl="1"/>
            <a:r>
              <a:rPr lang="en-US" dirty="0"/>
              <a:t>Rewrite the evaluation to include EPA-based questions</a:t>
            </a:r>
          </a:p>
          <a:p>
            <a:pPr lvl="1"/>
            <a:r>
              <a:rPr lang="en-US" dirty="0"/>
              <a:t>EPA-based responses can be translated into resident milestone rating by the program</a:t>
            </a:r>
          </a:p>
          <a:p>
            <a:pPr lvl="1"/>
            <a:endParaRPr lang="en-US" dirty="0"/>
          </a:p>
          <a:p>
            <a:endParaRPr lang="en-US" dirty="0"/>
          </a:p>
          <a:p>
            <a:endParaRPr lang="en-US" dirty="0"/>
          </a:p>
        </p:txBody>
      </p:sp>
    </p:spTree>
    <p:extLst>
      <p:ext uri="{BB962C8B-B14F-4D97-AF65-F5344CB8AC3E}">
        <p14:creationId xmlns:p14="http://schemas.microsoft.com/office/powerpoint/2010/main" val="4198212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Application Examples: </a:t>
            </a:r>
            <a:br>
              <a:rPr lang="en-US" dirty="0"/>
            </a:br>
            <a:r>
              <a:rPr lang="en-US" dirty="0"/>
              <a:t>Non-FM Evaluations</a:t>
            </a:r>
          </a:p>
        </p:txBody>
      </p:sp>
      <p:sp>
        <p:nvSpPr>
          <p:cNvPr id="3" name="Content Placeholder 2"/>
          <p:cNvSpPr>
            <a:spLocks noGrp="1"/>
          </p:cNvSpPr>
          <p:nvPr>
            <p:ph idx="1"/>
          </p:nvPr>
        </p:nvSpPr>
        <p:spPr/>
        <p:txBody>
          <a:bodyPr>
            <a:normAutofit/>
          </a:bodyPr>
          <a:lstStyle/>
          <a:p>
            <a:pPr marL="457200" lvl="1" indent="0">
              <a:buNone/>
            </a:pPr>
            <a:r>
              <a:rPr lang="en-US" dirty="0"/>
              <a:t>Solution: </a:t>
            </a:r>
          </a:p>
          <a:p>
            <a:pPr lvl="2"/>
            <a:r>
              <a:rPr lang="en-US" sz="2400" dirty="0"/>
              <a:t>EPA 20 (Coordinate care and evaluate specialty consultation as the condition of the patient requires)</a:t>
            </a:r>
          </a:p>
          <a:p>
            <a:pPr lvl="3">
              <a:buFont typeface="Calibri" panose="020F0502020204030204" pitchFamily="34" charset="0"/>
              <a:buChar char="⁻"/>
            </a:pPr>
            <a:r>
              <a:rPr lang="en-US" sz="2400" dirty="0"/>
              <a:t>Cardiology evaluation question:  Is the resident capable of recognizing the need for and initiating consultation in the care of a patient experiencing an acute myocardial infarction or non-ST elevation MI?</a:t>
            </a:r>
          </a:p>
          <a:p>
            <a:pPr lvl="3">
              <a:buFont typeface="Calibri" panose="020F0502020204030204" pitchFamily="34" charset="0"/>
              <a:buChar char="⁻"/>
            </a:pPr>
            <a:r>
              <a:rPr lang="en-US" sz="2400" dirty="0"/>
              <a:t>If </a:t>
            </a:r>
            <a:r>
              <a:rPr lang="en-US" sz="2400" b="1" dirty="0"/>
              <a:t>YES</a:t>
            </a:r>
            <a:r>
              <a:rPr lang="en-US" sz="2400" dirty="0"/>
              <a:t>, this maps to completion of PC4 level 3, PC5 level 4, SBP1 level 3, SBP4 level 2, and COMM3 level 2.</a:t>
            </a:r>
          </a:p>
          <a:p>
            <a:pPr lvl="3">
              <a:buFont typeface="Calibri" panose="020F0502020204030204" pitchFamily="34" charset="0"/>
              <a:buChar char="⁻"/>
            </a:pPr>
            <a:r>
              <a:rPr lang="en-US" sz="2400" dirty="0"/>
              <a:t>If </a:t>
            </a:r>
            <a:r>
              <a:rPr lang="en-US" sz="2400" b="1" dirty="0"/>
              <a:t>NO</a:t>
            </a:r>
            <a:r>
              <a:rPr lang="en-US" sz="2400" dirty="0"/>
              <a:t>, the resident may be operating at a lower subcompetency or milestone level than those identified for independence. </a:t>
            </a:r>
          </a:p>
          <a:p>
            <a:endParaRPr lang="en-US" dirty="0"/>
          </a:p>
        </p:txBody>
      </p:sp>
    </p:spTree>
    <p:extLst>
      <p:ext uri="{BB962C8B-B14F-4D97-AF65-F5344CB8AC3E}">
        <p14:creationId xmlns:p14="http://schemas.microsoft.com/office/powerpoint/2010/main" val="2589832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and Objectives</a:t>
            </a:r>
          </a:p>
        </p:txBody>
      </p:sp>
      <p:sp>
        <p:nvSpPr>
          <p:cNvPr id="3" name="Content Placeholder 2"/>
          <p:cNvSpPr>
            <a:spLocks noGrp="1"/>
          </p:cNvSpPr>
          <p:nvPr>
            <p:ph idx="1"/>
          </p:nvPr>
        </p:nvSpPr>
        <p:spPr/>
        <p:txBody>
          <a:bodyPr/>
          <a:lstStyle/>
          <a:p>
            <a:r>
              <a:rPr lang="en-US" sz="3200" dirty="0"/>
              <a:t>Understand the EPA process of entrustment </a:t>
            </a:r>
          </a:p>
          <a:p>
            <a:r>
              <a:rPr lang="en-US" sz="3200" dirty="0"/>
              <a:t>Identify settings and methods of evaluation where incorporation of EPAs is helpful.</a:t>
            </a:r>
          </a:p>
          <a:p>
            <a:r>
              <a:rPr lang="en-US" sz="3200" dirty="0"/>
              <a:t>Describe how EPA language can be integrated into current resident evaluations.</a:t>
            </a:r>
          </a:p>
          <a:p>
            <a:endParaRPr lang="en-US" dirty="0"/>
          </a:p>
          <a:p>
            <a:endParaRPr lang="en-US" dirty="0"/>
          </a:p>
        </p:txBody>
      </p:sp>
    </p:spTree>
    <p:extLst>
      <p:ext uri="{BB962C8B-B14F-4D97-AF65-F5344CB8AC3E}">
        <p14:creationId xmlns:p14="http://schemas.microsoft.com/office/powerpoint/2010/main" val="851799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EPA?</a:t>
            </a:r>
          </a:p>
        </p:txBody>
      </p:sp>
      <p:sp>
        <p:nvSpPr>
          <p:cNvPr id="3" name="Content Placeholder 2"/>
          <p:cNvSpPr>
            <a:spLocks noGrp="1"/>
          </p:cNvSpPr>
          <p:nvPr>
            <p:ph idx="1"/>
          </p:nvPr>
        </p:nvSpPr>
        <p:spPr/>
        <p:txBody>
          <a:bodyPr>
            <a:normAutofit/>
          </a:bodyPr>
          <a:lstStyle/>
          <a:p>
            <a:r>
              <a:rPr lang="en-US" sz="3600" dirty="0"/>
              <a:t>A task or responsibility ENTRUSTED to unsupervised execution by a trainee once sufficient specific competence</a:t>
            </a:r>
            <a:r>
              <a:rPr lang="en-US" sz="3600" dirty="0">
                <a:effectLst/>
              </a:rPr>
              <a:t> is obtained. </a:t>
            </a:r>
          </a:p>
          <a:p>
            <a:r>
              <a:rPr lang="en-US" sz="3600" dirty="0"/>
              <a:t>Independently </a:t>
            </a:r>
            <a:r>
              <a:rPr lang="en-US" sz="3600" u="sng" dirty="0"/>
              <a:t>executable, observable, and measurable</a:t>
            </a:r>
          </a:p>
          <a:p>
            <a:r>
              <a:rPr lang="en-US" sz="3600" dirty="0"/>
              <a:t>Written to describe activities that family physicians will perform when they are in independent practice. </a:t>
            </a:r>
          </a:p>
        </p:txBody>
      </p:sp>
    </p:spTree>
    <p:extLst>
      <p:ext uri="{BB962C8B-B14F-4D97-AF65-F5344CB8AC3E}">
        <p14:creationId xmlns:p14="http://schemas.microsoft.com/office/powerpoint/2010/main" val="2237343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Entrusting the EPA</a:t>
            </a:r>
          </a:p>
        </p:txBody>
      </p:sp>
      <p:sp>
        <p:nvSpPr>
          <p:cNvPr id="3" name="Content Placeholder 2"/>
          <p:cNvSpPr>
            <a:spLocks noGrp="1"/>
          </p:cNvSpPr>
          <p:nvPr>
            <p:ph idx="1"/>
          </p:nvPr>
        </p:nvSpPr>
        <p:spPr/>
        <p:txBody>
          <a:bodyPr/>
          <a:lstStyle/>
          <a:p>
            <a:pPr marL="0" indent="0">
              <a:buNone/>
            </a:pPr>
            <a:r>
              <a:rPr lang="en-US" sz="3200" b="1" dirty="0">
                <a:latin typeface="Calibri" charset="0"/>
                <a:ea typeface="Calibri" charset="0"/>
                <a:cs typeface="Times New Roman" charset="0"/>
              </a:rPr>
              <a:t>Scale of Evaluation</a:t>
            </a:r>
            <a:endParaRPr lang="en-US" sz="3200" b="1" dirty="0">
              <a:effectLst/>
              <a:latin typeface="Calibri" charset="0"/>
              <a:ea typeface="Calibri" charset="0"/>
              <a:cs typeface="Times New Roman" charset="0"/>
            </a:endParaRPr>
          </a:p>
          <a:p>
            <a:pPr marL="971550" lvl="1" indent="-514350">
              <a:buFont typeface="+mj-lt"/>
              <a:buAutoNum type="arabicPeriod"/>
            </a:pPr>
            <a:r>
              <a:rPr lang="en-US" sz="2800" dirty="0">
                <a:effectLst/>
                <a:latin typeface="Calibri" charset="0"/>
                <a:ea typeface="Calibri" charset="0"/>
                <a:cs typeface="Times New Roman" charset="0"/>
              </a:rPr>
              <a:t>Observation only</a:t>
            </a:r>
          </a:p>
          <a:p>
            <a:pPr marL="971550" lvl="1" indent="-514350">
              <a:buFont typeface="+mj-lt"/>
              <a:buAutoNum type="arabicPeriod"/>
            </a:pPr>
            <a:r>
              <a:rPr lang="en-US" sz="2800" dirty="0">
                <a:effectLst/>
                <a:latin typeface="Calibri" charset="0"/>
                <a:ea typeface="Calibri" charset="0"/>
                <a:cs typeface="Times New Roman" charset="0"/>
              </a:rPr>
              <a:t>Execution with direct, proactive supervision</a:t>
            </a:r>
          </a:p>
          <a:p>
            <a:pPr marL="971550" lvl="1" indent="-514350">
              <a:buFont typeface="+mj-lt"/>
              <a:buAutoNum type="arabicPeriod"/>
            </a:pPr>
            <a:r>
              <a:rPr lang="en-US" sz="2800" dirty="0">
                <a:effectLst/>
                <a:latin typeface="Calibri" charset="0"/>
                <a:ea typeface="Calibri" charset="0"/>
                <a:cs typeface="Times New Roman" charset="0"/>
              </a:rPr>
              <a:t>Execution with direct, reactive supervision</a:t>
            </a:r>
          </a:p>
          <a:p>
            <a:pPr marL="971550" lvl="1" indent="-514350">
              <a:buFont typeface="+mj-lt"/>
              <a:buAutoNum type="arabicPeriod"/>
            </a:pPr>
            <a:r>
              <a:rPr lang="en-US" sz="2800" dirty="0">
                <a:effectLst/>
                <a:latin typeface="Calibri" charset="0"/>
                <a:ea typeface="Calibri" charset="0"/>
                <a:cs typeface="Times New Roman" charset="0"/>
              </a:rPr>
              <a:t>Supervision at a distance and/or post hoc</a:t>
            </a:r>
          </a:p>
          <a:p>
            <a:pPr marL="971550" lvl="1" indent="-514350">
              <a:buFont typeface="+mj-lt"/>
              <a:buAutoNum type="arabicPeriod"/>
            </a:pPr>
            <a:r>
              <a:rPr lang="en-US" sz="2800" dirty="0">
                <a:effectLst/>
                <a:latin typeface="Calibri" charset="0"/>
                <a:ea typeface="Calibri" charset="0"/>
                <a:cs typeface="Times New Roman" charset="0"/>
              </a:rPr>
              <a:t>Trainee supervises more junior colleagues</a:t>
            </a:r>
          </a:p>
          <a:p>
            <a:r>
              <a:rPr lang="en-US" dirty="0"/>
              <a:t>ten Cate, O. Nuts and Bolts of Entrustable Professional Activities, JGME March 2013, 157-158</a:t>
            </a:r>
          </a:p>
        </p:txBody>
      </p:sp>
    </p:spTree>
    <p:extLst>
      <p:ext uri="{BB962C8B-B14F-4D97-AF65-F5344CB8AC3E}">
        <p14:creationId xmlns:p14="http://schemas.microsoft.com/office/powerpoint/2010/main" val="3066326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EPA Entrustment is Context Dependent</a:t>
            </a:r>
          </a:p>
        </p:txBody>
      </p:sp>
      <p:sp>
        <p:nvSpPr>
          <p:cNvPr id="3" name="Content Placeholder 2"/>
          <p:cNvSpPr>
            <a:spLocks noGrp="1"/>
          </p:cNvSpPr>
          <p:nvPr>
            <p:ph idx="1"/>
          </p:nvPr>
        </p:nvSpPr>
        <p:spPr>
          <a:xfrm>
            <a:off x="838200" y="1825625"/>
            <a:ext cx="4217894" cy="4351338"/>
          </a:xfrm>
        </p:spPr>
        <p:txBody>
          <a:bodyPr/>
          <a:lstStyle/>
          <a:p>
            <a:r>
              <a:rPr lang="en-US" dirty="0"/>
              <a:t>Trainee Factors:</a:t>
            </a:r>
          </a:p>
          <a:p>
            <a:pPr lvl="1">
              <a:buFont typeface="Calibri" panose="020F0502020204030204" pitchFamily="34" charset="0"/>
              <a:buChar char="⁻"/>
            </a:pPr>
            <a:r>
              <a:rPr lang="en-US" dirty="0"/>
              <a:t>Fatigue</a:t>
            </a:r>
          </a:p>
          <a:p>
            <a:pPr lvl="1">
              <a:buFont typeface="Calibri" panose="020F0502020204030204" pitchFamily="34" charset="0"/>
              <a:buChar char="⁻"/>
            </a:pPr>
            <a:r>
              <a:rPr lang="en-US" dirty="0"/>
              <a:t>Confidence</a:t>
            </a:r>
          </a:p>
          <a:p>
            <a:pPr lvl="1">
              <a:buFont typeface="Calibri" panose="020F0502020204030204" pitchFamily="34" charset="0"/>
              <a:buChar char="⁻"/>
            </a:pPr>
            <a:r>
              <a:rPr lang="en-US" dirty="0"/>
              <a:t>Resident experience</a:t>
            </a:r>
          </a:p>
          <a:p>
            <a:r>
              <a:rPr lang="en-US" dirty="0"/>
              <a:t>Supervisor:</a:t>
            </a:r>
          </a:p>
          <a:p>
            <a:pPr lvl="1">
              <a:buFont typeface="Calibri" panose="020F0502020204030204" pitchFamily="34" charset="0"/>
              <a:buChar char="⁻"/>
            </a:pPr>
            <a:r>
              <a:rPr lang="en-US" dirty="0"/>
              <a:t>Lenient vs strict</a:t>
            </a:r>
          </a:p>
          <a:p>
            <a:pPr lvl="1">
              <a:buFont typeface="Calibri" panose="020F0502020204030204" pitchFamily="34" charset="0"/>
              <a:buChar char="⁻"/>
            </a:pPr>
            <a:r>
              <a:rPr lang="en-US" dirty="0"/>
              <a:t>FM vs non-FM</a:t>
            </a:r>
          </a:p>
          <a:p>
            <a:r>
              <a:rPr lang="en-US" dirty="0"/>
              <a:t>Care Setting:</a:t>
            </a:r>
          </a:p>
          <a:p>
            <a:pPr lvl="1">
              <a:buFont typeface="Calibri" panose="020F0502020204030204" pitchFamily="34" charset="0"/>
              <a:buChar char="⁻"/>
            </a:pPr>
            <a:r>
              <a:rPr lang="en-US" dirty="0"/>
              <a:t>Out patient vs hospital</a:t>
            </a:r>
          </a:p>
          <a:p>
            <a:pPr lvl="1">
              <a:buFont typeface="Calibri" panose="020F0502020204030204" pitchFamily="34" charset="0"/>
              <a:buChar char="⁻"/>
            </a:pPr>
            <a:r>
              <a:rPr lang="en-US" dirty="0"/>
              <a:t>Night shift vs days</a:t>
            </a:r>
          </a:p>
          <a:p>
            <a:pPr lvl="1"/>
            <a:endParaRPr lang="en-US" dirty="0"/>
          </a:p>
        </p:txBody>
      </p:sp>
      <p:sp>
        <p:nvSpPr>
          <p:cNvPr id="4" name="Content Placeholder 2"/>
          <p:cNvSpPr txBox="1">
            <a:spLocks/>
          </p:cNvSpPr>
          <p:nvPr/>
        </p:nvSpPr>
        <p:spPr>
          <a:xfrm>
            <a:off x="6095999" y="1902666"/>
            <a:ext cx="447923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EPA type</a:t>
            </a:r>
          </a:p>
          <a:p>
            <a:pPr lvl="1">
              <a:buFont typeface="Calibri" panose="020F0502020204030204" pitchFamily="34" charset="0"/>
              <a:buChar char="⁻"/>
            </a:pPr>
            <a:r>
              <a:rPr lang="en-US" dirty="0"/>
              <a:t>Rarely occur</a:t>
            </a:r>
          </a:p>
          <a:p>
            <a:pPr lvl="1">
              <a:buFont typeface="Calibri" panose="020F0502020204030204" pitchFamily="34" charset="0"/>
              <a:buChar char="⁻"/>
            </a:pPr>
            <a:r>
              <a:rPr lang="en-US" dirty="0"/>
              <a:t>Frequent/common</a:t>
            </a:r>
          </a:p>
          <a:p>
            <a:pPr lvl="1">
              <a:buFont typeface="Calibri" panose="020F0502020204030204" pitchFamily="34" charset="0"/>
              <a:buChar char="⁻"/>
            </a:pPr>
            <a:r>
              <a:rPr lang="en-US" dirty="0"/>
              <a:t>Complexity</a:t>
            </a:r>
          </a:p>
          <a:p>
            <a:pPr lvl="1">
              <a:buFont typeface="Calibri" panose="020F0502020204030204" pitchFamily="34" charset="0"/>
              <a:buChar char="⁻"/>
            </a:pPr>
            <a:r>
              <a:rPr lang="en-US" dirty="0"/>
              <a:t>Global vs specific</a:t>
            </a:r>
          </a:p>
          <a:p>
            <a:r>
              <a:rPr lang="en-US" dirty="0"/>
              <a:t>Program Setting</a:t>
            </a:r>
          </a:p>
          <a:p>
            <a:pPr lvl="1">
              <a:buFont typeface="Calibri" panose="020F0502020204030204" pitchFamily="34" charset="0"/>
              <a:buChar char="⁻"/>
            </a:pPr>
            <a:r>
              <a:rPr lang="en-US" dirty="0"/>
              <a:t>Rural vs urban</a:t>
            </a:r>
          </a:p>
          <a:p>
            <a:pPr lvl="1">
              <a:buFont typeface="Calibri" panose="020F0502020204030204" pitchFamily="34" charset="0"/>
              <a:buChar char="⁻"/>
            </a:pPr>
            <a:r>
              <a:rPr lang="en-US" dirty="0"/>
              <a:t>Community vs university</a:t>
            </a:r>
          </a:p>
          <a:p>
            <a:pPr lvl="1">
              <a:buFont typeface="Calibri" panose="020F0502020204030204" pitchFamily="34" charset="0"/>
              <a:buChar char="⁻"/>
            </a:pPr>
            <a:r>
              <a:rPr lang="en-US" dirty="0"/>
              <a:t>Large vs small</a:t>
            </a:r>
          </a:p>
          <a:p>
            <a:pPr lvl="1">
              <a:buFont typeface="Calibri" panose="020F0502020204030204" pitchFamily="34" charset="0"/>
              <a:buChar char="⁻"/>
            </a:pPr>
            <a:r>
              <a:rPr lang="en-US" dirty="0"/>
              <a:t>Single vs multiple residencies</a:t>
            </a:r>
          </a:p>
          <a:p>
            <a:pPr lvl="2"/>
            <a:endParaRPr lang="en-US" dirty="0"/>
          </a:p>
        </p:txBody>
      </p:sp>
    </p:spTree>
    <p:extLst>
      <p:ext uri="{BB962C8B-B14F-4D97-AF65-F5344CB8AC3E}">
        <p14:creationId xmlns:p14="http://schemas.microsoft.com/office/powerpoint/2010/main" val="3984372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Entrustment Decisions in Practice</a:t>
            </a:r>
          </a:p>
        </p:txBody>
      </p:sp>
      <p:sp>
        <p:nvSpPr>
          <p:cNvPr id="7" name="Text Placeholder 6"/>
          <p:cNvSpPr>
            <a:spLocks noGrp="1"/>
          </p:cNvSpPr>
          <p:nvPr>
            <p:ph type="body" idx="1"/>
          </p:nvPr>
        </p:nvSpPr>
        <p:spPr/>
        <p:txBody>
          <a:bodyPr/>
          <a:lstStyle/>
          <a:p>
            <a:r>
              <a:rPr lang="en-US" dirty="0"/>
              <a:t>Ad Hoc Decisions</a:t>
            </a:r>
          </a:p>
        </p:txBody>
      </p:sp>
      <p:sp>
        <p:nvSpPr>
          <p:cNvPr id="8" name="Content Placeholder 7"/>
          <p:cNvSpPr>
            <a:spLocks noGrp="1"/>
          </p:cNvSpPr>
          <p:nvPr>
            <p:ph sz="half" idx="2"/>
          </p:nvPr>
        </p:nvSpPr>
        <p:spPr/>
        <p:txBody>
          <a:bodyPr/>
          <a:lstStyle/>
          <a:p>
            <a:r>
              <a:rPr lang="en-US" dirty="0"/>
              <a:t>Happening on the fly </a:t>
            </a:r>
          </a:p>
          <a:p>
            <a:pPr lvl="1">
              <a:buFont typeface="Calibri" panose="020F0502020204030204" pitchFamily="34" charset="0"/>
              <a:buChar char="₋"/>
            </a:pPr>
            <a:r>
              <a:rPr lang="en-US" dirty="0"/>
              <a:t>e.g. successful navigation of family conference for dying patient on night shift</a:t>
            </a:r>
          </a:p>
        </p:txBody>
      </p:sp>
      <p:sp>
        <p:nvSpPr>
          <p:cNvPr id="9" name="Text Placeholder 8"/>
          <p:cNvSpPr>
            <a:spLocks noGrp="1"/>
          </p:cNvSpPr>
          <p:nvPr>
            <p:ph type="body" sz="quarter" idx="3"/>
          </p:nvPr>
        </p:nvSpPr>
        <p:spPr/>
        <p:txBody>
          <a:bodyPr/>
          <a:lstStyle/>
          <a:p>
            <a:r>
              <a:rPr lang="en-US" dirty="0"/>
              <a:t>Structural Decisions</a:t>
            </a:r>
          </a:p>
        </p:txBody>
      </p:sp>
      <p:sp>
        <p:nvSpPr>
          <p:cNvPr id="10" name="Content Placeholder 9"/>
          <p:cNvSpPr>
            <a:spLocks noGrp="1"/>
          </p:cNvSpPr>
          <p:nvPr>
            <p:ph sz="quarter" idx="4"/>
          </p:nvPr>
        </p:nvSpPr>
        <p:spPr/>
        <p:txBody>
          <a:bodyPr/>
          <a:lstStyle/>
          <a:p>
            <a:r>
              <a:rPr lang="en-US" dirty="0"/>
              <a:t>Establishing recognition that a trainee may do this activity at a specific level of supervision from now on</a:t>
            </a:r>
          </a:p>
          <a:p>
            <a:r>
              <a:rPr lang="en-US" dirty="0"/>
              <a:t>Formal acknowledgement of achievement</a:t>
            </a:r>
          </a:p>
        </p:txBody>
      </p:sp>
    </p:spTree>
    <p:extLst>
      <p:ext uri="{BB962C8B-B14F-4D97-AF65-F5344CB8AC3E}">
        <p14:creationId xmlns:p14="http://schemas.microsoft.com/office/powerpoint/2010/main" val="2021815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Utilizing EPAs for Resident Evaluation</a:t>
            </a:r>
          </a:p>
        </p:txBody>
      </p:sp>
      <p:sp>
        <p:nvSpPr>
          <p:cNvPr id="3" name="Content Placeholder 2"/>
          <p:cNvSpPr>
            <a:spLocks noGrp="1"/>
          </p:cNvSpPr>
          <p:nvPr>
            <p:ph idx="1"/>
          </p:nvPr>
        </p:nvSpPr>
        <p:spPr/>
        <p:txBody>
          <a:bodyPr>
            <a:normAutofit/>
          </a:bodyPr>
          <a:lstStyle/>
          <a:p>
            <a:pPr marR="0">
              <a:lnSpc>
                <a:spcPct val="80000"/>
              </a:lnSpc>
              <a:spcAft>
                <a:spcPts val="0"/>
              </a:spcAft>
            </a:pPr>
            <a:r>
              <a:rPr lang="en-US" sz="3200" dirty="0"/>
              <a:t>Define care that the residency graduate can be trusted to deliver to the public. </a:t>
            </a:r>
          </a:p>
          <a:p>
            <a:pPr marR="0">
              <a:lnSpc>
                <a:spcPct val="80000"/>
              </a:lnSpc>
              <a:spcAft>
                <a:spcPts val="0"/>
              </a:spcAft>
            </a:pPr>
            <a:r>
              <a:rPr lang="en-US" sz="3200" dirty="0"/>
              <a:t>Focus on performance in real-world activities that require specific competencies.</a:t>
            </a:r>
          </a:p>
          <a:p>
            <a:pPr marR="0">
              <a:lnSpc>
                <a:spcPct val="80000"/>
              </a:lnSpc>
              <a:spcAft>
                <a:spcPts val="0"/>
              </a:spcAft>
            </a:pPr>
            <a:r>
              <a:rPr lang="en-US" sz="3200" dirty="0"/>
              <a:t>Evaluations containing EPA language are more easily completed and map to specific milestones. </a:t>
            </a:r>
          </a:p>
          <a:p>
            <a:pPr marR="0">
              <a:lnSpc>
                <a:spcPct val="80000"/>
              </a:lnSpc>
              <a:spcAft>
                <a:spcPts val="0"/>
              </a:spcAft>
            </a:pPr>
            <a:r>
              <a:rPr lang="en-US" sz="3200" dirty="0"/>
              <a:t>Lend themselves well to final summative evaluation for each resident. </a:t>
            </a:r>
          </a:p>
        </p:txBody>
      </p:sp>
    </p:spTree>
    <p:extLst>
      <p:ext uri="{BB962C8B-B14F-4D97-AF65-F5344CB8AC3E}">
        <p14:creationId xmlns:p14="http://schemas.microsoft.com/office/powerpoint/2010/main" val="1511714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Entrustment Data Sources	</a:t>
            </a:r>
          </a:p>
        </p:txBody>
      </p:sp>
      <p:sp>
        <p:nvSpPr>
          <p:cNvPr id="3" name="Content Placeholder 2"/>
          <p:cNvSpPr>
            <a:spLocks noGrp="1"/>
          </p:cNvSpPr>
          <p:nvPr>
            <p:ph sz="half" idx="1"/>
          </p:nvPr>
        </p:nvSpPr>
        <p:spPr/>
        <p:txBody>
          <a:bodyPr>
            <a:normAutofit fontScale="92500" lnSpcReduction="10000"/>
          </a:bodyPr>
          <a:lstStyle/>
          <a:p>
            <a:r>
              <a:rPr lang="en-US" dirty="0"/>
              <a:t>Rotation Evaluations</a:t>
            </a:r>
          </a:p>
          <a:p>
            <a:r>
              <a:rPr lang="en-US" dirty="0"/>
              <a:t>Family Medicine Center 360 Evaluations</a:t>
            </a:r>
          </a:p>
          <a:p>
            <a:r>
              <a:rPr lang="en-US" dirty="0"/>
              <a:t>Family Medicine Preceptor Evaluations</a:t>
            </a:r>
          </a:p>
          <a:p>
            <a:r>
              <a:rPr lang="en-US" dirty="0"/>
              <a:t>Resident Patient Panel Data</a:t>
            </a:r>
          </a:p>
          <a:p>
            <a:r>
              <a:rPr lang="en-US" dirty="0"/>
              <a:t>Chart Review</a:t>
            </a:r>
          </a:p>
          <a:p>
            <a:r>
              <a:rPr lang="en-US" dirty="0"/>
              <a:t>Direct Observation</a:t>
            </a:r>
          </a:p>
          <a:p>
            <a:r>
              <a:rPr lang="en-US" dirty="0"/>
              <a:t>Resident Referral Pattern Review</a:t>
            </a:r>
          </a:p>
          <a:p>
            <a:r>
              <a:rPr lang="en-US" dirty="0"/>
              <a:t>Resident Portfolio</a:t>
            </a:r>
          </a:p>
        </p:txBody>
      </p:sp>
      <p:sp>
        <p:nvSpPr>
          <p:cNvPr id="4" name="Content Placeholder 3"/>
          <p:cNvSpPr>
            <a:spLocks noGrp="1"/>
          </p:cNvSpPr>
          <p:nvPr>
            <p:ph sz="half" idx="2"/>
          </p:nvPr>
        </p:nvSpPr>
        <p:spPr/>
        <p:txBody>
          <a:bodyPr>
            <a:normAutofit fontScale="92500" lnSpcReduction="10000"/>
          </a:bodyPr>
          <a:lstStyle/>
          <a:p>
            <a:r>
              <a:rPr lang="en-US" dirty="0"/>
              <a:t>Behaviorist Evaluation of Residents</a:t>
            </a:r>
          </a:p>
          <a:p>
            <a:r>
              <a:rPr lang="en-US" dirty="0"/>
              <a:t>Procedure Evaluations</a:t>
            </a:r>
          </a:p>
          <a:p>
            <a:r>
              <a:rPr lang="en-US" dirty="0"/>
              <a:t>Practice Improvement Projects</a:t>
            </a:r>
          </a:p>
          <a:p>
            <a:r>
              <a:rPr lang="en-US" dirty="0"/>
              <a:t>Video Review of Patient Encounters</a:t>
            </a:r>
          </a:p>
          <a:p>
            <a:r>
              <a:rPr lang="en-US" dirty="0"/>
              <a:t>Patient Satisfaction Surveys</a:t>
            </a:r>
          </a:p>
          <a:p>
            <a:r>
              <a:rPr lang="en-US" dirty="0"/>
              <a:t>ABFM In-Training Exam Results</a:t>
            </a:r>
          </a:p>
          <a:p>
            <a:r>
              <a:rPr lang="en-US" dirty="0"/>
              <a:t>Journal Club or Evidence-Based Answer Presentations</a:t>
            </a:r>
          </a:p>
        </p:txBody>
      </p:sp>
    </p:spTree>
    <p:extLst>
      <p:ext uri="{BB962C8B-B14F-4D97-AF65-F5344CB8AC3E}">
        <p14:creationId xmlns:p14="http://schemas.microsoft.com/office/powerpoint/2010/main" val="4116925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Application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7791233"/>
              </p:ext>
            </p:extLst>
          </p:nvPr>
        </p:nvGraphicFramePr>
        <p:xfrm>
          <a:off x="838200" y="2241261"/>
          <a:ext cx="10515600" cy="3032760"/>
        </p:xfrm>
        <a:graphic>
          <a:graphicData uri="http://schemas.openxmlformats.org/drawingml/2006/table">
            <a:tbl>
              <a:tblPr firstRow="1" bandRow="1">
                <a:tableStyleId>{5C22544A-7EE6-4342-B048-85BDC9FD1C3A}</a:tableStyleId>
              </a:tblPr>
              <a:tblGrid>
                <a:gridCol w="5257800">
                  <a:extLst>
                    <a:ext uri="{9D8B030D-6E8A-4147-A177-3AD203B41FA5}">
                      <a16:colId xmlns="" xmlns:a16="http://schemas.microsoft.com/office/drawing/2014/main" val="708160856"/>
                    </a:ext>
                  </a:extLst>
                </a:gridCol>
                <a:gridCol w="5257800">
                  <a:extLst>
                    <a:ext uri="{9D8B030D-6E8A-4147-A177-3AD203B41FA5}">
                      <a16:colId xmlns="" xmlns:a16="http://schemas.microsoft.com/office/drawing/2014/main" val="743792230"/>
                    </a:ext>
                  </a:extLst>
                </a:gridCol>
              </a:tblGrid>
              <a:tr h="370840">
                <a:tc>
                  <a:txBody>
                    <a:bodyPr/>
                    <a:lstStyle/>
                    <a:p>
                      <a:r>
                        <a:rPr lang="en-US" dirty="0">
                          <a:solidFill>
                            <a:schemeClr val="tx1"/>
                          </a:solidFill>
                        </a:rPr>
                        <a:t>Levels</a:t>
                      </a:r>
                      <a:r>
                        <a:rPr lang="en-US" baseline="0" dirty="0">
                          <a:solidFill>
                            <a:schemeClr val="tx1"/>
                          </a:solidFill>
                        </a:rPr>
                        <a:t> of Entrustment for EPAs (ten Cate)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Miller’s Pyramid</a:t>
                      </a:r>
                      <a:r>
                        <a:rPr lang="en-US" baseline="0" dirty="0">
                          <a:solidFill>
                            <a:schemeClr val="tx1"/>
                          </a:solidFill>
                        </a:rPr>
                        <a:t> (hierarchy of competence)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4207680"/>
                  </a:ext>
                </a:extLst>
              </a:tr>
              <a:tr h="370840">
                <a:tc>
                  <a:txBody>
                    <a:bodyPr/>
                    <a:lstStyle/>
                    <a:p>
                      <a:r>
                        <a:rPr lang="en-US" dirty="0">
                          <a:solidFill>
                            <a:schemeClr val="tx1"/>
                          </a:solidFill>
                        </a:rPr>
                        <a:t>1. Observation without</a:t>
                      </a:r>
                      <a:r>
                        <a:rPr lang="en-US" baseline="0" dirty="0">
                          <a:solidFill>
                            <a:schemeClr val="tx1"/>
                          </a:solidFill>
                        </a:rPr>
                        <a:t> execution, even with direct supervision</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KNOWS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343800261"/>
                  </a:ext>
                </a:extLst>
              </a:tr>
              <a:tr h="370840">
                <a:tc>
                  <a:txBody>
                    <a:bodyPr/>
                    <a:lstStyle/>
                    <a:p>
                      <a:r>
                        <a:rPr lang="en-US" dirty="0">
                          <a:solidFill>
                            <a:schemeClr val="tx1"/>
                          </a:solidFill>
                        </a:rPr>
                        <a:t>2. Execution with direct, proactive supervision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KNOWS HOW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161639245"/>
                  </a:ext>
                </a:extLst>
              </a:tr>
              <a:tr h="370840">
                <a:tc>
                  <a:txBody>
                    <a:bodyPr/>
                    <a:lstStyle/>
                    <a:p>
                      <a:r>
                        <a:rPr lang="en-US" dirty="0">
                          <a:solidFill>
                            <a:schemeClr val="tx1"/>
                          </a:solidFill>
                        </a:rPr>
                        <a:t>3. Execution with reactive supervision, i.e. on request and quickly available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SHOWS HOW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190242223"/>
                  </a:ext>
                </a:extLst>
              </a:tr>
              <a:tr h="370840">
                <a:tc>
                  <a:txBody>
                    <a:bodyPr/>
                    <a:lstStyle/>
                    <a:p>
                      <a:r>
                        <a:rPr lang="en-US" dirty="0">
                          <a:solidFill>
                            <a:schemeClr val="tx1"/>
                          </a:solidFill>
                        </a:rPr>
                        <a:t>4. Supervision at a distance and/or post hoc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DOES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334691885"/>
                  </a:ext>
                </a:extLst>
              </a:tr>
              <a:tr h="370840">
                <a:tc>
                  <a:txBody>
                    <a:bodyPr/>
                    <a:lstStyle/>
                    <a:p>
                      <a:r>
                        <a:rPr lang="en-US" dirty="0">
                          <a:solidFill>
                            <a:schemeClr val="tx1"/>
                          </a:solidFill>
                        </a:rPr>
                        <a:t>5. Supervision provided by the trainee to more junior colleagues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04037828"/>
                  </a:ext>
                </a:extLst>
              </a:tr>
            </a:tbl>
          </a:graphicData>
        </a:graphic>
      </p:graphicFrame>
    </p:spTree>
    <p:extLst>
      <p:ext uri="{BB962C8B-B14F-4D97-AF65-F5344CB8AC3E}">
        <p14:creationId xmlns:p14="http://schemas.microsoft.com/office/powerpoint/2010/main" val="3165612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515</TotalTime>
  <Words>1055</Words>
  <Application>Microsoft Office PowerPoint</Application>
  <PresentationFormat>Custom</PresentationFormat>
  <Paragraphs>153</Paragraphs>
  <Slides>17</Slides>
  <Notes>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EPAs as a Tool for Resident Evaluation</vt:lpstr>
      <vt:lpstr>Goals and Objectives</vt:lpstr>
      <vt:lpstr>What is an EPA?</vt:lpstr>
      <vt:lpstr>Entrusting the EPA</vt:lpstr>
      <vt:lpstr>EPA Entrustment is Context Dependent</vt:lpstr>
      <vt:lpstr>Entrustment Decisions in Practice</vt:lpstr>
      <vt:lpstr>Utilizing EPAs for Resident Evaluation</vt:lpstr>
      <vt:lpstr>Entrustment Data Sources </vt:lpstr>
      <vt:lpstr>Practical Application</vt:lpstr>
      <vt:lpstr>Practical Application Examples</vt:lpstr>
      <vt:lpstr>EPA Language in a Patient Satisfaction Survey</vt:lpstr>
      <vt:lpstr>Practical Application Examples</vt:lpstr>
      <vt:lpstr>EPA Language in a Grand Rounds Evaluation</vt:lpstr>
      <vt:lpstr>Practical Application Examples – Bidirectional Assessment</vt:lpstr>
      <vt:lpstr>Provide first-contact access to care for health issues and medical problems.  </vt:lpstr>
      <vt:lpstr>Practical Application Examples: Non-FM Evaluations</vt:lpstr>
      <vt:lpstr>Practical Application Examples:  Non-FM Evaluations</vt:lpstr>
    </vt:vector>
  </TitlesOfParts>
  <Company>CoxHealth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EPA’s as a Tool for Resident Evaluation</dc:title>
  <dc:creator>gcurtis</dc:creator>
  <cp:lastModifiedBy>Vickie Greenwood</cp:lastModifiedBy>
  <cp:revision>67</cp:revision>
  <dcterms:created xsi:type="dcterms:W3CDTF">2017-02-16T19:57:01Z</dcterms:created>
  <dcterms:modified xsi:type="dcterms:W3CDTF">2017-04-03T14:30:43Z</dcterms:modified>
</cp:coreProperties>
</file>