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sldIdLst>
    <p:sldId id="256" r:id="rId2"/>
    <p:sldId id="257" r:id="rId3"/>
    <p:sldId id="272" r:id="rId4"/>
    <p:sldId id="258" r:id="rId5"/>
    <p:sldId id="259" r:id="rId6"/>
    <p:sldId id="276" r:id="rId7"/>
    <p:sldId id="262" r:id="rId8"/>
    <p:sldId id="275" r:id="rId9"/>
    <p:sldId id="263" r:id="rId10"/>
    <p:sldId id="264" r:id="rId11"/>
    <p:sldId id="265" r:id="rId12"/>
    <p:sldId id="277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8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50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9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35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7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1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1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8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4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4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AE75-E8E5-834A-AC40-86CC432DFD5C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284E1-DFA6-E84B-A6F2-402096CA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tfm.org/Advocacy/AdvocacyCours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fm.org/Advocacy" TargetMode="External"/><Relationship Id="rId2" Type="http://schemas.openxmlformats.org/officeDocument/2006/relationships/hyperlink" Target="https://www.aafp.org/advocac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milydocs.org/advocacy" TargetMode="External"/><Relationship Id="rId4" Type="http://schemas.openxmlformats.org/officeDocument/2006/relationships/hyperlink" Target="http://www.nysafp.org/Member/Governance/Commissions/Advocac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fp.org/dam/AAFP/documents/events/fmcc/SummitScholarshipApp.pdf" TargetMode="External"/><Relationship Id="rId2" Type="http://schemas.openxmlformats.org/officeDocument/2006/relationships/hyperlink" Target="http://www.afmrd.org/page/resident-scholarshi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fm.org/Conferences/FamilyMedicineCongressionalConference/NewFacultyAdvocacyScholarshi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D553-E5B9-3C42-B07A-91011BDDC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5704"/>
            <a:ext cx="9144000" cy="2387600"/>
          </a:xfrm>
        </p:spPr>
        <p:txBody>
          <a:bodyPr>
            <a:noAutofit/>
          </a:bodyPr>
          <a:lstStyle/>
          <a:p>
            <a:r>
              <a:rPr lang="en-US" sz="8000" dirty="0"/>
              <a:t>Family Medicine Advocacy Summit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52718-B5E5-9444-9B3D-BDA1C3E4E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619"/>
            <a:ext cx="9144000" cy="1655762"/>
          </a:xfrm>
        </p:spPr>
        <p:txBody>
          <a:bodyPr/>
          <a:lstStyle/>
          <a:p>
            <a:r>
              <a:rPr lang="en-US" dirty="0"/>
              <a:t>Robert Wang, MD</a:t>
            </a:r>
          </a:p>
          <a:p>
            <a:r>
              <a:rPr lang="en-US" dirty="0"/>
              <a:t>SUNY Downstate Medical Center</a:t>
            </a:r>
          </a:p>
          <a:p>
            <a:r>
              <a:rPr lang="en-US" dirty="0"/>
              <a:t>May 21-22, 2018</a:t>
            </a:r>
          </a:p>
          <a:p>
            <a:r>
              <a:rPr lang="en-US" dirty="0"/>
              <a:t>Washington, DC</a:t>
            </a:r>
          </a:p>
        </p:txBody>
      </p:sp>
      <p:pic>
        <p:nvPicPr>
          <p:cNvPr id="1026" name="Picture 2" descr="Downstate Medical Center logo.png">
            <a:extLst>
              <a:ext uri="{FF2B5EF4-FFF2-40B4-BE49-F238E27FC236}">
                <a16:creationId xmlns:a16="http://schemas.microsoft.com/office/drawing/2014/main" id="{0FFC156A-2949-3548-B1EE-FDACF2FE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32" y="4378290"/>
            <a:ext cx="1396201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37660AAC-0B62-2243-B6EF-CC961FCE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9" y="4375581"/>
            <a:ext cx="2953189" cy="12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3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BCB1-E5AF-D045-A01B-FA66AD30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Advocacy Trail!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2D005-E67F-314D-8B1C-5ED2D05F1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580" y="1270000"/>
            <a:ext cx="5867400" cy="50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1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96E6-9E2F-A340-894B-43D30C0E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get involved? – Free Online Advocacy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6D304-416A-0746-89A8-2702C292E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http://www.stfm.org/Advocacy/AdvocacyCourses</a:t>
            </a:r>
            <a:endParaRPr lang="en-US" sz="2400" dirty="0"/>
          </a:p>
          <a:p>
            <a:r>
              <a:rPr lang="en-US" sz="2400" dirty="0"/>
              <a:t>Learn how to advocate, how to connect with your legislators, how to prepare for a visit with your legislator, how to interact with your legislator, and how to maintain the relationship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F84F2-0500-5548-A4FC-9305F5304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90" y="3826932"/>
            <a:ext cx="3483776" cy="28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04F2-0925-BC44-974C-D3FF1F27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5719-1B0C-8945-A52A-6450AB941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AAFP Advocacy: </a:t>
            </a:r>
            <a:r>
              <a:rPr lang="en-US" sz="2400" dirty="0">
                <a:hlinkClick r:id="rId2"/>
              </a:rPr>
              <a:t>https://www.aafp.org/advocacy.html</a:t>
            </a:r>
            <a:endParaRPr lang="en-US" sz="2400" dirty="0"/>
          </a:p>
          <a:p>
            <a:r>
              <a:rPr lang="en-US" sz="2400" dirty="0"/>
              <a:t>STFM Advocacy: </a:t>
            </a:r>
            <a:r>
              <a:rPr lang="en-US" sz="2400" dirty="0">
                <a:hlinkClick r:id="rId3"/>
              </a:rPr>
              <a:t>http://www.stfm.org/Advocacy</a:t>
            </a:r>
            <a:endParaRPr lang="en-US" sz="2400" dirty="0"/>
          </a:p>
          <a:p>
            <a:r>
              <a:rPr lang="en-US" sz="2400" dirty="0"/>
              <a:t>NYS AFP: </a:t>
            </a:r>
            <a:r>
              <a:rPr lang="en-US" sz="2400" dirty="0">
                <a:hlinkClick r:id="rId4"/>
              </a:rPr>
              <a:t>http://www.nysafp.org/Member/Governance/Commissions/Advocacy</a:t>
            </a:r>
            <a:endParaRPr lang="en-US" sz="2400" dirty="0"/>
          </a:p>
          <a:p>
            <a:r>
              <a:rPr lang="en-US" sz="2400" dirty="0"/>
              <a:t>CAFP: </a:t>
            </a:r>
            <a:r>
              <a:rPr lang="en-US" sz="2400" dirty="0">
                <a:hlinkClick r:id="rId5"/>
              </a:rPr>
              <a:t>https://www.familydocs.org/advocacy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56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F65E-AF29-5047-99D0-4157F263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 for FMAS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BC961-E78D-8C48-9438-53D2AB5E7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AFMRD: </a:t>
            </a:r>
            <a:r>
              <a:rPr lang="en-US" sz="2400" dirty="0">
                <a:hlinkClick r:id="rId2"/>
              </a:rPr>
              <a:t>http://www.afmrd.org/page/resident-scholarship</a:t>
            </a:r>
            <a:endParaRPr lang="en-US" sz="2400" dirty="0"/>
          </a:p>
          <a:p>
            <a:r>
              <a:rPr lang="en-US" sz="2400" dirty="0"/>
              <a:t>AAFP: </a:t>
            </a:r>
            <a:r>
              <a:rPr lang="en-US" sz="2400" dirty="0">
                <a:hlinkClick r:id="rId3"/>
              </a:rPr>
              <a:t>https://www.aafp.org/dam/AAFP/documents/events/fmcc/SummitScholarshipApp.pdf</a:t>
            </a:r>
            <a:endParaRPr lang="en-US" sz="2400" dirty="0"/>
          </a:p>
          <a:p>
            <a:r>
              <a:rPr lang="en-US" sz="2400" dirty="0"/>
              <a:t>STFM: </a:t>
            </a:r>
            <a:r>
              <a:rPr lang="en-US" sz="2400" dirty="0">
                <a:hlinkClick r:id="rId4"/>
              </a:rPr>
              <a:t>http://www.stfm.org/Conferences/FamilyMedicineCongressionalConference/NewFacultyAdvocacyScholarship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204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1917-6A3A-EA4B-B9E4-488C4546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911" y="2698044"/>
            <a:ext cx="3939822" cy="1320800"/>
          </a:xfrm>
        </p:spPr>
        <p:txBody>
          <a:bodyPr>
            <a:noAutofit/>
          </a:bodyPr>
          <a:lstStyle/>
          <a:p>
            <a:r>
              <a:rPr lang="en-US" sz="5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140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3AE-691D-3B4C-9C94-E516C1BF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29AB-B37E-0D48-B367-702C6CAFB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is FMAS?</a:t>
            </a:r>
          </a:p>
          <a:p>
            <a:r>
              <a:rPr lang="en-US" sz="2400" dirty="0"/>
              <a:t>Why is FMAS important?</a:t>
            </a:r>
          </a:p>
          <a:p>
            <a:r>
              <a:rPr lang="en-US" sz="2400" dirty="0"/>
              <a:t>My experience</a:t>
            </a:r>
          </a:p>
          <a:p>
            <a:r>
              <a:rPr lang="en-US" sz="2400" dirty="0"/>
              <a:t>How can you get involved?</a:t>
            </a:r>
          </a:p>
        </p:txBody>
      </p:sp>
    </p:spTree>
    <p:extLst>
      <p:ext uri="{BB962C8B-B14F-4D97-AF65-F5344CB8AC3E}">
        <p14:creationId xmlns:p14="http://schemas.microsoft.com/office/powerpoint/2010/main" val="256535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206D-1CF7-9347-9D9B-126266EF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What is FMAS?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A14B9-DF8E-0F4F-8762-C2164C58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An opportunity for you to influence current healthcare policy</a:t>
            </a:r>
          </a:p>
          <a:p>
            <a:r>
              <a:rPr lang="en-US" sz="2400" dirty="0"/>
              <a:t>Learn about legislative priorities in family medicine</a:t>
            </a:r>
          </a:p>
          <a:p>
            <a:r>
              <a:rPr lang="en-US" sz="2400" dirty="0"/>
              <a:t>Learn how to lobby and advocate on Capitol Hill</a:t>
            </a:r>
          </a:p>
          <a:p>
            <a:r>
              <a:rPr lang="en-US" sz="2400" dirty="0"/>
              <a:t>Team up with your state delegation (NYS AFP)</a:t>
            </a:r>
          </a:p>
          <a:p>
            <a:r>
              <a:rPr lang="en-US" sz="2400" dirty="0"/>
              <a:t>Discuss important health policy and issues with members of Congress and their staff</a:t>
            </a:r>
          </a:p>
          <a:p>
            <a:r>
              <a:rPr lang="en-US" sz="2400" dirty="0"/>
              <a:t>Network with other family medicine physicians and like-minded individuals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136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8C30-AD82-B141-B2CE-A20ED2D9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Why is FMAS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F3DBD-417F-C74F-9C05-09B758F43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 you feel passionately about advocating for your patients, colleagues, and community?</a:t>
            </a:r>
          </a:p>
          <a:p>
            <a:r>
              <a:rPr lang="en-US" sz="2400" dirty="0"/>
              <a:t>You can affect health policy!</a:t>
            </a:r>
          </a:p>
          <a:p>
            <a:r>
              <a:rPr lang="en-US" sz="2400" dirty="0"/>
              <a:t>This is an opportunity to fight for family medicine on Capitol Hill!</a:t>
            </a:r>
          </a:p>
          <a:p>
            <a:r>
              <a:rPr lang="en-US" sz="2400" dirty="0"/>
              <a:t>Policymakers listen because you represent their constituents</a:t>
            </a:r>
          </a:p>
          <a:p>
            <a:r>
              <a:rPr lang="en-US" sz="2400" dirty="0"/>
              <a:t>Gain leadership experience and network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54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E96F8-C17A-E84F-8698-E1B377EC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My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1847-900D-6045-86A9-192A8C54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 learned how to advocate</a:t>
            </a:r>
          </a:p>
          <a:p>
            <a:r>
              <a:rPr lang="en-US" sz="2000" dirty="0"/>
              <a:t>I learned about important issues in healthcare and family medicine</a:t>
            </a:r>
          </a:p>
          <a:p>
            <a:r>
              <a:rPr lang="en-US" sz="2000" dirty="0"/>
              <a:t>I learned how to engage legislators with storytelling</a:t>
            </a:r>
          </a:p>
          <a:p>
            <a:r>
              <a:rPr lang="en-US" sz="2000" dirty="0"/>
              <a:t>I learned how to maintain relationships with representatives</a:t>
            </a:r>
          </a:p>
          <a:p>
            <a:r>
              <a:rPr lang="en-US" sz="2000" dirty="0"/>
              <a:t>I learned about best practices for Congressional engagement</a:t>
            </a:r>
          </a:p>
          <a:p>
            <a:r>
              <a:rPr lang="en-US" sz="2000" dirty="0"/>
              <a:t>I learned how to interact with media</a:t>
            </a:r>
          </a:p>
          <a:p>
            <a:r>
              <a:rPr lang="en-US" sz="2000" dirty="0"/>
              <a:t>I learned to use data to improve advocacy</a:t>
            </a:r>
          </a:p>
          <a:p>
            <a:r>
              <a:rPr lang="en-US" sz="2000" dirty="0"/>
              <a:t>I learned about the legislative process</a:t>
            </a:r>
          </a:p>
          <a:p>
            <a:r>
              <a:rPr lang="en-US" sz="2000" dirty="0"/>
              <a:t>I networked with family medicine physicians, staff, legislators, media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232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76B7-E975-4B41-A3CA-703F9C1A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That We Advocated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AC097-31B3-714D-B499-5F6BD70A8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Improving maternal mortality</a:t>
            </a:r>
          </a:p>
          <a:p>
            <a:r>
              <a:rPr lang="en-US" sz="2400" dirty="0"/>
              <a:t>Addressing the opioid crisis</a:t>
            </a:r>
          </a:p>
          <a:p>
            <a:r>
              <a:rPr lang="en-US" sz="2400" dirty="0"/>
              <a:t>Improving high deductible health plans</a:t>
            </a:r>
          </a:p>
          <a:p>
            <a:r>
              <a:rPr lang="en-US" sz="2400" dirty="0"/>
              <a:t>Expanding rural GME</a:t>
            </a:r>
          </a:p>
          <a:p>
            <a:r>
              <a:rPr lang="en-US" sz="2400" dirty="0"/>
              <a:t>Joining the Congressional Primary Care Caucus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60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36BC-E464-5B4E-A5D9-4933AB86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AFMRD Scholarship Winners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2845E-B7D2-214C-B154-736D733B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075" y="1270000"/>
            <a:ext cx="6744927" cy="502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1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40F9-5F56-554C-92C5-CAC98155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AFMRD Scholarship Winners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BD4A44-AE44-5744-9469-DF2842204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75" y="1824037"/>
            <a:ext cx="7775223" cy="4373563"/>
          </a:xfrm>
        </p:spPr>
      </p:pic>
    </p:spTree>
    <p:extLst>
      <p:ext uri="{BB962C8B-B14F-4D97-AF65-F5344CB8AC3E}">
        <p14:creationId xmlns:p14="http://schemas.microsoft.com/office/powerpoint/2010/main" val="306795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A40B-E7EE-224D-BAFB-1F13EBC99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Delegation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4609B-8369-8742-BC36-87B67EBD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15" y="1416050"/>
            <a:ext cx="7240587" cy="47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0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{8821B818-F017-9940-B890-1AE05524EEFE}tf10001060</Template>
  <TotalTime>19515</TotalTime>
  <Words>434</Words>
  <Application>Microsoft Macintosh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Family Medicine Advocacy Summit</vt:lpstr>
      <vt:lpstr>Objectives</vt:lpstr>
      <vt:lpstr>What is FMAS?</vt:lpstr>
      <vt:lpstr>Why is FMAS important?</vt:lpstr>
      <vt:lpstr>My Experience</vt:lpstr>
      <vt:lpstr>Issues That We Advocated For</vt:lpstr>
      <vt:lpstr>AFMRD Scholarship Winners</vt:lpstr>
      <vt:lpstr>AFMRD Scholarship Winners</vt:lpstr>
      <vt:lpstr>New York Delegation</vt:lpstr>
      <vt:lpstr>On the Advocacy Trail!</vt:lpstr>
      <vt:lpstr>How can you get involved? – Free Online Advocacy Courses</vt:lpstr>
      <vt:lpstr>Advocacy Resources</vt:lpstr>
      <vt:lpstr>Scholarships for FMAS</vt:lpstr>
      <vt:lpstr>Thank you!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Wang</dc:creator>
  <cp:lastModifiedBy>Robert Wang</cp:lastModifiedBy>
  <cp:revision>16</cp:revision>
  <dcterms:created xsi:type="dcterms:W3CDTF">2018-06-24T08:00:04Z</dcterms:created>
  <dcterms:modified xsi:type="dcterms:W3CDTF">2018-07-07T21:15:08Z</dcterms:modified>
</cp:coreProperties>
</file>