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ppt/notesSlides/notesSlide17.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Default Extension="tiff" ContentType="image/tiff"/>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73" r:id="rId1"/>
  </p:sldMasterIdLst>
  <p:notesMasterIdLst>
    <p:notesMasterId r:id="rId24"/>
  </p:notesMasterIdLst>
  <p:sldIdLst>
    <p:sldId id="256" r:id="rId2"/>
    <p:sldId id="259" r:id="rId3"/>
    <p:sldId id="257" r:id="rId4"/>
    <p:sldId id="261" r:id="rId5"/>
    <p:sldId id="260" r:id="rId6"/>
    <p:sldId id="263" r:id="rId7"/>
    <p:sldId id="265" r:id="rId8"/>
    <p:sldId id="279" r:id="rId9"/>
    <p:sldId id="258" r:id="rId10"/>
    <p:sldId id="262" r:id="rId11"/>
    <p:sldId id="269" r:id="rId12"/>
    <p:sldId id="266" r:id="rId13"/>
    <p:sldId id="275" r:id="rId14"/>
    <p:sldId id="267" r:id="rId15"/>
    <p:sldId id="270" r:id="rId16"/>
    <p:sldId id="276" r:id="rId17"/>
    <p:sldId id="271" r:id="rId18"/>
    <p:sldId id="277" r:id="rId19"/>
    <p:sldId id="274" r:id="rId20"/>
    <p:sldId id="272" r:id="rId21"/>
    <p:sldId id="278" r:id="rId22"/>
    <p:sldId id="264"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70988" autoAdjust="0"/>
  </p:normalViewPr>
  <p:slideViewPr>
    <p:cSldViewPr snapToObjects="1">
      <p:cViewPr varScale="1">
        <p:scale>
          <a:sx n="59" d="100"/>
          <a:sy n="59" d="100"/>
        </p:scale>
        <p:origin x="-2296"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6329E5-3226-3348-B9F1-A257E5F0AC28}" type="datetimeFigureOut">
              <a:rPr lang="en-US" smtClean="0"/>
              <a:pPr/>
              <a:t>5/31/18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915DB8-CC35-0144-A030-BA059135ED6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was a scholarship recipient</a:t>
            </a:r>
            <a:r>
              <a:rPr lang="en-US" baseline="0" dirty="0" smtClean="0"/>
              <a:t> through the AFMRD (Association of Family Medicine Residency Directors) for the Family Medicine Advocacy Summit in Washington D.C. in May. As part of the scholarship, we are encouraged to come back to our programs and communities and share information about physicians as advocates and our experiences lobbying for policy change. I want to talk a bit about the process of lobbying and how physicians can make an impact by sharing their stories and experiences as we advocate for our patients and profession. </a:t>
            </a:r>
            <a:endParaRPr lang="en-US" dirty="0"/>
          </a:p>
        </p:txBody>
      </p:sp>
      <p:sp>
        <p:nvSpPr>
          <p:cNvPr id="4" name="Slide Number Placeholder 3"/>
          <p:cNvSpPr>
            <a:spLocks noGrp="1"/>
          </p:cNvSpPr>
          <p:nvPr>
            <p:ph type="sldNum" sz="quarter" idx="10"/>
          </p:nvPr>
        </p:nvSpPr>
        <p:spPr/>
        <p:txBody>
          <a:bodyPr/>
          <a:lstStyle/>
          <a:p>
            <a:fld id="{D6915DB8-CC35-0144-A030-BA059135ED6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want to be able to understand</a:t>
            </a:r>
            <a:r>
              <a:rPr lang="en-US" baseline="0" dirty="0" smtClean="0"/>
              <a:t> what the legislator can feasibly do and ask them what you want them to do to help. Your ask needs to be specific and you need to convey why it matters- which will occur in the one pager and the story. For example, you might say, “Senator Cruz, I am asking you to support ACE Research Act which is part of Senate bill 2406. Let me tell you why we need more research on expanding chronic pain research…”</a:t>
            </a:r>
            <a:endParaRPr lang="en-US" dirty="0"/>
          </a:p>
        </p:txBody>
      </p:sp>
      <p:sp>
        <p:nvSpPr>
          <p:cNvPr id="4" name="Slide Number Placeholder 3"/>
          <p:cNvSpPr>
            <a:spLocks noGrp="1"/>
          </p:cNvSpPr>
          <p:nvPr>
            <p:ph type="sldNum" sz="quarter" idx="10"/>
          </p:nvPr>
        </p:nvSpPr>
        <p:spPr/>
        <p:txBody>
          <a:bodyPr/>
          <a:lstStyle/>
          <a:p>
            <a:fld id="{D6915DB8-CC35-0144-A030-BA059135ED62}"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will show you an example later on in my</a:t>
            </a:r>
            <a:r>
              <a:rPr lang="en-US" baseline="0" dirty="0" smtClean="0"/>
              <a:t> presentation of a one pager we used for the FMAS. The staffers were pleased to get these and even made notes or asked questions about information on the one-pager. </a:t>
            </a:r>
            <a:endParaRPr lang="en-US" dirty="0"/>
          </a:p>
        </p:txBody>
      </p:sp>
      <p:sp>
        <p:nvSpPr>
          <p:cNvPr id="4" name="Slide Number Placeholder 3"/>
          <p:cNvSpPr>
            <a:spLocks noGrp="1"/>
          </p:cNvSpPr>
          <p:nvPr>
            <p:ph type="sldNum" sz="quarter" idx="10"/>
          </p:nvPr>
        </p:nvSpPr>
        <p:spPr/>
        <p:txBody>
          <a:bodyPr/>
          <a:lstStyle/>
          <a:p>
            <a:fld id="{D6915DB8-CC35-0144-A030-BA059135ED62}"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is the most compelling way to convey why this issue matters and why they should care. The staffer and legislator may not remember your facts and data,</a:t>
            </a:r>
            <a:r>
              <a:rPr lang="en-US" baseline="0" dirty="0" smtClean="0"/>
              <a:t> but they will remember the personal stories. For example, when lobbying for increasing research on </a:t>
            </a:r>
            <a:r>
              <a:rPr lang="en-US" baseline="0" dirty="0" err="1" smtClean="0"/>
              <a:t>opioids</a:t>
            </a:r>
            <a:r>
              <a:rPr lang="en-US" baseline="0" dirty="0" smtClean="0"/>
              <a:t> and chronic pain management, one of the Texas physicians I lobbied with told stories about a prominent</a:t>
            </a:r>
            <a:r>
              <a:rPr lang="en-US" baseline="0" dirty="0" smtClean="0"/>
              <a:t> high </a:t>
            </a:r>
            <a:r>
              <a:rPr lang="en-US" baseline="0" dirty="0" smtClean="0"/>
              <a:t>school principal in his community who became addicted to </a:t>
            </a:r>
            <a:r>
              <a:rPr lang="en-US" baseline="0" dirty="0" err="1" smtClean="0"/>
              <a:t>opioids</a:t>
            </a:r>
            <a:r>
              <a:rPr lang="en-US" baseline="0" dirty="0" smtClean="0"/>
              <a:t> after having a kidney stone and an Eagle Scout in the community who overdosed.  </a:t>
            </a:r>
            <a:endParaRPr lang="en-US" dirty="0" smtClean="0"/>
          </a:p>
          <a:p>
            <a:endParaRPr lang="en-US" dirty="0"/>
          </a:p>
        </p:txBody>
      </p:sp>
      <p:sp>
        <p:nvSpPr>
          <p:cNvPr id="4" name="Slide Number Placeholder 3"/>
          <p:cNvSpPr>
            <a:spLocks noGrp="1"/>
          </p:cNvSpPr>
          <p:nvPr>
            <p:ph type="sldNum" sz="quarter" idx="10"/>
          </p:nvPr>
        </p:nvSpPr>
        <p:spPr/>
        <p:txBody>
          <a:bodyPr/>
          <a:lstStyle/>
          <a:p>
            <a:fld id="{D6915DB8-CC35-0144-A030-BA059135ED62}"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a:t>
            </a:r>
            <a:r>
              <a:rPr lang="en-US" baseline="0" dirty="0" smtClean="0"/>
              <a:t> will have to have set up a visit with the legislator or staffer. If planning to visit in person, call ahead and ask for the staffer handling health care issues. </a:t>
            </a:r>
            <a:endParaRPr lang="en-US" dirty="0"/>
          </a:p>
        </p:txBody>
      </p:sp>
      <p:sp>
        <p:nvSpPr>
          <p:cNvPr id="4" name="Slide Number Placeholder 3"/>
          <p:cNvSpPr>
            <a:spLocks noGrp="1"/>
          </p:cNvSpPr>
          <p:nvPr>
            <p:ph type="sldNum" sz="quarter" idx="10"/>
          </p:nvPr>
        </p:nvSpPr>
        <p:spPr/>
        <p:txBody>
          <a:bodyPr/>
          <a:lstStyle/>
          <a:p>
            <a:fld id="{D6915DB8-CC35-0144-A030-BA059135ED62}"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is an example of a one-pager we used for the FMAS when lobbying for opioid crisis solutions</a:t>
            </a:r>
          </a:p>
          <a:p>
            <a:endParaRPr lang="en-US" dirty="0"/>
          </a:p>
        </p:txBody>
      </p:sp>
      <p:sp>
        <p:nvSpPr>
          <p:cNvPr id="4" name="Slide Number Placeholder 3"/>
          <p:cNvSpPr>
            <a:spLocks noGrp="1"/>
          </p:cNvSpPr>
          <p:nvPr>
            <p:ph type="sldNum" sz="quarter" idx="10"/>
          </p:nvPr>
        </p:nvSpPr>
        <p:spPr/>
        <p:txBody>
          <a:bodyPr/>
          <a:lstStyle/>
          <a:p>
            <a:fld id="{D6915DB8-CC35-0144-A030-BA059135ED62}"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of a one-pager from FMAS </a:t>
            </a:r>
            <a:endParaRPr lang="en-US" dirty="0"/>
          </a:p>
        </p:txBody>
      </p:sp>
      <p:sp>
        <p:nvSpPr>
          <p:cNvPr id="4" name="Slide Number Placeholder 3"/>
          <p:cNvSpPr>
            <a:spLocks noGrp="1"/>
          </p:cNvSpPr>
          <p:nvPr>
            <p:ph type="sldNum" sz="quarter" idx="10"/>
          </p:nvPr>
        </p:nvSpPr>
        <p:spPr/>
        <p:txBody>
          <a:bodyPr/>
          <a:lstStyle/>
          <a:p>
            <a:fld id="{D6915DB8-CC35-0144-A030-BA059135ED62}"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According to AAFP in May</a:t>
            </a:r>
            <a:r>
              <a:rPr lang="en-US" baseline="0" dirty="0" smtClean="0"/>
              <a:t> 2018</a:t>
            </a:r>
            <a:endParaRPr lang="en-US" dirty="0"/>
          </a:p>
        </p:txBody>
      </p:sp>
      <p:sp>
        <p:nvSpPr>
          <p:cNvPr id="4" name="Slide Number Placeholder 3"/>
          <p:cNvSpPr>
            <a:spLocks noGrp="1"/>
          </p:cNvSpPr>
          <p:nvPr>
            <p:ph type="sldNum" sz="quarter" idx="10"/>
          </p:nvPr>
        </p:nvSpPr>
        <p:spPr/>
        <p:txBody>
          <a:bodyPr/>
          <a:lstStyle/>
          <a:p>
            <a:fld id="{D6915DB8-CC35-0144-A030-BA059135ED62}"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 will share some of my personal experiences</a:t>
            </a:r>
            <a:r>
              <a:rPr lang="en-US" baseline="0" dirty="0" smtClean="0"/>
              <a:t> with visiting D.C. and lobbying with other Texas family medicine physicians. </a:t>
            </a:r>
            <a:endParaRPr lang="en-US" dirty="0"/>
          </a:p>
        </p:txBody>
      </p:sp>
      <p:sp>
        <p:nvSpPr>
          <p:cNvPr id="4" name="Slide Number Placeholder 3"/>
          <p:cNvSpPr>
            <a:spLocks noGrp="1"/>
          </p:cNvSpPr>
          <p:nvPr>
            <p:ph type="sldNum" sz="quarter" idx="10"/>
          </p:nvPr>
        </p:nvSpPr>
        <p:spPr/>
        <p:txBody>
          <a:bodyPr/>
          <a:lstStyle/>
          <a:p>
            <a:fld id="{D6915DB8-CC35-0144-A030-BA059135ED62}"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915DB8-CC35-0144-A030-BA059135ED62}"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STFM had a free online</a:t>
            </a:r>
            <a:r>
              <a:rPr lang="en-US" baseline="0" dirty="0" smtClean="0"/>
              <a:t> advocacy that takes you through the “how </a:t>
            </a:r>
            <a:r>
              <a:rPr lang="en-US" baseline="0" dirty="0" err="1" smtClean="0"/>
              <a:t>to’s</a:t>
            </a:r>
            <a:r>
              <a:rPr lang="en-US" baseline="0" dirty="0" smtClean="0"/>
              <a:t>” of advocacy. This included issues I will briefly cover including goals of advocacy, roles of staffers </a:t>
            </a:r>
            <a:r>
              <a:rPr lang="en-US" baseline="0" dirty="0" err="1" smtClean="0"/>
              <a:t>vs</a:t>
            </a:r>
            <a:r>
              <a:rPr lang="en-US" baseline="0" dirty="0" smtClean="0"/>
              <a:t> legislators, establishing relationships with legislators, addressing specific bills or “asks”, developing a one pager, setting up a meeting with legislators, and following up to continue relationships. </a:t>
            </a:r>
          </a:p>
          <a:p>
            <a:endParaRPr lang="en-US" dirty="0"/>
          </a:p>
        </p:txBody>
      </p:sp>
      <p:sp>
        <p:nvSpPr>
          <p:cNvPr id="4" name="Slide Number Placeholder 3"/>
          <p:cNvSpPr>
            <a:spLocks noGrp="1"/>
          </p:cNvSpPr>
          <p:nvPr>
            <p:ph type="sldNum" sz="quarter" idx="10"/>
          </p:nvPr>
        </p:nvSpPr>
        <p:spPr/>
        <p:txBody>
          <a:bodyPr/>
          <a:lstStyle/>
          <a:p>
            <a:fld id="{D6915DB8-CC35-0144-A030-BA059135ED6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are like me and A.P.</a:t>
            </a:r>
            <a:r>
              <a:rPr lang="en-US" baseline="0" dirty="0" smtClean="0"/>
              <a:t> Gov in high school is a distant memory, you may need a crash review of the roles of state vs. federal government. </a:t>
            </a:r>
            <a:endParaRPr lang="en-US" dirty="0"/>
          </a:p>
        </p:txBody>
      </p:sp>
      <p:sp>
        <p:nvSpPr>
          <p:cNvPr id="4" name="Slide Number Placeholder 3"/>
          <p:cNvSpPr>
            <a:spLocks noGrp="1"/>
          </p:cNvSpPr>
          <p:nvPr>
            <p:ph type="sldNum" sz="quarter" idx="10"/>
          </p:nvPr>
        </p:nvSpPr>
        <p:spPr/>
        <p:txBody>
          <a:bodyPr/>
          <a:lstStyle/>
          <a:p>
            <a:fld id="{D6915DB8-CC35-0144-A030-BA059135ED62}"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federal</a:t>
            </a:r>
            <a:r>
              <a:rPr lang="en-US" baseline="0" dirty="0" smtClean="0"/>
              <a:t> government is comprised of these three branches. The legislative branch – AKA Congress- is divided into the senate and the house. There are two senators from each state and 435 representative which are allocated based on population. Texas has 36 representatives. Congress is responsible for making laws, approving federal judges and justices, passing the national budget, and declaring war. Next we have the executive branch led by the president and vice president. They enforce laws of congress, work with cabinet, appoint government officials, command the armed forces, meet with international leaders and this </a:t>
            </a:r>
            <a:r>
              <a:rPr lang="en-US" baseline="0" dirty="0" smtClean="0"/>
              <a:t>branch </a:t>
            </a:r>
            <a:r>
              <a:rPr lang="en-US" baseline="0" dirty="0" smtClean="0"/>
              <a:t>is comprised of about 4 million people. Finally we have the judicial branch which includes federal, district and the Supreme Court. They interpret laws and punish those who break them. </a:t>
            </a:r>
            <a:endParaRPr lang="en-US" dirty="0"/>
          </a:p>
        </p:txBody>
      </p:sp>
      <p:sp>
        <p:nvSpPr>
          <p:cNvPr id="4" name="Slide Number Placeholder 3"/>
          <p:cNvSpPr>
            <a:spLocks noGrp="1"/>
          </p:cNvSpPr>
          <p:nvPr>
            <p:ph type="sldNum" sz="quarter" idx="10"/>
          </p:nvPr>
        </p:nvSpPr>
        <p:spPr/>
        <p:txBody>
          <a:bodyPr/>
          <a:lstStyle/>
          <a:p>
            <a:fld id="{D6915DB8-CC35-0144-A030-BA059135ED62}"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state</a:t>
            </a:r>
            <a:r>
              <a:rPr lang="en-US" baseline="0" dirty="0" smtClean="0"/>
              <a:t> elects senators for staggered 6 year terms. Our Texas Senators are John </a:t>
            </a:r>
            <a:r>
              <a:rPr lang="en-US" baseline="0" dirty="0" err="1" smtClean="0"/>
              <a:t>Cornyn</a:t>
            </a:r>
            <a:r>
              <a:rPr lang="en-US" baseline="0" dirty="0" smtClean="0"/>
              <a:t> and Ted Cruz. There are 36 Texas Representatives based on districts. Our Representative for the </a:t>
            </a:r>
            <a:r>
              <a:rPr lang="en-US" baseline="0" dirty="0" smtClean="0"/>
              <a:t>district </a:t>
            </a:r>
            <a:r>
              <a:rPr lang="en-US" baseline="0" dirty="0" smtClean="0"/>
              <a:t>the clinic is in is Eddie Bernice Johnson. </a:t>
            </a:r>
            <a:endParaRPr lang="en-US" dirty="0"/>
          </a:p>
        </p:txBody>
      </p:sp>
      <p:sp>
        <p:nvSpPr>
          <p:cNvPr id="4" name="Slide Number Placeholder 3"/>
          <p:cNvSpPr>
            <a:spLocks noGrp="1"/>
          </p:cNvSpPr>
          <p:nvPr>
            <p:ph type="sldNum" sz="quarter" idx="10"/>
          </p:nvPr>
        </p:nvSpPr>
        <p:spPr/>
        <p:txBody>
          <a:bodyPr/>
          <a:lstStyle/>
          <a:p>
            <a:fld id="{D6915DB8-CC35-0144-A030-BA059135ED62}"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Bills can originate in the house of the senate. For example, a</a:t>
            </a:r>
            <a:r>
              <a:rPr lang="en-US" baseline="0" dirty="0" smtClean="0"/>
              <a:t> representative first sponsors a bill, then it is assigned to committee for study. If the committee releases it, it can be debated, amended, or put to simple vote. If it passes by a majority, it goes to the senate. Then it goes to senate committee to be amended, debated, and released to vote. If it passes senate by simple majority, it goes to the conference committee of House and Senate members to work out any differences before returning to each chamber for final approval. Finally, the Government printing office prints the bill and the president has 10 days to sign or veto. </a:t>
            </a:r>
            <a:endParaRPr lang="en-US" dirty="0"/>
          </a:p>
        </p:txBody>
      </p:sp>
      <p:sp>
        <p:nvSpPr>
          <p:cNvPr id="4" name="Slide Number Placeholder 3"/>
          <p:cNvSpPr>
            <a:spLocks noGrp="1"/>
          </p:cNvSpPr>
          <p:nvPr>
            <p:ph type="sldNum" sz="quarter" idx="10"/>
          </p:nvPr>
        </p:nvSpPr>
        <p:spPr/>
        <p:txBody>
          <a:bodyPr/>
          <a:lstStyle/>
          <a:p>
            <a:fld id="{D6915DB8-CC35-0144-A030-BA059135ED62}"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Texas state Capitol is in Austin. </a:t>
            </a:r>
            <a:r>
              <a:rPr lang="en-US" baseline="0" dirty="0" smtClean="0"/>
              <a:t>Texas constitution declares that regular session be held on 2</a:t>
            </a:r>
            <a:r>
              <a:rPr lang="en-US" baseline="30000" dirty="0" smtClean="0"/>
              <a:t>nd</a:t>
            </a:r>
            <a:r>
              <a:rPr lang="en-US" baseline="0" dirty="0" smtClean="0"/>
              <a:t> Tuesday of January of each odd numbered year at noon and run for 140 calendar days. The Legislative branch is divided into a Bicameral system (two chambers, senate and house). Our State Senator for the hospital district is Democrat Royce West and our Representative is Democrat Yvonne Davis. The executive branch is comprised of elected officials like the governor (ours is Republican Greg Abbott), The Judicial branch is comprised of all the courts including municipal, county, Texas Supreme Court, etc. </a:t>
            </a:r>
            <a:endParaRPr lang="en-US" dirty="0" smtClean="0"/>
          </a:p>
        </p:txBody>
      </p:sp>
      <p:sp>
        <p:nvSpPr>
          <p:cNvPr id="4" name="Slide Number Placeholder 3"/>
          <p:cNvSpPr>
            <a:spLocks noGrp="1"/>
          </p:cNvSpPr>
          <p:nvPr>
            <p:ph type="sldNum" sz="quarter" idx="10"/>
          </p:nvPr>
        </p:nvSpPr>
        <p:spPr/>
        <p:txBody>
          <a:bodyPr/>
          <a:lstStyle/>
          <a:p>
            <a:fld id="{D6915DB8-CC35-0144-A030-BA059135ED62}"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It’s important to know that your opinion and your contact</a:t>
            </a:r>
            <a:r>
              <a:rPr lang="en-US" baseline="0" dirty="0" smtClean="0"/>
              <a:t> with your legislator does carry weight- particularly as a physician. These offices keep large amounts of data on calls, emails, and visits and staffers may be asked by the legislator how many calls/visits for or against an issue they have received. </a:t>
            </a:r>
            <a:endParaRPr lang="en-US" dirty="0"/>
          </a:p>
        </p:txBody>
      </p:sp>
      <p:sp>
        <p:nvSpPr>
          <p:cNvPr id="4" name="Slide Number Placeholder 3"/>
          <p:cNvSpPr>
            <a:spLocks noGrp="1"/>
          </p:cNvSpPr>
          <p:nvPr>
            <p:ph type="sldNum" sz="quarter" idx="10"/>
          </p:nvPr>
        </p:nvSpPr>
        <p:spPr/>
        <p:txBody>
          <a:bodyPr/>
          <a:lstStyle/>
          <a:p>
            <a:fld id="{D6915DB8-CC35-0144-A030-BA059135ED62}"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4114800" y="1572768"/>
            <a:ext cx="4910328" cy="2130552"/>
          </a:xfrm>
        </p:spPr>
        <p:txBody>
          <a:bodyPr vert="horz" lIns="91440" tIns="45720" rIns="91440" bIns="45720" rtlCol="0" anchor="b" anchorCtr="0">
            <a:normAutofit/>
          </a:bodyPr>
          <a:lstStyle>
            <a:lvl1pPr algn="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114800" y="3711388"/>
            <a:ext cx="4910328" cy="886968"/>
          </a:xfrm>
        </p:spPr>
        <p:txBody>
          <a:bodyPr vert="horz" lIns="91440" tIns="45720" rIns="91440" bIns="45720" rtlCol="0">
            <a:normAutofit/>
          </a:bodyPr>
          <a:lstStyle>
            <a:lvl1pPr marL="0" indent="0" algn="r" defTabSz="914400" rtl="0" eaLnBrk="1" latinLnBrk="0" hangingPunct="1">
              <a:spcBef>
                <a:spcPct val="20000"/>
              </a:spcBef>
              <a:buClr>
                <a:schemeClr val="accent1"/>
              </a:buClr>
              <a:buSzPct val="90000"/>
              <a:buFont typeface="Wingdings" pitchFamily="2" charset="2"/>
              <a:buNone/>
              <a:defRPr sz="2400" b="1" kern="1200">
                <a:solidFill>
                  <a:schemeClr val="tx1">
                    <a:tint val="75000"/>
                  </a:schemeClr>
                </a:solidFill>
                <a:effectLst>
                  <a:outerShdw blurRad="50800" dist="50800" dir="2700000" algn="tl" rotWithShape="0">
                    <a:schemeClr val="bg1">
                      <a:alpha val="3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E8CA18F8-9D08-C14E-BA71-F8320354B45D}" type="datetimeFigureOut">
              <a:rPr lang="en-US" smtClean="0"/>
              <a:pPr/>
              <a:t>5/31/18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C41667-7291-42E8-B00B-345BA5840895}" type="slidenum">
              <a:rPr/>
              <a:pPr/>
              <a:t>‹#›</a:t>
            </a:fld>
            <a:endParaRPr/>
          </a:p>
        </p:txBody>
      </p:sp>
      <p:sp>
        <p:nvSpPr>
          <p:cNvPr id="20" name="Oval 19"/>
          <p:cNvSpPr>
            <a:spLocks noChangeAspect="1"/>
          </p:cNvSpPr>
          <p:nvPr/>
        </p:nvSpPr>
        <p:spPr>
          <a:xfrm>
            <a:off x="121024" y="85165"/>
            <a:ext cx="4433047" cy="4433047"/>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Oval 33"/>
          <p:cNvSpPr/>
          <p:nvPr/>
        </p:nvSpPr>
        <p:spPr>
          <a:xfrm>
            <a:off x="179294" y="112058"/>
            <a:ext cx="4201255" cy="4201255"/>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5" name="Oval 34"/>
          <p:cNvSpPr/>
          <p:nvPr/>
        </p:nvSpPr>
        <p:spPr>
          <a:xfrm>
            <a:off x="264460" y="138952"/>
            <a:ext cx="3988777" cy="4056383"/>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Oval 36"/>
          <p:cNvSpPr/>
          <p:nvPr/>
        </p:nvSpPr>
        <p:spPr>
          <a:xfrm>
            <a:off x="264460" y="138953"/>
            <a:ext cx="3897026" cy="3897026"/>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127000" dist="63500" dir="162000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bg>
      <p:bgRef idx="1003">
        <a:schemeClr val="bg2"/>
      </p:bgRef>
    </p:bg>
    <p:spTree>
      <p:nvGrpSpPr>
        <p:cNvPr id="1" name=""/>
        <p:cNvGrpSpPr/>
        <p:nvPr/>
      </p:nvGrpSpPr>
      <p:grpSpPr>
        <a:xfrm>
          <a:off x="0" y="0"/>
          <a:ext cx="0" cy="0"/>
          <a:chOff x="0" y="0"/>
          <a:chExt cx="0" cy="0"/>
        </a:xfrm>
      </p:grpSpPr>
      <p:grpSp>
        <p:nvGrpSpPr>
          <p:cNvPr id="9" name="Group 8"/>
          <p:cNvGrpSpPr/>
          <p:nvPr/>
        </p:nvGrpSpPr>
        <p:grpSpPr>
          <a:xfrm>
            <a:off x="0" y="1178859"/>
            <a:ext cx="9144000" cy="45291"/>
            <a:chOff x="0" y="1613647"/>
            <a:chExt cx="9144000" cy="45291"/>
          </a:xfrm>
        </p:grpSpPr>
        <p:cxnSp>
          <p:nvCxnSpPr>
            <p:cNvPr id="10" name="Straight Connector 9"/>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0" y="5715000"/>
            <a:ext cx="9144000" cy="45291"/>
            <a:chOff x="0" y="1613647"/>
            <a:chExt cx="9144000" cy="45291"/>
          </a:xfrm>
        </p:grpSpPr>
        <p:cxnSp>
          <p:nvCxnSpPr>
            <p:cNvPr id="13" name="Straight Connector 12"/>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57200" y="1524000"/>
            <a:ext cx="3581400" cy="1252538"/>
          </a:xfrm>
        </p:spPr>
        <p:txBody>
          <a:bodyPr anchor="b">
            <a:normAutofit/>
          </a:bodyPr>
          <a:lstStyle>
            <a:lvl1pPr algn="l">
              <a:defRPr sz="3600" b="1"/>
            </a:lvl1pPr>
          </a:lstStyle>
          <a:p>
            <a:r>
              <a:rPr lang="en-US" smtClean="0"/>
              <a:t>Click to edit Master title style</a:t>
            </a:r>
            <a:endParaRPr/>
          </a:p>
        </p:txBody>
      </p:sp>
      <p:sp>
        <p:nvSpPr>
          <p:cNvPr id="4" name="Text Placeholder 3"/>
          <p:cNvSpPr>
            <a:spLocks noGrp="1"/>
          </p:cNvSpPr>
          <p:nvPr>
            <p:ph type="body" sz="half" idx="2"/>
          </p:nvPr>
        </p:nvSpPr>
        <p:spPr>
          <a:xfrm>
            <a:off x="457200" y="2895600"/>
            <a:ext cx="3581400" cy="2438400"/>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CA18F8-9D08-C14E-BA71-F8320354B45D}" type="datetimeFigureOut">
              <a:rPr lang="en-US" smtClean="0"/>
              <a:pPr/>
              <a:t>5/31/18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1878B-99CB-3546-BA93-1D6048CCD4F9}" type="slidenum">
              <a:rPr lang="en-US" smtClean="0"/>
              <a:pPr/>
              <a:t>‹#›</a:t>
            </a:fld>
            <a:endParaRPr lang="en-US"/>
          </a:p>
        </p:txBody>
      </p:sp>
      <p:sp>
        <p:nvSpPr>
          <p:cNvPr id="8" name="Oval 7"/>
          <p:cNvSpPr>
            <a:spLocks noChangeAspect="1"/>
          </p:cNvSpPr>
          <p:nvPr/>
        </p:nvSpPr>
        <p:spPr>
          <a:xfrm>
            <a:off x="4285131" y="1116106"/>
            <a:ext cx="4724400" cy="4724400"/>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Picture Placeholder 2"/>
          <p:cNvSpPr>
            <a:spLocks noGrp="1"/>
          </p:cNvSpPr>
          <p:nvPr>
            <p:ph type="pic" idx="1"/>
          </p:nvPr>
        </p:nvSpPr>
        <p:spPr>
          <a:xfrm>
            <a:off x="4473386" y="1148001"/>
            <a:ext cx="4434840" cy="4434987"/>
          </a:xfrm>
          <a:prstGeom prst="ellipse">
            <a:avLst/>
          </a:prstGeom>
          <a:effectLst>
            <a:innerShdw blurRad="63500" dist="50800" dir="18900000">
              <a:prstClr val="black">
                <a:alpha val="30000"/>
              </a:prstClr>
            </a:innerShdw>
          </a:effectLst>
        </p:spPr>
        <p:txBody>
          <a:bodyPr vert="horz" lIns="91440" tIns="45720" rIns="91440" bIns="45720" rtlCol="0">
            <a:normAutofit/>
          </a:bodyPr>
          <a:lstStyle>
            <a:lvl1pPr marL="342900" indent="-342900" algn="r" defTabSz="914400" rtl="0" eaLnBrk="1" latinLnBrk="0" hangingPunct="1">
              <a:spcBef>
                <a:spcPct val="20000"/>
              </a:spcBef>
              <a:buClr>
                <a:schemeClr val="accent1"/>
              </a:buClr>
              <a:buSzPct val="90000"/>
              <a:buFont typeface="Wingdings" pitchFamily="2" charset="2"/>
              <a:buNone/>
              <a:defRPr sz="18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8CA18F8-9D08-C14E-BA71-F8320354B45D}" type="datetimeFigureOut">
              <a:rPr lang="en-US" smtClean="0"/>
              <a:pPr/>
              <a:t>5/31/18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1878B-99CB-3546-BA93-1D6048CCD4F9}" type="slidenum">
              <a:rPr lang="en-US" smtClean="0"/>
              <a:pPr/>
              <a:t>‹#›</a:t>
            </a:fld>
            <a:endParaRPr lang="en-US"/>
          </a:p>
        </p:txBody>
      </p:sp>
      <p:grpSp>
        <p:nvGrpSpPr>
          <p:cNvPr id="7"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6500" y="609600"/>
            <a:ext cx="15875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609600"/>
            <a:ext cx="66294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7556499" y="6356350"/>
            <a:ext cx="1148229" cy="365125"/>
          </a:xfrm>
        </p:spPr>
        <p:txBody>
          <a:bodyPr/>
          <a:lstStyle/>
          <a:p>
            <a:fld id="{E8CA18F8-9D08-C14E-BA71-F8320354B45D}" type="datetimeFigureOut">
              <a:rPr lang="en-US" smtClean="0"/>
              <a:pPr/>
              <a:t>5/31/18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1878B-99CB-3546-BA93-1D6048CCD4F9}" type="slidenum">
              <a:rPr lang="en-US" smtClean="0"/>
              <a:pPr/>
              <a:t>‹#›</a:t>
            </a:fld>
            <a:endParaRPr lang="en-US"/>
          </a:p>
        </p:txBody>
      </p:sp>
      <p:grpSp>
        <p:nvGrpSpPr>
          <p:cNvPr id="7" name="Group 6"/>
          <p:cNvGrpSpPr/>
          <p:nvPr/>
        </p:nvGrpSpPr>
        <p:grpSpPr>
          <a:xfrm rot="5400000">
            <a:off x="4065260" y="3406355"/>
            <a:ext cx="6858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8CA18F8-9D08-C14E-BA71-F8320354B45D}" type="datetimeFigureOut">
              <a:rPr lang="en-US" smtClean="0"/>
              <a:pPr/>
              <a:t>5/31/18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1878B-99CB-3546-BA93-1D6048CCD4F9}" type="slidenum">
              <a:rPr lang="en-US" smtClean="0"/>
              <a:pPr/>
              <a:t>‹#›</a:t>
            </a:fld>
            <a:endParaRPr lang="en-US"/>
          </a:p>
        </p:txBody>
      </p:sp>
      <p:grpSp>
        <p:nvGrpSpPr>
          <p:cNvPr id="7" name="Group 10"/>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bg>
      <p:bgRef idx="1002">
        <a:schemeClr val="bg2"/>
      </p:bgRef>
    </p:bg>
    <p:spTree>
      <p:nvGrpSpPr>
        <p:cNvPr id="1" name=""/>
        <p:cNvGrpSpPr/>
        <p:nvPr/>
      </p:nvGrpSpPr>
      <p:grpSpPr>
        <a:xfrm>
          <a:off x="0" y="0"/>
          <a:ext cx="0" cy="0"/>
          <a:chOff x="0" y="0"/>
          <a:chExt cx="0" cy="0"/>
        </a:xfrm>
      </p:grpSpPr>
      <p:grpSp>
        <p:nvGrpSpPr>
          <p:cNvPr id="6"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5365376" y="1573306"/>
            <a:ext cx="3653117" cy="2133600"/>
          </a:xfrm>
        </p:spPr>
        <p:txBody>
          <a:bodyPr anchor="b" anchorCtr="0"/>
          <a:lstStyle>
            <a:lvl1pPr algn="r">
              <a:defRPr/>
            </a:lvl1pPr>
          </a:lstStyle>
          <a:p>
            <a:r>
              <a:rPr lang="en-US" smtClean="0"/>
              <a:t>Click to edit Master title style</a:t>
            </a:r>
            <a:endParaRPr/>
          </a:p>
        </p:txBody>
      </p:sp>
      <p:sp>
        <p:nvSpPr>
          <p:cNvPr id="3" name="Subtitle 2"/>
          <p:cNvSpPr>
            <a:spLocks noGrp="1"/>
          </p:cNvSpPr>
          <p:nvPr>
            <p:ph type="subTitle" idx="1"/>
          </p:nvPr>
        </p:nvSpPr>
        <p:spPr>
          <a:xfrm>
            <a:off x="5365376" y="3998259"/>
            <a:ext cx="3653117" cy="883024"/>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E8CA18F8-9D08-C14E-BA71-F8320354B45D}" type="datetimeFigureOut">
              <a:rPr lang="en-US" smtClean="0"/>
              <a:pPr/>
              <a:t>5/31/18</a:t>
            </a:fld>
            <a:endParaRPr lang="en-US"/>
          </a:p>
        </p:txBody>
      </p:sp>
      <p:sp>
        <p:nvSpPr>
          <p:cNvPr id="5" name="Footer Placeholder 4"/>
          <p:cNvSpPr>
            <a:spLocks noGrp="1"/>
          </p:cNvSpPr>
          <p:nvPr>
            <p:ph type="ftr" sz="quarter" idx="11"/>
          </p:nvPr>
        </p:nvSpPr>
        <p:spPr>
          <a:xfrm>
            <a:off x="3124200" y="6356350"/>
            <a:ext cx="2895600" cy="365125"/>
          </a:xfrm>
        </p:spPr>
        <p:txBody>
          <a:bodyPr/>
          <a:lstStyle>
            <a:lvl1pPr algn="ctr">
              <a:defRPr/>
            </a:lvl1pPr>
          </a:lstStyle>
          <a:p>
            <a:endParaRPr lang="en-US"/>
          </a:p>
        </p:txBody>
      </p:sp>
      <p:sp>
        <p:nvSpPr>
          <p:cNvPr id="16" name="Oval 15"/>
          <p:cNvSpPr>
            <a:spLocks noChangeAspect="1"/>
          </p:cNvSpPr>
          <p:nvPr/>
        </p:nvSpPr>
        <p:spPr>
          <a:xfrm>
            <a:off x="134471" y="685800"/>
            <a:ext cx="5268049" cy="5268049"/>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229676" y="712694"/>
            <a:ext cx="4983480" cy="4983480"/>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Picture Placeholder 24"/>
          <p:cNvSpPr>
            <a:spLocks noGrp="1"/>
          </p:cNvSpPr>
          <p:nvPr>
            <p:ph type="pic" sz="quarter" idx="13"/>
          </p:nvPr>
        </p:nvSpPr>
        <p:spPr>
          <a:xfrm>
            <a:off x="241232" y="716992"/>
            <a:ext cx="4906459" cy="4852935"/>
          </a:xfrm>
          <a:prstGeom prst="ellipse">
            <a:avLst/>
          </a:prstGeom>
          <a:effectLst>
            <a:innerShdw blurRad="63500" dist="50800" dir="16200000">
              <a:prstClr val="black">
                <a:alpha val="30000"/>
              </a:prstClr>
            </a:innerShdw>
          </a:effectLst>
        </p:spPr>
        <p:txBody>
          <a:bodyPr>
            <a:normAutofit/>
          </a:bodyPr>
          <a:lstStyle>
            <a:lvl1pPr algn="r">
              <a:buNone/>
              <a:defRPr sz="1800"/>
            </a:lvl1pPr>
          </a:lstStyle>
          <a:p>
            <a:r>
              <a:rPr lang="en-US" smtClean="0"/>
              <a:t>Click icon to add picture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8013" cy="1362075"/>
          </a:xfrm>
        </p:spPr>
        <p:txBody>
          <a:bodyPr anchor="b" anchorCtr="0">
            <a:normAutofit/>
          </a:bodyPr>
          <a:lstStyle>
            <a:lvl1pPr algn="ctr">
              <a:defRPr sz="48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29013"/>
            <a:ext cx="8228013" cy="1347787"/>
          </a:xfrm>
        </p:spPr>
        <p:txBody>
          <a:bodyPr anchor="t" anchorCtr="0"/>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CA18F8-9D08-C14E-BA71-F8320354B45D}" type="datetimeFigureOut">
              <a:rPr lang="en-US" smtClean="0"/>
              <a:pPr/>
              <a:t>5/31/18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1878B-99CB-3546-BA93-1D6048CCD4F9}" type="slidenum">
              <a:rPr lang="en-US" smtClean="0"/>
              <a:pPr/>
              <a:t>‹#›</a:t>
            </a:fld>
            <a:endParaRPr lang="en-US"/>
          </a:p>
        </p:txBody>
      </p:sp>
      <p:grpSp>
        <p:nvGrpSpPr>
          <p:cNvPr id="7" name="Group 7"/>
          <p:cNvGrpSpPr/>
          <p:nvPr/>
        </p:nvGrpSpPr>
        <p:grpSpPr>
          <a:xfrm>
            <a:off x="0" y="1447800"/>
            <a:ext cx="9144000" cy="45291"/>
            <a:chOff x="0" y="1613647"/>
            <a:chExt cx="9144000" cy="45291"/>
          </a:xfrm>
        </p:grpSpPr>
        <p:cxnSp>
          <p:nvCxnSpPr>
            <p:cNvPr id="9" name="Straight Connector 8"/>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10"/>
          <p:cNvGrpSpPr/>
          <p:nvPr/>
        </p:nvGrpSpPr>
        <p:grpSpPr>
          <a:xfrm>
            <a:off x="0" y="4939553"/>
            <a:ext cx="9144000" cy="45291"/>
            <a:chOff x="0" y="1613647"/>
            <a:chExt cx="9144000" cy="45291"/>
          </a:xfrm>
        </p:grpSpPr>
        <p:cxnSp>
          <p:nvCxnSpPr>
            <p:cNvPr id="12" name="Straight Connector 11"/>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5720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488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E8CA18F8-9D08-C14E-BA71-F8320354B45D}" type="datetimeFigureOut">
              <a:rPr lang="en-US" smtClean="0"/>
              <a:pPr/>
              <a:t>5/31/18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1878B-99CB-3546-BA93-1D6048CCD4F9}" type="slidenum">
              <a:rPr lang="en-US" smtClean="0"/>
              <a:pPr/>
              <a:t>‹#›</a:t>
            </a:fld>
            <a:endParaRPr lang="en-US"/>
          </a:p>
        </p:txBody>
      </p:sp>
      <p:grpSp>
        <p:nvGrpSpPr>
          <p:cNvPr id="8" name="Group 16"/>
          <p:cNvGrpSpPr/>
          <p:nvPr/>
        </p:nvGrpSpPr>
        <p:grpSpPr>
          <a:xfrm>
            <a:off x="0" y="1584169"/>
            <a:ext cx="9144000" cy="45291"/>
            <a:chOff x="0" y="1613647"/>
            <a:chExt cx="9144000" cy="45291"/>
          </a:xfrm>
        </p:grpSpPr>
        <p:cxnSp>
          <p:nvCxnSpPr>
            <p:cNvPr id="18" name="Straight Connector 1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584169"/>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14600"/>
            <a:ext cx="3931920" cy="3523129"/>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488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514600"/>
            <a:ext cx="3931920" cy="3523129"/>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E8CA18F8-9D08-C14E-BA71-F8320354B45D}" type="datetimeFigureOut">
              <a:rPr lang="en-US" smtClean="0"/>
              <a:pPr/>
              <a:t>5/31/18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91878B-99CB-3546-BA93-1D6048CCD4F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8CA18F8-9D08-C14E-BA71-F8320354B45D}" type="datetimeFigureOut">
              <a:rPr lang="en-US" smtClean="0"/>
              <a:pPr/>
              <a:t>5/31/18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91878B-99CB-3546-BA93-1D6048CCD4F9}" type="slidenum">
              <a:rPr lang="en-US" smtClean="0"/>
              <a:pPr/>
              <a:t>‹#›</a:t>
            </a:fld>
            <a:endParaRPr lang="en-US"/>
          </a:p>
        </p:txBody>
      </p:sp>
      <p:grpSp>
        <p:nvGrpSpPr>
          <p:cNvPr id="6"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18F8-9D08-C14E-BA71-F8320354B45D}" type="datetimeFigureOut">
              <a:rPr lang="en-US" smtClean="0"/>
              <a:pPr/>
              <a:t>5/31/18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91878B-99CB-3546-BA93-1D6048CCD4F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658906"/>
            <a:ext cx="3602039" cy="1162050"/>
          </a:xfrm>
        </p:spPr>
        <p:txBody>
          <a:bodyPr anchor="b">
            <a:normAutofit/>
          </a:bodyPr>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473388" y="273051"/>
            <a:ext cx="4206240" cy="5778500"/>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199" y="1905001"/>
            <a:ext cx="3602039" cy="3733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CA18F8-9D08-C14E-BA71-F8320354B45D}" type="datetimeFigureOut">
              <a:rPr lang="en-US" smtClean="0"/>
              <a:pPr/>
              <a:t>5/31/18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1878B-99CB-3546-BA93-1D6048CCD4F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457200" y="2057401"/>
            <a:ext cx="8229600" cy="3962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571129"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CA18F8-9D08-C14E-BA71-F8320354B45D}" type="datetimeFigureOut">
              <a:rPr lang="en-US" smtClean="0"/>
              <a:pPr/>
              <a:t>5/31/18</a:t>
            </a:fld>
            <a:endParaRPr 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0E91878B-99CB-3546-BA93-1D6048CCD4F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90000"/>
        <a:buFont typeface="Wingdings" pitchFamily="2" charset="2"/>
        <a:buChar char=""/>
        <a:defRPr sz="24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685800" indent="-336550" algn="l" defTabSz="914400" rtl="0" eaLnBrk="1" latinLnBrk="0" hangingPunct="1">
        <a:spcBef>
          <a:spcPct val="20000"/>
        </a:spcBef>
        <a:buClr>
          <a:schemeClr val="accent2"/>
        </a:buClr>
        <a:buSzPct val="90000"/>
        <a:buFont typeface="Wingdings" pitchFamily="2" charset="2"/>
        <a:buChar char=""/>
        <a:defRPr sz="2200" b="1" kern="1200">
          <a:solidFill>
            <a:schemeClr val="tx1"/>
          </a:solidFill>
          <a:effectLst>
            <a:outerShdw blurRad="50800" dist="50800" dir="2700000" algn="tl" rotWithShape="0">
              <a:schemeClr val="bg1">
                <a:alpha val="30000"/>
              </a:schemeClr>
            </a:outerShdw>
          </a:effectLst>
          <a:latin typeface="+mn-lt"/>
          <a:ea typeface="+mn-ea"/>
          <a:cs typeface="+mn-cs"/>
        </a:defRPr>
      </a:lvl2pPr>
      <a:lvl3pPr marL="1035050" indent="-349250" algn="l" defTabSz="914400" rtl="0" eaLnBrk="1" latinLnBrk="0" hangingPunct="1">
        <a:spcBef>
          <a:spcPct val="20000"/>
        </a:spcBef>
        <a:buClr>
          <a:schemeClr val="accent1"/>
        </a:buClr>
        <a:buSzPct val="90000"/>
        <a:buFont typeface="Wingdings" pitchFamily="2" charset="2"/>
        <a:buChar char=""/>
        <a:defRPr sz="2000" b="1" kern="1200">
          <a:solidFill>
            <a:schemeClr val="tx1"/>
          </a:solidFill>
          <a:effectLst>
            <a:outerShdw blurRad="50800" dist="50800" dir="2700000" algn="tl" rotWithShape="0">
              <a:schemeClr val="bg1">
                <a:alpha val="30000"/>
              </a:schemeClr>
            </a:outerShdw>
          </a:effectLst>
          <a:latin typeface="+mn-lt"/>
          <a:ea typeface="+mn-ea"/>
          <a:cs typeface="+mn-cs"/>
        </a:defRPr>
      </a:lvl3pPr>
      <a:lvl4pPr marL="1371600" indent="-336550" algn="l" defTabSz="914400" rtl="0" eaLnBrk="1" latinLnBrk="0" hangingPunct="1">
        <a:spcBef>
          <a:spcPct val="20000"/>
        </a:spcBef>
        <a:buClr>
          <a:schemeClr val="accent2"/>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4pPr>
      <a:lvl5pPr marL="1720850" indent="-349250" algn="l" defTabSz="914400" rtl="0" eaLnBrk="1" latinLnBrk="0" hangingPunct="1">
        <a:spcBef>
          <a:spcPct val="20000"/>
        </a:spcBef>
        <a:buClr>
          <a:schemeClr val="accent1"/>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6" Type="http://schemas.openxmlformats.org/officeDocument/2006/relationships/image" Target="../media/image24.jpe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image" Target="../media/image28.jpeg"/><Relationship Id="rId6" Type="http://schemas.openxmlformats.org/officeDocument/2006/relationships/image" Target="../media/image29.jpeg"/><Relationship Id="rId1" Type="http://schemas.openxmlformats.org/officeDocument/2006/relationships/slideLayout" Target="../slideLayouts/slideLayout7.xml"/><Relationship Id="rId2"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hyperlink" Target="https://www.aafp.org/dam/AAFP/documents/events/fmas/BKG-SupportOpioidCrisisSolutions.pdf" TargetMode="External"/><Relationship Id="rId4" Type="http://schemas.openxmlformats.org/officeDocument/2006/relationships/hyperlink" Target="http://www.aafp/org/advocacy/act.policy_resources.html" TargetMode="External"/><Relationship Id="rId1" Type="http://schemas.openxmlformats.org/officeDocument/2006/relationships/slideLayout" Target="../slideLayouts/slideLayout2.xml"/><Relationship Id="rId2" Type="http://schemas.openxmlformats.org/officeDocument/2006/relationships/hyperlink" Target="http://www.stfm.org/Advocacy/AdvocacyCourse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stfm.org/Advocacy/AdvocacyCourses" TargetMode="External"/><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776472" y="1572768"/>
            <a:ext cx="4910328" cy="2130552"/>
          </a:xfrm>
        </p:spPr>
        <p:txBody>
          <a:bodyPr>
            <a:normAutofit fontScale="90000"/>
          </a:bodyPr>
          <a:lstStyle/>
          <a:p>
            <a:r>
              <a:rPr lang="en-US" dirty="0" smtClean="0"/>
              <a:t>Family Medicine Physicians as Advocates</a:t>
            </a:r>
            <a:endParaRPr lang="en-US" dirty="0"/>
          </a:p>
        </p:txBody>
      </p:sp>
      <p:sp>
        <p:nvSpPr>
          <p:cNvPr id="3" name="Subtitle 2"/>
          <p:cNvSpPr>
            <a:spLocks noGrp="1"/>
          </p:cNvSpPr>
          <p:nvPr>
            <p:ph type="subTitle" idx="1"/>
          </p:nvPr>
        </p:nvSpPr>
        <p:spPr>
          <a:xfrm>
            <a:off x="3886200" y="5056632"/>
            <a:ext cx="4910328" cy="886968"/>
          </a:xfrm>
        </p:spPr>
        <p:txBody>
          <a:bodyPr/>
          <a:lstStyle/>
          <a:p>
            <a:r>
              <a:rPr lang="en-US" dirty="0" smtClean="0"/>
              <a:t>Megan Scott MD PGY2</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Prepare for your meeting:</a:t>
            </a:r>
            <a:br>
              <a:rPr lang="en-US" dirty="0" smtClean="0"/>
            </a:br>
            <a:r>
              <a:rPr lang="en-US" dirty="0" smtClean="0"/>
              <a:t>Research your legislators</a:t>
            </a:r>
            <a:endParaRPr lang="en-US" dirty="0"/>
          </a:p>
        </p:txBody>
      </p:sp>
      <p:sp>
        <p:nvSpPr>
          <p:cNvPr id="3" name="Content Placeholder 2"/>
          <p:cNvSpPr>
            <a:spLocks noGrp="1"/>
          </p:cNvSpPr>
          <p:nvPr>
            <p:ph idx="1"/>
          </p:nvPr>
        </p:nvSpPr>
        <p:spPr/>
        <p:txBody>
          <a:bodyPr/>
          <a:lstStyle/>
          <a:p>
            <a:r>
              <a:rPr lang="en-US" dirty="0" smtClean="0"/>
              <a:t>What is their stance on current issues?</a:t>
            </a:r>
          </a:p>
          <a:p>
            <a:r>
              <a:rPr lang="en-US" dirty="0" smtClean="0"/>
              <a:t>Do they have a staffer who conducts their meetings?</a:t>
            </a:r>
          </a:p>
          <a:p>
            <a:r>
              <a:rPr lang="en-US" dirty="0" smtClean="0"/>
              <a:t>How have they voted on this issue in the past?</a:t>
            </a:r>
          </a:p>
          <a:p>
            <a:r>
              <a:rPr lang="en-US" dirty="0" smtClean="0"/>
              <a:t>How are you planning on contacting them?</a:t>
            </a:r>
          </a:p>
          <a:p>
            <a:pPr lvl="1"/>
            <a:r>
              <a:rPr lang="en-US" dirty="0" smtClean="0"/>
              <a:t>Visiting</a:t>
            </a:r>
          </a:p>
          <a:p>
            <a:pPr lvl="1"/>
            <a:r>
              <a:rPr lang="en-US" dirty="0" smtClean="0"/>
              <a:t>Calling</a:t>
            </a:r>
          </a:p>
          <a:p>
            <a:pPr lvl="1"/>
            <a:r>
              <a:rPr lang="en-US" dirty="0" smtClean="0"/>
              <a:t>Letter or Email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your “Ask”</a:t>
            </a:r>
            <a:endParaRPr lang="en-US" dirty="0"/>
          </a:p>
        </p:txBody>
      </p:sp>
      <p:sp>
        <p:nvSpPr>
          <p:cNvPr id="3" name="Content Placeholder 2"/>
          <p:cNvSpPr>
            <a:spLocks noGrp="1"/>
          </p:cNvSpPr>
          <p:nvPr>
            <p:ph idx="1"/>
          </p:nvPr>
        </p:nvSpPr>
        <p:spPr/>
        <p:txBody>
          <a:bodyPr/>
          <a:lstStyle/>
          <a:p>
            <a:r>
              <a:rPr lang="en-US" dirty="0" smtClean="0"/>
              <a:t>What is the issue that matters to you and your audience?</a:t>
            </a:r>
          </a:p>
          <a:p>
            <a:r>
              <a:rPr lang="en-US" dirty="0" smtClean="0"/>
              <a:t>What is the solution to your problem and what specifically are you asking them to do?</a:t>
            </a:r>
          </a:p>
          <a:p>
            <a:r>
              <a:rPr lang="en-US" dirty="0" smtClean="0"/>
              <a:t>This may including asking them to cosponsor             legislation, join a caucus, or support a bill.</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a one-pager:</a:t>
            </a:r>
            <a:endParaRPr lang="en-US" dirty="0"/>
          </a:p>
        </p:txBody>
      </p:sp>
      <p:sp>
        <p:nvSpPr>
          <p:cNvPr id="3" name="Content Placeholder 2"/>
          <p:cNvSpPr>
            <a:spLocks noGrp="1"/>
          </p:cNvSpPr>
          <p:nvPr>
            <p:ph idx="1"/>
          </p:nvPr>
        </p:nvSpPr>
        <p:spPr/>
        <p:txBody>
          <a:bodyPr>
            <a:normAutofit lnSpcReduction="10000"/>
          </a:bodyPr>
          <a:lstStyle/>
          <a:p>
            <a:r>
              <a:rPr lang="en-US" dirty="0" smtClean="0"/>
              <a:t>Provides concise and clear summary of an issue</a:t>
            </a:r>
          </a:p>
          <a:p>
            <a:r>
              <a:rPr lang="en-US" dirty="0" smtClean="0"/>
              <a:t>May help the legislator (or staffer) understand the scope of the issue</a:t>
            </a:r>
          </a:p>
          <a:p>
            <a:r>
              <a:rPr lang="en-US" dirty="0" smtClean="0"/>
              <a:t>Includes your “ask”, background information,</a:t>
            </a:r>
            <a:r>
              <a:rPr lang="en-US" dirty="0" smtClean="0"/>
              <a:t> and supporting </a:t>
            </a:r>
            <a:r>
              <a:rPr lang="en-US" dirty="0" smtClean="0"/>
              <a:t>data</a:t>
            </a:r>
          </a:p>
          <a:p>
            <a:r>
              <a:rPr lang="en-US" dirty="0" smtClean="0"/>
              <a:t>Helps organize the visit and keep you on task as </a:t>
            </a:r>
            <a:r>
              <a:rPr lang="en-US" dirty="0" smtClean="0"/>
              <a:t>you </a:t>
            </a:r>
            <a:r>
              <a:rPr lang="en-US" dirty="0" smtClean="0"/>
              <a:t>advocate</a:t>
            </a:r>
          </a:p>
          <a:p>
            <a:r>
              <a:rPr lang="en-US" dirty="0" smtClean="0"/>
              <a:t>What is the problem and why should they care?</a:t>
            </a:r>
          </a:p>
          <a:p>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Craft your “story”:</a:t>
            </a:r>
            <a:endParaRPr lang="en-US" dirty="0"/>
          </a:p>
        </p:txBody>
      </p:sp>
      <p:sp>
        <p:nvSpPr>
          <p:cNvPr id="3" name="Content Placeholder 2"/>
          <p:cNvSpPr>
            <a:spLocks noGrp="1"/>
          </p:cNvSpPr>
          <p:nvPr>
            <p:ph idx="1"/>
          </p:nvPr>
        </p:nvSpPr>
        <p:spPr>
          <a:xfrm>
            <a:off x="228600" y="1828800"/>
            <a:ext cx="7696200" cy="3505199"/>
          </a:xfrm>
        </p:spPr>
        <p:txBody>
          <a:bodyPr>
            <a:normAutofit lnSpcReduction="10000"/>
          </a:bodyPr>
          <a:lstStyle/>
          <a:p>
            <a:r>
              <a:rPr lang="en-US" dirty="0" smtClean="0"/>
              <a:t>Convey what we see in our practice and why it matters. </a:t>
            </a:r>
          </a:p>
          <a:p>
            <a:r>
              <a:rPr lang="en-US" dirty="0" smtClean="0"/>
              <a:t>How does this issue affect real people and physicians?</a:t>
            </a:r>
          </a:p>
          <a:p>
            <a:r>
              <a:rPr lang="en-US" dirty="0" smtClean="0"/>
              <a:t>Give an example of the “character”, goal, adversity,  and resolution</a:t>
            </a:r>
          </a:p>
          <a:p>
            <a:r>
              <a:rPr lang="en-US" dirty="0" smtClean="0"/>
              <a:t>You may need to have several versions of the same story depending on the amount of time (30 sec, 3 min, etc)</a:t>
            </a:r>
          </a:p>
        </p:txBody>
      </p:sp>
      <p:pic>
        <p:nvPicPr>
          <p:cNvPr id="5" name="Picture 4" descr="speech.png"/>
          <p:cNvPicPr>
            <a:picLocks noChangeAspect="1"/>
          </p:cNvPicPr>
          <p:nvPr/>
        </p:nvPicPr>
        <p:blipFill>
          <a:blip r:embed="rId3"/>
          <a:stretch>
            <a:fillRect/>
          </a:stretch>
        </p:blipFill>
        <p:spPr>
          <a:xfrm>
            <a:off x="6400800" y="5181600"/>
            <a:ext cx="1924050" cy="135476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Meet with your legislator (or staffer)!</a:t>
            </a:r>
            <a:endParaRPr lang="en-US" dirty="0"/>
          </a:p>
        </p:txBody>
      </p:sp>
      <p:sp>
        <p:nvSpPr>
          <p:cNvPr id="3" name="Content Placeholder 2"/>
          <p:cNvSpPr>
            <a:spLocks noGrp="1"/>
          </p:cNvSpPr>
          <p:nvPr>
            <p:ph idx="1"/>
          </p:nvPr>
        </p:nvSpPr>
        <p:spPr/>
        <p:txBody>
          <a:bodyPr/>
          <a:lstStyle/>
          <a:p>
            <a:r>
              <a:rPr lang="en-US" dirty="0" smtClean="0"/>
              <a:t>You will likely have a 15 minute encounter (but it may be even shorter!)</a:t>
            </a:r>
          </a:p>
          <a:p>
            <a:r>
              <a:rPr lang="en-US" dirty="0" smtClean="0"/>
              <a:t>Plan to tell your story and your “ask”</a:t>
            </a:r>
          </a:p>
          <a:p>
            <a:r>
              <a:rPr lang="en-US" dirty="0" smtClean="0"/>
              <a:t>Offer personal assistance as a resource, answer any questions they have</a:t>
            </a:r>
          </a:p>
          <a:p>
            <a:r>
              <a:rPr lang="en-US" dirty="0" smtClean="0"/>
              <a:t>Plan to send a follow up email answering any questions and thanking the staffer or legislator for their time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were the AAFP “asks”?</a:t>
            </a:r>
            <a:endParaRPr lang="en-US" dirty="0"/>
          </a:p>
        </p:txBody>
      </p:sp>
      <p:sp>
        <p:nvSpPr>
          <p:cNvPr id="3" name="Text Placeholder 2"/>
          <p:cNvSpPr>
            <a:spLocks noGrp="1"/>
          </p:cNvSpPr>
          <p:nvPr>
            <p:ph type="body" idx="1"/>
          </p:nvPr>
        </p:nvSpPr>
        <p:spPr/>
        <p:txBody>
          <a:bodyPr/>
          <a:lstStyle/>
          <a:p>
            <a:r>
              <a:rPr lang="en-US" dirty="0" smtClean="0"/>
              <a:t>Senate</a:t>
            </a:r>
            <a:endParaRPr lang="en-US" dirty="0"/>
          </a:p>
        </p:txBody>
      </p:sp>
      <p:sp>
        <p:nvSpPr>
          <p:cNvPr id="4" name="Content Placeholder 3"/>
          <p:cNvSpPr>
            <a:spLocks noGrp="1"/>
          </p:cNvSpPr>
          <p:nvPr>
            <p:ph sz="half" idx="2"/>
          </p:nvPr>
        </p:nvSpPr>
        <p:spPr/>
        <p:txBody>
          <a:bodyPr/>
          <a:lstStyle/>
          <a:p>
            <a:r>
              <a:rPr lang="en-US" dirty="0" smtClean="0"/>
              <a:t>Support </a:t>
            </a:r>
            <a:r>
              <a:rPr lang="en-US" i="1" dirty="0" smtClean="0"/>
              <a:t>ACE research ACT (S. 2406)</a:t>
            </a:r>
          </a:p>
          <a:p>
            <a:endParaRPr lang="en-US" dirty="0" smtClean="0"/>
          </a:p>
          <a:p>
            <a:r>
              <a:rPr lang="en-US" dirty="0" smtClean="0"/>
              <a:t>Sign on as a co-sponsor to </a:t>
            </a:r>
            <a:r>
              <a:rPr lang="en-US" i="1" dirty="0" smtClean="0"/>
              <a:t>Rural Physician Workforce Production Act of 1028 </a:t>
            </a:r>
          </a:p>
          <a:p>
            <a:endParaRPr lang="en-US" dirty="0" smtClean="0"/>
          </a:p>
          <a:p>
            <a:r>
              <a:rPr lang="en-US" dirty="0" smtClean="0"/>
              <a:t>Cosponsor </a:t>
            </a:r>
            <a:r>
              <a:rPr lang="en-US" i="1" dirty="0" smtClean="0"/>
              <a:t>Maternal Health Accountability Act (S. 1112)</a:t>
            </a:r>
            <a:endParaRPr lang="en-US" i="1" dirty="0"/>
          </a:p>
        </p:txBody>
      </p:sp>
      <p:sp>
        <p:nvSpPr>
          <p:cNvPr id="5" name="Text Placeholder 4"/>
          <p:cNvSpPr>
            <a:spLocks noGrp="1"/>
          </p:cNvSpPr>
          <p:nvPr>
            <p:ph type="body" sz="quarter" idx="3"/>
          </p:nvPr>
        </p:nvSpPr>
        <p:spPr/>
        <p:txBody>
          <a:bodyPr/>
          <a:lstStyle/>
          <a:p>
            <a:r>
              <a:rPr lang="en-US" dirty="0" smtClean="0"/>
              <a:t>House</a:t>
            </a:r>
            <a:endParaRPr lang="en-US" dirty="0"/>
          </a:p>
        </p:txBody>
      </p:sp>
      <p:sp>
        <p:nvSpPr>
          <p:cNvPr id="6" name="Content Placeholder 5"/>
          <p:cNvSpPr>
            <a:spLocks noGrp="1"/>
          </p:cNvSpPr>
          <p:nvPr>
            <p:ph sz="quarter" idx="4"/>
          </p:nvPr>
        </p:nvSpPr>
        <p:spPr/>
        <p:txBody>
          <a:bodyPr/>
          <a:lstStyle/>
          <a:p>
            <a:r>
              <a:rPr lang="en-US" dirty="0" smtClean="0"/>
              <a:t>Cosponsor </a:t>
            </a:r>
            <a:r>
              <a:rPr lang="en-US" i="1" dirty="0" smtClean="0"/>
              <a:t>Primary Care Patient Protection Act of 2018 (HR 5858)</a:t>
            </a:r>
          </a:p>
          <a:p>
            <a:r>
              <a:rPr lang="en-US" dirty="0" smtClean="0"/>
              <a:t>Cosponsor  </a:t>
            </a:r>
            <a:r>
              <a:rPr lang="en-US" i="1" dirty="0" smtClean="0"/>
              <a:t>ACE Research Act (HR 5002) and CONNECTIONS Act (HR 5812)</a:t>
            </a:r>
          </a:p>
          <a:p>
            <a:r>
              <a:rPr lang="en-US" dirty="0" smtClean="0"/>
              <a:t>Cosponsor </a:t>
            </a:r>
            <a:r>
              <a:rPr lang="en-US" i="1" dirty="0" smtClean="0"/>
              <a:t>Preventing Maternal Deaths Act (HR 1318)</a:t>
            </a:r>
          </a:p>
          <a:p>
            <a:r>
              <a:rPr lang="en-US" dirty="0" smtClean="0"/>
              <a:t>Join Congressional Primary Care Caucus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68350" y="247650"/>
            <a:ext cx="7607300" cy="63627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62000" y="1143000"/>
            <a:ext cx="7620000" cy="35433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43000" y="381000"/>
            <a:ext cx="7124700" cy="55118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advocate for primary </a:t>
            </a:r>
            <a:br>
              <a:rPr lang="en-US" dirty="0" smtClean="0"/>
            </a:br>
            <a:r>
              <a:rPr lang="en-US" dirty="0" smtClean="0"/>
              <a:t>care in Texas?</a:t>
            </a:r>
            <a:endParaRPr lang="en-US" dirty="0"/>
          </a:p>
        </p:txBody>
      </p:sp>
      <p:sp>
        <p:nvSpPr>
          <p:cNvPr id="3" name="TextBox 2"/>
          <p:cNvSpPr txBox="1"/>
          <p:nvPr/>
        </p:nvSpPr>
        <p:spPr>
          <a:xfrm>
            <a:off x="457200" y="1900535"/>
            <a:ext cx="2971800" cy="923330"/>
          </a:xfrm>
          <a:prstGeom prst="rect">
            <a:avLst/>
          </a:prstGeom>
          <a:noFill/>
        </p:spPr>
        <p:txBody>
          <a:bodyPr wrap="square" rtlCol="0">
            <a:spAutoFit/>
          </a:bodyPr>
          <a:lstStyle/>
          <a:p>
            <a:r>
              <a:rPr lang="en-US" dirty="0" smtClean="0"/>
              <a:t>20.2% of Texans live in a health professional shortage are</a:t>
            </a:r>
            <a:endParaRPr lang="en-US" dirty="0"/>
          </a:p>
        </p:txBody>
      </p:sp>
      <p:sp>
        <p:nvSpPr>
          <p:cNvPr id="5" name="TextBox 4"/>
          <p:cNvSpPr txBox="1"/>
          <p:nvPr/>
        </p:nvSpPr>
        <p:spPr>
          <a:xfrm>
            <a:off x="990600" y="4419600"/>
            <a:ext cx="3200400" cy="923330"/>
          </a:xfrm>
          <a:prstGeom prst="rect">
            <a:avLst/>
          </a:prstGeom>
          <a:noFill/>
        </p:spPr>
        <p:txBody>
          <a:bodyPr wrap="square" rtlCol="0">
            <a:spAutoFit/>
          </a:bodyPr>
          <a:lstStyle/>
          <a:p>
            <a:r>
              <a:rPr lang="en-US" dirty="0" smtClean="0"/>
              <a:t>There will be an estimated additional 6,260 physicians needed by 2030</a:t>
            </a:r>
            <a:endParaRPr lang="en-US" dirty="0"/>
          </a:p>
        </p:txBody>
      </p:sp>
      <p:sp>
        <p:nvSpPr>
          <p:cNvPr id="6" name="TextBox 5"/>
          <p:cNvSpPr txBox="1"/>
          <p:nvPr/>
        </p:nvSpPr>
        <p:spPr>
          <a:xfrm>
            <a:off x="5486400" y="2814935"/>
            <a:ext cx="3276600" cy="923330"/>
          </a:xfrm>
          <a:prstGeom prst="rect">
            <a:avLst/>
          </a:prstGeom>
          <a:noFill/>
        </p:spPr>
        <p:txBody>
          <a:bodyPr wrap="square" rtlCol="0">
            <a:spAutoFit/>
          </a:bodyPr>
          <a:lstStyle/>
          <a:p>
            <a:r>
              <a:rPr lang="en-US" dirty="0" smtClean="0"/>
              <a:t>Family Medicine contributes $15 billion in direct and indirect economic output in </a:t>
            </a:r>
            <a:r>
              <a:rPr lang="en-US" dirty="0" smtClean="0"/>
              <a:t>T</a:t>
            </a:r>
            <a:r>
              <a:rPr lang="en-US" dirty="0" smtClean="0"/>
              <a:t>exas</a:t>
            </a:r>
            <a:endParaRPr lang="en-US" dirty="0"/>
          </a:p>
        </p:txBody>
      </p:sp>
      <p:pic>
        <p:nvPicPr>
          <p:cNvPr id="7" name="Picture 6" descr="data.jpg"/>
          <p:cNvPicPr>
            <a:picLocks noChangeAspect="1"/>
          </p:cNvPicPr>
          <p:nvPr/>
        </p:nvPicPr>
        <p:blipFill>
          <a:blip r:embed="rId3"/>
          <a:stretch>
            <a:fillRect/>
          </a:stretch>
        </p:blipFill>
        <p:spPr>
          <a:xfrm>
            <a:off x="2438400" y="2590800"/>
            <a:ext cx="2895600" cy="1628775"/>
          </a:xfrm>
          <a:prstGeom prst="rect">
            <a:avLst/>
          </a:prstGeom>
        </p:spPr>
      </p:pic>
      <p:pic>
        <p:nvPicPr>
          <p:cNvPr id="8" name="Picture 7" descr="TExas.png"/>
          <p:cNvPicPr>
            <a:picLocks noChangeAspect="1"/>
          </p:cNvPicPr>
          <p:nvPr/>
        </p:nvPicPr>
        <p:blipFill>
          <a:blip r:embed="rId4"/>
          <a:stretch>
            <a:fillRect/>
          </a:stretch>
        </p:blipFill>
        <p:spPr>
          <a:xfrm>
            <a:off x="4498975" y="3853136"/>
            <a:ext cx="1670050" cy="1633264"/>
          </a:xfrm>
          <a:prstGeom prst="rect">
            <a:avLst/>
          </a:prstGeom>
        </p:spPr>
      </p:pic>
      <p:sp>
        <p:nvSpPr>
          <p:cNvPr id="9" name="TextBox 8"/>
          <p:cNvSpPr txBox="1"/>
          <p:nvPr/>
        </p:nvSpPr>
        <p:spPr>
          <a:xfrm>
            <a:off x="4724400" y="5574268"/>
            <a:ext cx="3962400" cy="646331"/>
          </a:xfrm>
          <a:prstGeom prst="rect">
            <a:avLst/>
          </a:prstGeom>
          <a:noFill/>
        </p:spPr>
        <p:txBody>
          <a:bodyPr wrap="square" rtlCol="0">
            <a:spAutoFit/>
          </a:bodyPr>
          <a:lstStyle/>
          <a:p>
            <a:r>
              <a:rPr lang="en-US" dirty="0" smtClean="0"/>
              <a:t>Family Medicine contributes 92,234 jobs directly and indirectly to the work force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Goals of Advocacy:</a:t>
            </a:r>
            <a:endParaRPr lang="en-US" dirty="0"/>
          </a:p>
        </p:txBody>
      </p:sp>
      <p:sp>
        <p:nvSpPr>
          <p:cNvPr id="6" name="Vertical Text Placeholder 5"/>
          <p:cNvSpPr>
            <a:spLocks noGrp="1"/>
          </p:cNvSpPr>
          <p:nvPr>
            <p:ph type="body" orient="vert" idx="1"/>
          </p:nvPr>
        </p:nvSpPr>
        <p:spPr>
          <a:xfrm rot="16200000">
            <a:off x="2457450" y="171448"/>
            <a:ext cx="4572001" cy="7886702"/>
          </a:xfrm>
        </p:spPr>
        <p:txBody>
          <a:bodyPr/>
          <a:lstStyle/>
          <a:p>
            <a:r>
              <a:rPr lang="en-US" dirty="0" smtClean="0"/>
              <a:t>Inform, engage and listen</a:t>
            </a:r>
          </a:p>
          <a:p>
            <a:endParaRPr lang="en-US" dirty="0" smtClean="0"/>
          </a:p>
          <a:p>
            <a:r>
              <a:rPr lang="en-US" dirty="0" smtClean="0"/>
              <a:t>Propose solutions to legislators</a:t>
            </a:r>
          </a:p>
          <a:p>
            <a:endParaRPr lang="en-US" dirty="0" smtClean="0"/>
          </a:p>
          <a:p>
            <a:r>
              <a:rPr lang="en-US" dirty="0" smtClean="0"/>
              <a:t>Long term goal- have your cause supported by legislators to change policy.</a:t>
            </a:r>
          </a:p>
          <a:p>
            <a:endParaRPr lang="en-US" dirty="0" smtClean="0"/>
          </a:p>
          <a:p>
            <a:r>
              <a:rPr lang="en-US" dirty="0" smtClean="0"/>
              <a:t>Short term- Engage your legislator or staffer to develop relationships and be a resource to them. </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Pictures from my visit to D.C.:</a:t>
            </a:r>
            <a:endParaRPr lang="en-US" dirty="0"/>
          </a:p>
        </p:txBody>
      </p:sp>
      <p:pic>
        <p:nvPicPr>
          <p:cNvPr id="3" name="Picture 2" descr="IMG_9054.JPG"/>
          <p:cNvPicPr>
            <a:picLocks noChangeAspect="1"/>
          </p:cNvPicPr>
          <p:nvPr/>
        </p:nvPicPr>
        <p:blipFill>
          <a:blip r:embed="rId3"/>
          <a:stretch>
            <a:fillRect/>
          </a:stretch>
        </p:blipFill>
        <p:spPr>
          <a:xfrm>
            <a:off x="228600" y="1295400"/>
            <a:ext cx="2895600" cy="2895600"/>
          </a:xfrm>
          <a:prstGeom prst="rect">
            <a:avLst/>
          </a:prstGeom>
        </p:spPr>
      </p:pic>
      <p:pic>
        <p:nvPicPr>
          <p:cNvPr id="6" name="Picture 5" descr="IMG_9079.JPG"/>
          <p:cNvPicPr>
            <a:picLocks noChangeAspect="1"/>
          </p:cNvPicPr>
          <p:nvPr/>
        </p:nvPicPr>
        <p:blipFill>
          <a:blip r:embed="rId4"/>
          <a:stretch>
            <a:fillRect/>
          </a:stretch>
        </p:blipFill>
        <p:spPr>
          <a:xfrm rot="5400000">
            <a:off x="2821585" y="2265165"/>
            <a:ext cx="5135560" cy="3851670"/>
          </a:xfrm>
          <a:prstGeom prst="rect">
            <a:avLst/>
          </a:prstGeom>
        </p:spPr>
      </p:pic>
      <p:pic>
        <p:nvPicPr>
          <p:cNvPr id="5" name="Picture 4" descr="IMG_9053.JPG"/>
          <p:cNvPicPr>
            <a:picLocks noChangeAspect="1"/>
          </p:cNvPicPr>
          <p:nvPr/>
        </p:nvPicPr>
        <p:blipFill>
          <a:blip r:embed="rId5"/>
          <a:stretch>
            <a:fillRect/>
          </a:stretch>
        </p:blipFill>
        <p:spPr>
          <a:xfrm>
            <a:off x="1219200" y="4343400"/>
            <a:ext cx="2362200" cy="2362200"/>
          </a:xfrm>
          <a:prstGeom prst="rect">
            <a:avLst/>
          </a:prstGeom>
        </p:spPr>
      </p:pic>
      <p:pic>
        <p:nvPicPr>
          <p:cNvPr id="7" name="Picture 6" descr="IMG_9085.JPG"/>
          <p:cNvPicPr>
            <a:picLocks noChangeAspect="1"/>
          </p:cNvPicPr>
          <p:nvPr/>
        </p:nvPicPr>
        <p:blipFill>
          <a:blip r:embed="rId6"/>
          <a:stretch>
            <a:fillRect/>
          </a:stretch>
        </p:blipFill>
        <p:spPr>
          <a:xfrm rot="10800000">
            <a:off x="6477000" y="1295400"/>
            <a:ext cx="2379465" cy="1784599"/>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229600" cy="1143000"/>
          </a:xfrm>
        </p:spPr>
        <p:txBody>
          <a:bodyPr/>
          <a:lstStyle/>
          <a:p>
            <a:r>
              <a:rPr lang="en-US" dirty="0" smtClean="0"/>
              <a:t>Just a few more</a:t>
            </a:r>
            <a:endParaRPr lang="en-US" dirty="0"/>
          </a:p>
        </p:txBody>
      </p:sp>
      <p:pic>
        <p:nvPicPr>
          <p:cNvPr id="4" name="Picture 3" descr="FullSizeRender.jpg"/>
          <p:cNvPicPr>
            <a:picLocks noChangeAspect="1"/>
          </p:cNvPicPr>
          <p:nvPr/>
        </p:nvPicPr>
        <p:blipFill>
          <a:blip r:embed="rId2"/>
          <a:stretch>
            <a:fillRect/>
          </a:stretch>
        </p:blipFill>
        <p:spPr>
          <a:xfrm>
            <a:off x="152400" y="1219200"/>
            <a:ext cx="2711053" cy="3429000"/>
          </a:xfrm>
          <a:prstGeom prst="rect">
            <a:avLst/>
          </a:prstGeom>
        </p:spPr>
      </p:pic>
      <p:pic>
        <p:nvPicPr>
          <p:cNvPr id="8" name="Picture 7" descr="IMG_9005.JPG"/>
          <p:cNvPicPr>
            <a:picLocks noChangeAspect="1"/>
          </p:cNvPicPr>
          <p:nvPr/>
        </p:nvPicPr>
        <p:blipFill>
          <a:blip r:embed="rId3"/>
          <a:stretch>
            <a:fillRect/>
          </a:stretch>
        </p:blipFill>
        <p:spPr>
          <a:xfrm>
            <a:off x="6172200" y="304800"/>
            <a:ext cx="2616200" cy="2125663"/>
          </a:xfrm>
          <a:prstGeom prst="rect">
            <a:avLst/>
          </a:prstGeom>
        </p:spPr>
      </p:pic>
      <p:pic>
        <p:nvPicPr>
          <p:cNvPr id="6" name="Picture 5" descr="IMG_9003.JPG"/>
          <p:cNvPicPr>
            <a:picLocks noChangeAspect="1"/>
          </p:cNvPicPr>
          <p:nvPr/>
        </p:nvPicPr>
        <p:blipFill>
          <a:blip r:embed="rId4"/>
          <a:stretch>
            <a:fillRect/>
          </a:stretch>
        </p:blipFill>
        <p:spPr>
          <a:xfrm rot="5400000">
            <a:off x="3171825" y="1908175"/>
            <a:ext cx="3886200" cy="2914650"/>
          </a:xfrm>
          <a:prstGeom prst="rect">
            <a:avLst/>
          </a:prstGeom>
        </p:spPr>
      </p:pic>
      <p:pic>
        <p:nvPicPr>
          <p:cNvPr id="5" name="Picture 4" descr="IMG_8998.JPG"/>
          <p:cNvPicPr>
            <a:picLocks noChangeAspect="1"/>
          </p:cNvPicPr>
          <p:nvPr/>
        </p:nvPicPr>
        <p:blipFill>
          <a:blip r:embed="rId5"/>
          <a:stretch>
            <a:fillRect/>
          </a:stretch>
        </p:blipFill>
        <p:spPr>
          <a:xfrm>
            <a:off x="1600200" y="4343400"/>
            <a:ext cx="2946400" cy="2209800"/>
          </a:xfrm>
          <a:prstGeom prst="rect">
            <a:avLst/>
          </a:prstGeom>
        </p:spPr>
      </p:pic>
      <p:pic>
        <p:nvPicPr>
          <p:cNvPr id="7" name="Picture 6" descr="IMG_9027.JPG"/>
          <p:cNvPicPr>
            <a:picLocks noChangeAspect="1"/>
          </p:cNvPicPr>
          <p:nvPr/>
        </p:nvPicPr>
        <p:blipFill>
          <a:blip r:embed="rId6"/>
          <a:stretch>
            <a:fillRect/>
          </a:stretch>
        </p:blipFill>
        <p:spPr>
          <a:xfrm rot="5400000">
            <a:off x="6061075" y="3749675"/>
            <a:ext cx="3175000" cy="238125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References:</a:t>
            </a:r>
            <a:endParaRPr lang="en-US" dirty="0"/>
          </a:p>
        </p:txBody>
      </p:sp>
      <p:sp>
        <p:nvSpPr>
          <p:cNvPr id="3" name="Content Placeholder 2"/>
          <p:cNvSpPr>
            <a:spLocks noGrp="1"/>
          </p:cNvSpPr>
          <p:nvPr>
            <p:ph idx="1"/>
          </p:nvPr>
        </p:nvSpPr>
        <p:spPr>
          <a:xfrm>
            <a:off x="457200" y="1828800"/>
            <a:ext cx="8229600" cy="4800600"/>
          </a:xfrm>
        </p:spPr>
        <p:txBody>
          <a:bodyPr>
            <a:normAutofit/>
          </a:bodyPr>
          <a:lstStyle/>
          <a:p>
            <a:r>
              <a:rPr lang="en-US" dirty="0" smtClean="0"/>
              <a:t>STFM, </a:t>
            </a:r>
            <a:r>
              <a:rPr lang="en-US" i="1" dirty="0" smtClean="0"/>
              <a:t>Free Online Advocacy Course, </a:t>
            </a:r>
            <a:r>
              <a:rPr lang="en-US" dirty="0" smtClean="0"/>
              <a:t>Accessed online 5/2/18, </a:t>
            </a:r>
            <a:r>
              <a:rPr lang="en-US" dirty="0" smtClean="0">
                <a:hlinkClick r:id="rId2"/>
              </a:rPr>
              <a:t>http://www.stfm.org/Advocacy/AdvocacyCourses</a:t>
            </a:r>
            <a:endParaRPr lang="en-US" dirty="0" smtClean="0"/>
          </a:p>
          <a:p>
            <a:r>
              <a:rPr lang="en-US" dirty="0" smtClean="0"/>
              <a:t>AAFP, Family Medicine Advocacy Summit, </a:t>
            </a:r>
            <a:r>
              <a:rPr lang="en-US" i="1" dirty="0" smtClean="0"/>
              <a:t>Leave- Behind Support Opioid Crisis Solutions, </a:t>
            </a:r>
            <a:r>
              <a:rPr lang="en-US" dirty="0" smtClean="0"/>
              <a:t>accessed 5/31/18 </a:t>
            </a:r>
            <a:r>
              <a:rPr lang="en-US" dirty="0" smtClean="0">
                <a:hlinkClick r:id="rId3"/>
              </a:rPr>
              <a:t>https://www.aafp.org/dam/AAFP/documents/events/fmas/BKG-SupportOpioidCrisisSolutions.pdf</a:t>
            </a:r>
            <a:endParaRPr lang="en-US" dirty="0" smtClean="0"/>
          </a:p>
          <a:p>
            <a:r>
              <a:rPr lang="en-US" dirty="0" smtClean="0"/>
              <a:t>AAFP, </a:t>
            </a:r>
            <a:r>
              <a:rPr lang="en-US" i="1" dirty="0" smtClean="0"/>
              <a:t>The Importance of Family Medicine in Texas,</a:t>
            </a:r>
            <a:r>
              <a:rPr lang="en-US" dirty="0" smtClean="0"/>
              <a:t> distributed at FMAS 2018 by AAFP </a:t>
            </a:r>
          </a:p>
          <a:p>
            <a:r>
              <a:rPr lang="en-US" dirty="0" smtClean="0"/>
              <a:t>AAFP Resources for Policymakers. Retrieved from </a:t>
            </a:r>
            <a:r>
              <a:rPr lang="en-US" dirty="0" smtClean="0">
                <a:hlinkClick r:id="rId4"/>
              </a:rPr>
              <a:t>http://www.aafp/org/advocacy/act.policy_resources.html</a:t>
            </a:r>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686800" cy="1143000"/>
          </a:xfrm>
        </p:spPr>
        <p:txBody>
          <a:bodyPr>
            <a:normAutofit fontScale="90000"/>
          </a:bodyPr>
          <a:lstStyle/>
          <a:p>
            <a:r>
              <a:rPr lang="en-US" dirty="0" smtClean="0"/>
              <a:t>STFM</a:t>
            </a:r>
            <a:br>
              <a:rPr lang="en-US" dirty="0" smtClean="0"/>
            </a:br>
            <a:r>
              <a:rPr lang="en-US" sz="3111" dirty="0" smtClean="0"/>
              <a:t>(Society of Teachers of Family Medicine)</a:t>
            </a:r>
            <a:endParaRPr lang="en-US" sz="3111" dirty="0"/>
          </a:p>
        </p:txBody>
      </p:sp>
      <p:sp>
        <p:nvSpPr>
          <p:cNvPr id="3" name="Content Placeholder 2"/>
          <p:cNvSpPr>
            <a:spLocks noGrp="1"/>
          </p:cNvSpPr>
          <p:nvPr>
            <p:ph idx="1"/>
          </p:nvPr>
        </p:nvSpPr>
        <p:spPr/>
        <p:txBody>
          <a:bodyPr/>
          <a:lstStyle/>
          <a:p>
            <a:r>
              <a:rPr lang="en-US" dirty="0" smtClean="0"/>
              <a:t>Free online advocacy course at:</a:t>
            </a:r>
          </a:p>
          <a:p>
            <a:pPr lvl="1"/>
            <a:r>
              <a:rPr lang="en-US" dirty="0" smtClean="0">
                <a:hlinkClick r:id="rId3"/>
              </a:rPr>
              <a:t>http://www.stfm.org/Advocacy/AdvocacyCourses</a:t>
            </a:r>
            <a:endParaRPr lang="en-US" dirty="0" smtClean="0"/>
          </a:p>
          <a:p>
            <a:pPr lvl="1">
              <a:buNone/>
            </a:pPr>
            <a:endParaRPr lang="en-US" dirty="0" smtClean="0"/>
          </a:p>
          <a:p>
            <a:endParaRPr lang="en-US" dirty="0" smtClean="0"/>
          </a:p>
        </p:txBody>
      </p:sp>
      <p:pic>
        <p:nvPicPr>
          <p:cNvPr id="5" name="Picture 4" descr="STFM_Logo-400x300.png"/>
          <p:cNvPicPr>
            <a:picLocks noChangeAspect="1"/>
          </p:cNvPicPr>
          <p:nvPr/>
        </p:nvPicPr>
        <p:blipFill>
          <a:blip r:embed="rId4"/>
          <a:stretch>
            <a:fillRect/>
          </a:stretch>
        </p:blipFill>
        <p:spPr>
          <a:xfrm>
            <a:off x="2895600" y="3276600"/>
            <a:ext cx="2819400" cy="211455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can you advocate?</a:t>
            </a:r>
            <a:endParaRPr lang="en-US" dirty="0"/>
          </a:p>
        </p:txBody>
      </p:sp>
      <p:pic>
        <p:nvPicPr>
          <p:cNvPr id="4" name="Content Placeholder 3" descr="where can you advocate?.tiff"/>
          <p:cNvPicPr>
            <a:picLocks noGrp="1" noChangeAspect="1"/>
          </p:cNvPicPr>
          <p:nvPr>
            <p:ph idx="1"/>
          </p:nvPr>
        </p:nvPicPr>
        <p:blipFill>
          <a:blip r:embed="rId2"/>
          <a:srcRect t="-36995" b="-36995"/>
          <a:stretch>
            <a:fillRect/>
          </a:stretch>
        </p:blipFill>
        <p:spPr>
          <a:xfrm>
            <a:off x="457200" y="1752600"/>
            <a:ext cx="8229600" cy="3962400"/>
          </a:xfrm>
        </p:spPr>
      </p:pic>
      <p:sp>
        <p:nvSpPr>
          <p:cNvPr id="5" name="TextBox 4"/>
          <p:cNvSpPr txBox="1"/>
          <p:nvPr/>
        </p:nvSpPr>
        <p:spPr>
          <a:xfrm>
            <a:off x="4812324" y="6096000"/>
            <a:ext cx="3985849" cy="369332"/>
          </a:xfrm>
          <a:prstGeom prst="rect">
            <a:avLst/>
          </a:prstGeom>
          <a:noFill/>
        </p:spPr>
        <p:txBody>
          <a:bodyPr wrap="none" rtlCol="0">
            <a:spAutoFit/>
          </a:bodyPr>
          <a:lstStyle/>
          <a:p>
            <a:r>
              <a:rPr lang="en-US" dirty="0" smtClean="0"/>
              <a:t>From STFM Advocacy Course : Module 1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Crash Review on US </a:t>
            </a:r>
            <a:r>
              <a:rPr lang="en-US" dirty="0" err="1" smtClean="0"/>
              <a:t>Gov’t</a:t>
            </a:r>
            <a:r>
              <a:rPr lang="en-US" dirty="0" smtClean="0"/>
              <a:t>:</a:t>
            </a:r>
            <a:endParaRPr lang="en-US" dirty="0"/>
          </a:p>
        </p:txBody>
      </p:sp>
      <p:pic>
        <p:nvPicPr>
          <p:cNvPr id="6" name="Picture 5" descr="feds-vs-state.jpg"/>
          <p:cNvPicPr>
            <a:picLocks noChangeAspect="1"/>
          </p:cNvPicPr>
          <p:nvPr/>
        </p:nvPicPr>
        <p:blipFill>
          <a:blip r:embed="rId3"/>
          <a:stretch>
            <a:fillRect/>
          </a:stretch>
        </p:blipFill>
        <p:spPr>
          <a:xfrm>
            <a:off x="1447800" y="1828800"/>
            <a:ext cx="5715000" cy="427910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Government</a:t>
            </a:r>
            <a:endParaRPr lang="en-US" dirty="0"/>
          </a:p>
        </p:txBody>
      </p:sp>
      <p:pic>
        <p:nvPicPr>
          <p:cNvPr id="6" name="Content Placeholder 5" descr="3 branched.jpg"/>
          <p:cNvPicPr>
            <a:picLocks noGrp="1" noChangeAspect="1"/>
          </p:cNvPicPr>
          <p:nvPr>
            <p:ph idx="1"/>
          </p:nvPr>
        </p:nvPicPr>
        <p:blipFill>
          <a:blip r:embed="rId3"/>
          <a:srcRect l="-15423" r="-15423"/>
          <a:stretch>
            <a:fillRect/>
          </a:stretch>
        </p:blip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 Congress Members for Texas</a:t>
            </a:r>
            <a:endParaRPr lang="en-US" dirty="0"/>
          </a:p>
        </p:txBody>
      </p:sp>
      <p:sp>
        <p:nvSpPr>
          <p:cNvPr id="3" name="Content Placeholder 2"/>
          <p:cNvSpPr>
            <a:spLocks noGrp="1"/>
          </p:cNvSpPr>
          <p:nvPr>
            <p:ph sz="half" idx="1"/>
          </p:nvPr>
        </p:nvSpPr>
        <p:spPr>
          <a:xfrm>
            <a:off x="822960" y="2057401"/>
            <a:ext cx="3931920" cy="3980328"/>
          </a:xfrm>
        </p:spPr>
        <p:txBody>
          <a:bodyPr/>
          <a:lstStyle/>
          <a:p>
            <a:r>
              <a:rPr lang="en-US" dirty="0" smtClean="0"/>
              <a:t>Texas Senators </a:t>
            </a:r>
            <a:endParaRPr lang="en-US" dirty="0"/>
          </a:p>
        </p:txBody>
      </p:sp>
      <p:sp>
        <p:nvSpPr>
          <p:cNvPr id="4" name="Content Placeholder 3"/>
          <p:cNvSpPr>
            <a:spLocks noGrp="1"/>
          </p:cNvSpPr>
          <p:nvPr>
            <p:ph sz="half" idx="2"/>
          </p:nvPr>
        </p:nvSpPr>
        <p:spPr/>
        <p:txBody>
          <a:bodyPr/>
          <a:lstStyle/>
          <a:p>
            <a:r>
              <a:rPr lang="en-US" dirty="0" smtClean="0"/>
              <a:t>Representatives (there are 36)</a:t>
            </a:r>
          </a:p>
          <a:p>
            <a:endParaRPr lang="en-US" dirty="0"/>
          </a:p>
        </p:txBody>
      </p:sp>
      <p:pic>
        <p:nvPicPr>
          <p:cNvPr id="5" name="Picture 4"/>
          <p:cNvPicPr>
            <a:picLocks noChangeAspect="1"/>
          </p:cNvPicPr>
          <p:nvPr/>
        </p:nvPicPr>
        <p:blipFill>
          <a:blip r:embed="rId3"/>
          <a:stretch>
            <a:fillRect/>
          </a:stretch>
        </p:blipFill>
        <p:spPr>
          <a:xfrm>
            <a:off x="495300" y="2667000"/>
            <a:ext cx="1638300" cy="3035300"/>
          </a:xfrm>
          <a:prstGeom prst="rect">
            <a:avLst/>
          </a:prstGeom>
        </p:spPr>
      </p:pic>
      <p:pic>
        <p:nvPicPr>
          <p:cNvPr id="6" name="Picture 5"/>
          <p:cNvPicPr>
            <a:picLocks noChangeAspect="1"/>
          </p:cNvPicPr>
          <p:nvPr/>
        </p:nvPicPr>
        <p:blipFill>
          <a:blip r:embed="rId4"/>
          <a:stretch>
            <a:fillRect/>
          </a:stretch>
        </p:blipFill>
        <p:spPr>
          <a:xfrm>
            <a:off x="2616200" y="2667000"/>
            <a:ext cx="1651000" cy="3060700"/>
          </a:xfrm>
          <a:prstGeom prst="rect">
            <a:avLst/>
          </a:prstGeom>
        </p:spPr>
      </p:pic>
      <p:pic>
        <p:nvPicPr>
          <p:cNvPr id="7" name="Picture 6"/>
          <p:cNvPicPr>
            <a:picLocks noChangeAspect="1"/>
          </p:cNvPicPr>
          <p:nvPr/>
        </p:nvPicPr>
        <p:blipFill>
          <a:blip r:embed="rId5"/>
          <a:stretch>
            <a:fillRect/>
          </a:stretch>
        </p:blipFill>
        <p:spPr>
          <a:xfrm>
            <a:off x="6096000" y="2667000"/>
            <a:ext cx="1638300" cy="27559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Passing legislation:</a:t>
            </a:r>
            <a:endParaRPr lang="en-US" dirty="0"/>
          </a:p>
        </p:txBody>
      </p:sp>
      <p:pic>
        <p:nvPicPr>
          <p:cNvPr id="3" name="Picture 2" descr="bill.jpeg"/>
          <p:cNvPicPr>
            <a:picLocks noChangeAspect="1"/>
          </p:cNvPicPr>
          <p:nvPr/>
        </p:nvPicPr>
        <p:blipFill>
          <a:blip r:embed="rId3"/>
          <a:stretch>
            <a:fillRect/>
          </a:stretch>
        </p:blipFill>
        <p:spPr>
          <a:xfrm>
            <a:off x="3416300" y="2438400"/>
            <a:ext cx="2311400" cy="32131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11872"/>
            <a:ext cx="8229600" cy="1143000"/>
          </a:xfrm>
        </p:spPr>
        <p:txBody>
          <a:bodyPr>
            <a:normAutofit/>
          </a:bodyPr>
          <a:lstStyle/>
          <a:p>
            <a:r>
              <a:rPr lang="en-US" sz="4500" dirty="0" smtClean="0"/>
              <a:t>Texas State Government:</a:t>
            </a:r>
            <a:br>
              <a:rPr lang="en-US" sz="4500" dirty="0" smtClean="0"/>
            </a:br>
            <a:r>
              <a:rPr lang="en-US" sz="2000" dirty="0" smtClean="0"/>
              <a:t>Also has a legislative, executive, and judicial branches</a:t>
            </a:r>
            <a:endParaRPr lang="en-US" sz="4500" dirty="0"/>
          </a:p>
        </p:txBody>
      </p:sp>
      <p:sp>
        <p:nvSpPr>
          <p:cNvPr id="3" name="Content Placeholder 2"/>
          <p:cNvSpPr>
            <a:spLocks noGrp="1"/>
          </p:cNvSpPr>
          <p:nvPr>
            <p:ph idx="1"/>
          </p:nvPr>
        </p:nvSpPr>
        <p:spPr>
          <a:xfrm>
            <a:off x="457200" y="2057400"/>
            <a:ext cx="8229600" cy="4571999"/>
          </a:xfrm>
        </p:spPr>
        <p:txBody>
          <a:bodyPr numCol="2">
            <a:normAutofit lnSpcReduction="10000"/>
          </a:bodyPr>
          <a:lstStyle/>
          <a:p>
            <a:r>
              <a:rPr lang="en-US" dirty="0" smtClean="0"/>
              <a:t>Texas State Senate:</a:t>
            </a:r>
          </a:p>
          <a:p>
            <a:pPr lvl="1"/>
            <a:r>
              <a:rPr lang="en-US" dirty="0" smtClean="0"/>
              <a:t>31 Seats</a:t>
            </a:r>
          </a:p>
          <a:p>
            <a:pPr lvl="1"/>
            <a:endParaRPr lang="en-US" dirty="0" smtClean="0"/>
          </a:p>
          <a:p>
            <a:pPr lvl="1"/>
            <a:r>
              <a:rPr lang="en-US" sz="2000" dirty="0" smtClean="0"/>
              <a:t>Our Senator for the hospital’s district is:</a:t>
            </a:r>
          </a:p>
          <a:p>
            <a:pPr lvl="1"/>
            <a:endParaRPr lang="en-US" sz="2000" dirty="0" smtClean="0"/>
          </a:p>
          <a:p>
            <a:pPr lvl="1"/>
            <a:endParaRPr lang="en-US" sz="2000" dirty="0" smtClean="0"/>
          </a:p>
          <a:p>
            <a:pPr lvl="1"/>
            <a:endParaRPr lang="en-US" sz="2000" dirty="0" smtClean="0"/>
          </a:p>
          <a:p>
            <a:pPr lvl="1"/>
            <a:endParaRPr lang="en-US" sz="2000" dirty="0" smtClean="0"/>
          </a:p>
          <a:p>
            <a:pPr lvl="1"/>
            <a:endParaRPr lang="en-US" sz="2000" dirty="0" smtClean="0"/>
          </a:p>
          <a:p>
            <a:pPr lvl="1"/>
            <a:endParaRPr lang="en-US" sz="2000" dirty="0" smtClean="0"/>
          </a:p>
          <a:p>
            <a:pPr lvl="1"/>
            <a:r>
              <a:rPr lang="en-US" sz="2000" dirty="0" smtClean="0"/>
              <a:t>Royce West (D) Dist. 23</a:t>
            </a:r>
            <a:endParaRPr lang="en-US" dirty="0" smtClean="0"/>
          </a:p>
          <a:p>
            <a:pPr lvl="1"/>
            <a:r>
              <a:rPr lang="en-US" dirty="0" smtClean="0"/>
              <a:t>Texas State House of Reps:</a:t>
            </a:r>
          </a:p>
          <a:p>
            <a:pPr lvl="2"/>
            <a:r>
              <a:rPr lang="en-US" dirty="0" smtClean="0"/>
              <a:t>150 members</a:t>
            </a:r>
          </a:p>
          <a:p>
            <a:pPr lvl="2"/>
            <a:endParaRPr lang="en-US" dirty="0" smtClean="0"/>
          </a:p>
          <a:p>
            <a:pPr lvl="2"/>
            <a:r>
              <a:rPr lang="en-US" dirty="0" smtClean="0"/>
              <a:t>Our Rep for the hospital’s district is:</a:t>
            </a:r>
          </a:p>
          <a:p>
            <a:pPr lvl="2"/>
            <a:endParaRPr lang="en-US" dirty="0" smtClean="0"/>
          </a:p>
          <a:p>
            <a:pPr lvl="2"/>
            <a:endParaRPr lang="en-US" dirty="0" smtClean="0"/>
          </a:p>
          <a:p>
            <a:pPr lvl="2"/>
            <a:endParaRPr lang="en-US" dirty="0" smtClean="0"/>
          </a:p>
          <a:p>
            <a:pPr lvl="2"/>
            <a:endParaRPr lang="en-US" dirty="0" smtClean="0"/>
          </a:p>
          <a:p>
            <a:pPr lvl="2"/>
            <a:endParaRPr lang="en-US" dirty="0" smtClean="0"/>
          </a:p>
          <a:p>
            <a:pPr lvl="2"/>
            <a:endParaRPr lang="en-US" dirty="0" smtClean="0"/>
          </a:p>
          <a:p>
            <a:pPr lvl="2"/>
            <a:r>
              <a:rPr lang="en-US" dirty="0" smtClean="0"/>
              <a:t>Yvonne Davis (D) Dist. 111</a:t>
            </a:r>
          </a:p>
        </p:txBody>
      </p:sp>
      <p:pic>
        <p:nvPicPr>
          <p:cNvPr id="4" name="Picture 3" descr="texas capitol.jpg"/>
          <p:cNvPicPr>
            <a:picLocks noChangeAspect="1"/>
          </p:cNvPicPr>
          <p:nvPr/>
        </p:nvPicPr>
        <p:blipFill>
          <a:blip r:embed="rId3"/>
          <a:stretch>
            <a:fillRect/>
          </a:stretch>
        </p:blipFill>
        <p:spPr>
          <a:xfrm>
            <a:off x="7086600" y="211872"/>
            <a:ext cx="1835150" cy="1205766"/>
          </a:xfrm>
          <a:prstGeom prst="rect">
            <a:avLst/>
          </a:prstGeom>
        </p:spPr>
      </p:pic>
      <p:pic>
        <p:nvPicPr>
          <p:cNvPr id="5" name="Picture 4"/>
          <p:cNvPicPr>
            <a:picLocks noChangeAspect="1"/>
          </p:cNvPicPr>
          <p:nvPr/>
        </p:nvPicPr>
        <p:blipFill>
          <a:blip r:embed="rId4"/>
          <a:stretch>
            <a:fillRect/>
          </a:stretch>
        </p:blipFill>
        <p:spPr>
          <a:xfrm>
            <a:off x="1828800" y="3962400"/>
            <a:ext cx="1447800" cy="1905000"/>
          </a:xfrm>
          <a:prstGeom prst="rect">
            <a:avLst/>
          </a:prstGeom>
        </p:spPr>
      </p:pic>
      <p:pic>
        <p:nvPicPr>
          <p:cNvPr id="6" name="Picture 5"/>
          <p:cNvPicPr>
            <a:picLocks noChangeAspect="1"/>
          </p:cNvPicPr>
          <p:nvPr/>
        </p:nvPicPr>
        <p:blipFill>
          <a:blip r:embed="rId5"/>
          <a:stretch>
            <a:fillRect/>
          </a:stretch>
        </p:blipFill>
        <p:spPr>
          <a:xfrm>
            <a:off x="6210300" y="3962400"/>
            <a:ext cx="1442357" cy="19050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Focus">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Focus">
      <a:fillStyleLst>
        <a:solidFill>
          <a:schemeClr val="phClr"/>
        </a:solidFill>
        <a:solidFill>
          <a:schemeClr val="phClr"/>
        </a:solidFill>
        <a:solidFill>
          <a:schemeClr val="phClr">
            <a:satMod val="150000"/>
          </a:schemeClr>
        </a:solid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508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101600" dist="63500" dir="4200000" algn="br" rotWithShape="0">
              <a:srgbClr val="000000">
                <a:alpha val="50000"/>
              </a:srgbClr>
            </a:outerShdw>
          </a:effectLst>
        </a:effectStyle>
        <a:effectStyle>
          <a:effectLst>
            <a:glow rad="101600">
              <a:schemeClr val="lt1">
                <a:alpha val="40000"/>
              </a:schemeClr>
            </a:glow>
          </a:effectLst>
          <a:scene3d>
            <a:camera prst="orthographicFront">
              <a:rot lat="0" lon="0" rev="0"/>
            </a:camera>
            <a:lightRig rig="soft" dir="r">
              <a:rot lat="0" lon="0" rev="5400000"/>
            </a:lightRig>
          </a:scene3d>
          <a:sp3d prstMaterial="softmetal">
            <a:bevelT w="31750" h="63500"/>
          </a:sp3d>
        </a:effectStyle>
      </a:effectStyleLst>
      <a:bgFillStyleLst>
        <a:blipFill rotWithShape="1">
          <a:blip xmlns:r="http://schemas.openxmlformats.org/officeDocument/2006/relationships" r:embed="rId1">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2">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3">
            <a:duotone>
              <a:schemeClr val="phClr">
                <a:tint val="80000"/>
                <a:shade val="10000"/>
                <a:satMod val="250000"/>
              </a:schemeClr>
              <a:schemeClr val="phClr">
                <a:tint val="70000"/>
                <a:alpha val="80000"/>
                <a:sat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Focus.thmx</Template>
  <TotalTime>1651</TotalTime>
  <Words>1753</Words>
  <Application>Microsoft Macintosh PowerPoint</Application>
  <PresentationFormat>On-screen Show (4:3)</PresentationFormat>
  <Paragraphs>130</Paragraphs>
  <Slides>22</Slides>
  <Notes>17</Notes>
  <HiddenSlides>0</HiddenSlides>
  <MMClips>0</MMClips>
  <ScaleCrop>false</ScaleCrop>
  <HeadingPairs>
    <vt:vector size="4" baseType="variant">
      <vt:variant>
        <vt:lpstr>Design Template</vt:lpstr>
      </vt:variant>
      <vt:variant>
        <vt:i4>1</vt:i4>
      </vt:variant>
      <vt:variant>
        <vt:lpstr>Slide Titles</vt:lpstr>
      </vt:variant>
      <vt:variant>
        <vt:i4>22</vt:i4>
      </vt:variant>
    </vt:vector>
  </HeadingPairs>
  <TitlesOfParts>
    <vt:vector size="23" baseType="lpstr">
      <vt:lpstr>Focus</vt:lpstr>
      <vt:lpstr>Family Medicine Physicians as Advocates</vt:lpstr>
      <vt:lpstr>Goals of Advocacy:</vt:lpstr>
      <vt:lpstr>STFM (Society of Teachers of Family Medicine)</vt:lpstr>
      <vt:lpstr>Where can you advocate?</vt:lpstr>
      <vt:lpstr>Crash Review on US Gov’t:</vt:lpstr>
      <vt:lpstr>Federal Government</vt:lpstr>
      <vt:lpstr>U.S. Congress Members for Texas</vt:lpstr>
      <vt:lpstr>Passing legislation:</vt:lpstr>
      <vt:lpstr>Texas State Government: Also has a legislative, executive, and judicial branches</vt:lpstr>
      <vt:lpstr>Prepare for your meeting: Research your legislators</vt:lpstr>
      <vt:lpstr>Identify your “Ask”</vt:lpstr>
      <vt:lpstr>Make a one-pager:</vt:lpstr>
      <vt:lpstr>Craft your “story”:</vt:lpstr>
      <vt:lpstr>Meet with your legislator (or staffer)!</vt:lpstr>
      <vt:lpstr>What were the AAFP “asks”?</vt:lpstr>
      <vt:lpstr>Slide 16</vt:lpstr>
      <vt:lpstr>Slide 17</vt:lpstr>
      <vt:lpstr>Slide 18</vt:lpstr>
      <vt:lpstr>Why advocate for primary  care in Texas?</vt:lpstr>
      <vt:lpstr>Pictures from my visit to D.C.:</vt:lpstr>
      <vt:lpstr>Just a few more</vt:lpstr>
      <vt:lpstr>References:</vt:lpstr>
    </vt:vector>
  </TitlesOfParts>
  <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Medicine Physicians as Advocates</dc:title>
  <dc:creator>Megan Maguire-Marshall</dc:creator>
  <cp:lastModifiedBy>Megan Maguire-Marshall</cp:lastModifiedBy>
  <cp:revision>44</cp:revision>
  <dcterms:created xsi:type="dcterms:W3CDTF">2018-05-31T19:08:47Z</dcterms:created>
  <dcterms:modified xsi:type="dcterms:W3CDTF">2018-05-31T19:38:18Z</dcterms:modified>
</cp:coreProperties>
</file>