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1" r:id="rId6"/>
    <p:sldId id="264" r:id="rId7"/>
    <p:sldId id="273" r:id="rId8"/>
    <p:sldId id="267" r:id="rId9"/>
    <p:sldId id="274" r:id="rId10"/>
    <p:sldId id="275" r:id="rId11"/>
    <p:sldId id="276" r:id="rId12"/>
    <p:sldId id="294" r:id="rId13"/>
    <p:sldId id="298" r:id="rId14"/>
    <p:sldId id="279" r:id="rId15"/>
    <p:sldId id="280" r:id="rId16"/>
    <p:sldId id="303" r:id="rId17"/>
    <p:sldId id="287" r:id="rId18"/>
    <p:sldId id="299" r:id="rId19"/>
    <p:sldId id="277" r:id="rId20"/>
    <p:sldId id="283" r:id="rId21"/>
    <p:sldId id="281" r:id="rId22"/>
    <p:sldId id="272" r:id="rId23"/>
    <p:sldId id="278" r:id="rId24"/>
    <p:sldId id="295" r:id="rId25"/>
    <p:sldId id="285" r:id="rId26"/>
    <p:sldId id="296" r:id="rId27"/>
    <p:sldId id="293" r:id="rId28"/>
    <p:sldId id="282" r:id="rId29"/>
    <p:sldId id="288" r:id="rId30"/>
    <p:sldId id="262" r:id="rId31"/>
    <p:sldId id="263" r:id="rId32"/>
    <p:sldId id="291" r:id="rId33"/>
    <p:sldId id="301" r:id="rId34"/>
    <p:sldId id="302" r:id="rId35"/>
    <p:sldId id="292" r:id="rId36"/>
    <p:sldId id="271" r:id="rId37"/>
    <p:sldId id="304" r:id="rId38"/>
    <p:sldId id="284" r:id="rId39"/>
    <p:sldId id="300" r:id="rId40"/>
    <p:sldId id="289" r:id="rId41"/>
    <p:sldId id="286"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717" autoAdjust="0"/>
    <p:restoredTop sz="80848" autoAdjust="0"/>
  </p:normalViewPr>
  <p:slideViewPr>
    <p:cSldViewPr>
      <p:cViewPr>
        <p:scale>
          <a:sx n="90" d="100"/>
          <a:sy n="90" d="100"/>
        </p:scale>
        <p:origin x="-224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E6FADA3-5085-4223-9486-5EA4CEF4F120}" type="datetimeFigureOut">
              <a:rPr lang="en-US" smtClean="0"/>
              <a:t>6/13/2017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C037029-1960-43FC-892F-87C9EA5CBE81}" type="slidenum">
              <a:rPr lang="en-US" smtClean="0"/>
              <a:t>‹#›</a:t>
            </a:fld>
            <a:endParaRPr lang="en-US"/>
          </a:p>
        </p:txBody>
      </p:sp>
    </p:spTree>
    <p:extLst>
      <p:ext uri="{BB962C8B-B14F-4D97-AF65-F5344CB8AC3E}">
        <p14:creationId xmlns:p14="http://schemas.microsoft.com/office/powerpoint/2010/main" val="6312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a:t>
            </a:fld>
            <a:endParaRPr lang="en-US"/>
          </a:p>
        </p:txBody>
      </p:sp>
    </p:spTree>
    <p:extLst>
      <p:ext uri="{BB962C8B-B14F-4D97-AF65-F5344CB8AC3E}">
        <p14:creationId xmlns:p14="http://schemas.microsoft.com/office/powerpoint/2010/main" val="2610009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like me, I had a gross lack of knowledge. These were some of the questions I had and can hopefully answer with the rest of this presentation</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10</a:t>
            </a:fld>
            <a:endParaRPr lang="en-US"/>
          </a:p>
        </p:txBody>
      </p:sp>
    </p:spTree>
    <p:extLst>
      <p:ext uri="{BB962C8B-B14F-4D97-AF65-F5344CB8AC3E}">
        <p14:creationId xmlns:p14="http://schemas.microsoft.com/office/powerpoint/2010/main" val="203275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Cannabidiol</a:t>
            </a:r>
            <a:r>
              <a:rPr lang="en-US" baseline="0" dirty="0" smtClean="0"/>
              <a:t> is not to be confused with THC, while both come from cannabis, THC is most active ingredient. </a:t>
            </a:r>
            <a:r>
              <a:rPr lang="en-US" baseline="0" dirty="0" err="1" smtClean="0"/>
              <a:t>Cannabidiol</a:t>
            </a:r>
            <a:r>
              <a:rPr lang="en-US" baseline="0" dirty="0" smtClean="0"/>
              <a:t> has no psychoactive effect, marijuana has high levels of THC</a:t>
            </a:r>
          </a:p>
          <a:p>
            <a:r>
              <a:rPr lang="en-US" baseline="0" dirty="0" smtClean="0"/>
              <a:t>CB1: mostly in the brain, CB2 common in the immune system. CBD does not directly interact with these</a:t>
            </a:r>
          </a:p>
          <a:p>
            <a:r>
              <a:rPr lang="en-US" baseline="0" dirty="0" smtClean="0"/>
              <a:t>Thought to have a major anti-inflammatory, analgesic, anti-nausea, anxiolytic, anti-epileptic. These have been the focus of research and possible clinical use.  </a:t>
            </a:r>
          </a:p>
          <a:p>
            <a:r>
              <a:rPr lang="en-US" baseline="0" dirty="0" smtClean="0"/>
              <a:t>Charlotte’s Web is marketed as a dietary supplement, produced in Colorado, high CBD to THC</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11</a:t>
            </a:fld>
            <a:endParaRPr lang="en-US"/>
          </a:p>
        </p:txBody>
      </p:sp>
    </p:spTree>
    <p:extLst>
      <p:ext uri="{BB962C8B-B14F-4D97-AF65-F5344CB8AC3E}">
        <p14:creationId xmlns:p14="http://schemas.microsoft.com/office/powerpoint/2010/main" val="82276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in case any one wanted a chemistry lesson, this is all you get. </a:t>
            </a:r>
          </a:p>
          <a:p>
            <a:r>
              <a:rPr lang="en-US" baseline="0" dirty="0" smtClean="0"/>
              <a:t>Remember that THC and CBD are different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12</a:t>
            </a:fld>
            <a:endParaRPr lang="en-US"/>
          </a:p>
        </p:txBody>
      </p:sp>
    </p:spTree>
    <p:extLst>
      <p:ext uri="{BB962C8B-B14F-4D97-AF65-F5344CB8AC3E}">
        <p14:creationId xmlns:p14="http://schemas.microsoft.com/office/powerpoint/2010/main" val="3276892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far research has not shown any adverse effects, but most studies are limited on length. Most studies are anecdotal, case reports, preclinical studies</a:t>
            </a:r>
          </a:p>
          <a:p>
            <a:r>
              <a:rPr lang="en-US" baseline="0" dirty="0" smtClean="0"/>
              <a:t>Should remember that it is an inhibitor of CYP450</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13</a:t>
            </a:fld>
            <a:endParaRPr lang="en-US"/>
          </a:p>
        </p:txBody>
      </p:sp>
    </p:spTree>
    <p:extLst>
      <p:ext uri="{BB962C8B-B14F-4D97-AF65-F5344CB8AC3E}">
        <p14:creationId xmlns:p14="http://schemas.microsoft.com/office/powerpoint/2010/main" val="6417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through multiple</a:t>
            </a:r>
            <a:r>
              <a:rPr lang="en-US" baseline="0" dirty="0" smtClean="0"/>
              <a:t> sources, these are some of the proposed uses for </a:t>
            </a:r>
            <a:r>
              <a:rPr lang="en-US" baseline="0" dirty="0" err="1" smtClean="0"/>
              <a:t>cannibidiol</a:t>
            </a:r>
            <a:r>
              <a:rPr lang="en-US" baseline="0" dirty="0" smtClean="0"/>
              <a:t> based on theoretical models and in vitro/vivo studies. We will be going through some research on this later. This had lead researches to theorize application toward inflammatory conditions and pain.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14</a:t>
            </a:fld>
            <a:endParaRPr lang="en-US"/>
          </a:p>
        </p:txBody>
      </p:sp>
    </p:spTree>
    <p:extLst>
      <p:ext uri="{BB962C8B-B14F-4D97-AF65-F5344CB8AC3E}">
        <p14:creationId xmlns:p14="http://schemas.microsoft.com/office/powerpoint/2010/main" val="165857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adverse effects related to THC heavy products, when it comes to CBD the adverse effects are not as well characterized. Also much of what we know about side effects are from studies and case reports evaluating recreational users. </a:t>
            </a:r>
          </a:p>
          <a:p>
            <a:r>
              <a:rPr lang="en-US" baseline="0" dirty="0" smtClean="0"/>
              <a:t>Psychological: euphoria, psychosis</a:t>
            </a:r>
          </a:p>
          <a:p>
            <a:r>
              <a:rPr lang="en-US" baseline="0" dirty="0" smtClean="0"/>
              <a:t>Perception: distortion of sense of time, space, hallucinations </a:t>
            </a:r>
          </a:p>
          <a:p>
            <a:r>
              <a:rPr lang="en-US" baseline="0" dirty="0" smtClean="0"/>
              <a:t>Motor function: ataxia, weakness, disequilibrium, </a:t>
            </a:r>
          </a:p>
          <a:p>
            <a:r>
              <a:rPr lang="en-US" baseline="0" dirty="0" smtClean="0"/>
              <a:t>Dependence: with heavy use, </a:t>
            </a:r>
            <a:r>
              <a:rPr lang="en-US" baseline="0" dirty="0" smtClean="0"/>
              <a:t>(</a:t>
            </a:r>
            <a:r>
              <a:rPr lang="en-US" baseline="0" dirty="0" err="1" smtClean="0"/>
              <a:t>tobacoo</a:t>
            </a:r>
            <a:r>
              <a:rPr lang="en-US" baseline="0" dirty="0" smtClean="0"/>
              <a:t> is 32%)</a:t>
            </a:r>
            <a:endParaRPr lang="en-US" baseline="0" dirty="0" smtClean="0"/>
          </a:p>
          <a:p>
            <a:r>
              <a:rPr lang="en-US" baseline="0" dirty="0" smtClean="0"/>
              <a:t>Cerebral blood flow: increased with acute cannabis use, decreased with chronic use. Loose associations with stroke</a:t>
            </a:r>
            <a:endParaRPr lang="en-US" dirty="0" smtClean="0"/>
          </a:p>
          <a:p>
            <a:r>
              <a:rPr lang="en-US" dirty="0" smtClean="0"/>
              <a:t>Tachycardia</a:t>
            </a:r>
            <a:r>
              <a:rPr lang="en-US" baseline="0" dirty="0" smtClean="0"/>
              <a:t> with acute use and possible increase risk of with acute use. </a:t>
            </a:r>
          </a:p>
          <a:p>
            <a:r>
              <a:rPr lang="en-US" baseline="0" dirty="0" smtClean="0"/>
              <a:t>Cannabis smoke may contain more harmful cytotoxic and mutagenic condensates. No studies have linked it with cancer</a:t>
            </a:r>
          </a:p>
          <a:p>
            <a:r>
              <a:rPr lang="en-US" baseline="0" dirty="0" smtClean="0"/>
              <a:t>Suppresses ovulation and sperm counts</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15</a:t>
            </a:fld>
            <a:endParaRPr lang="en-US"/>
          </a:p>
        </p:txBody>
      </p:sp>
    </p:spTree>
    <p:extLst>
      <p:ext uri="{BB962C8B-B14F-4D97-AF65-F5344CB8AC3E}">
        <p14:creationId xmlns:p14="http://schemas.microsoft.com/office/powerpoint/2010/main" val="1933745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find anything online…</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16</a:t>
            </a:fld>
            <a:endParaRPr lang="en-US"/>
          </a:p>
        </p:txBody>
      </p:sp>
    </p:spTree>
    <p:extLst>
      <p:ext uri="{BB962C8B-B14F-4D97-AF65-F5344CB8AC3E}">
        <p14:creationId xmlns:p14="http://schemas.microsoft.com/office/powerpoint/2010/main" val="36368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CBD is not FDA regulated, there is no standard preparations. However, the FDA has tested certain products and put warnings letters out.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17</a:t>
            </a:fld>
            <a:endParaRPr lang="en-US"/>
          </a:p>
        </p:txBody>
      </p:sp>
    </p:spTree>
    <p:extLst>
      <p:ext uri="{BB962C8B-B14F-4D97-AF65-F5344CB8AC3E}">
        <p14:creationId xmlns:p14="http://schemas.microsoft.com/office/powerpoint/2010/main" val="1882145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a:t>
            </a:r>
            <a:r>
              <a:rPr lang="en-US" baseline="0" dirty="0" smtClean="0"/>
              <a:t> search, it seems like there should be a big deal about CBD. To get a better understanding, we need to take a look back.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18</a:t>
            </a:fld>
            <a:endParaRPr lang="en-US"/>
          </a:p>
        </p:txBody>
      </p:sp>
    </p:spTree>
    <p:extLst>
      <p:ext uri="{BB962C8B-B14F-4D97-AF65-F5344CB8AC3E}">
        <p14:creationId xmlns:p14="http://schemas.microsoft.com/office/powerpoint/2010/main" val="3108787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smtClean="0"/>
              <a:t>A brief history lesson. Could really spend all day on this </a:t>
            </a:r>
          </a:p>
          <a:p>
            <a:pPr marL="228600" indent="-228600">
              <a:buFont typeface="+mj-lt"/>
              <a:buAutoNum type="arabicPeriod"/>
            </a:pPr>
            <a:r>
              <a:rPr lang="en-US" baseline="0" dirty="0" smtClean="0"/>
              <a:t> Sanskrit and Hindi lit</a:t>
            </a:r>
          </a:p>
          <a:p>
            <a:pPr marL="228600" indent="-228600">
              <a:buFont typeface="+mj-lt"/>
              <a:buAutoNum type="arabicPeriod"/>
            </a:pPr>
            <a:r>
              <a:rPr lang="en-US" baseline="0" dirty="0" smtClean="0"/>
              <a:t>1850: </a:t>
            </a:r>
            <a:r>
              <a:rPr lang="en-US" sz="1200" b="0" i="0" kern="1200" dirty="0" smtClean="0">
                <a:solidFill>
                  <a:schemeClr val="tx1"/>
                </a:solidFill>
                <a:effectLst/>
                <a:latin typeface="+mn-lt"/>
                <a:ea typeface="+mn-ea"/>
                <a:cs typeface="+mn-cs"/>
              </a:rPr>
              <a:t> listed marijuana as treatment for numerous afflictions, including: neuralgia, tetanus, typhus, cholera, rabies, dysentery, alcoholism, opiate addiction, anthrax, leprosy, incontinence, gout, convulsive disorders, tonsillitis, insanity, excessive menstrual bleeding, and uterine bleeding, among others</a:t>
            </a:r>
          </a:p>
          <a:p>
            <a:pPr marL="228600" indent="-228600">
              <a:buFont typeface="+mj-lt"/>
              <a:buAutoNum type="arabicPeriod"/>
            </a:pPr>
            <a:r>
              <a:rPr lang="en-US" sz="1200" b="0" i="0" kern="1200" dirty="0" smtClean="0">
                <a:solidFill>
                  <a:schemeClr val="tx1"/>
                </a:solidFill>
                <a:effectLst/>
                <a:latin typeface="+mn-lt"/>
                <a:ea typeface="+mn-ea"/>
                <a:cs typeface="+mn-cs"/>
              </a:rPr>
              <a:t>Started growing in early</a:t>
            </a:r>
            <a:r>
              <a:rPr lang="en-US" sz="1200" b="0" i="0" kern="1200" baseline="0" dirty="0" smtClean="0">
                <a:solidFill>
                  <a:schemeClr val="tx1"/>
                </a:solidFill>
                <a:effectLst/>
                <a:latin typeface="+mn-lt"/>
                <a:ea typeface="+mn-ea"/>
                <a:cs typeface="+mn-cs"/>
              </a:rPr>
              <a:t> 1900s, before that imported from India</a:t>
            </a:r>
            <a:endParaRPr lang="en-US" sz="1200" b="0" i="0" kern="1200" dirty="0" smtClean="0">
              <a:solidFill>
                <a:schemeClr val="tx1"/>
              </a:solidFill>
              <a:effectLst/>
              <a:latin typeface="+mn-lt"/>
              <a:ea typeface="+mn-ea"/>
              <a:cs typeface="+mn-cs"/>
            </a:endParaRPr>
          </a:p>
          <a:p>
            <a:pPr marL="228600" indent="-228600">
              <a:buFont typeface="+mj-lt"/>
              <a:buAutoNum type="arabicPeriod"/>
            </a:pPr>
            <a:r>
              <a:rPr lang="en-US" sz="1200" b="0" i="0" kern="1200" baseline="0" dirty="0" smtClean="0">
                <a:solidFill>
                  <a:schemeClr val="tx1"/>
                </a:solidFill>
                <a:effectLst/>
                <a:latin typeface="+mn-lt"/>
                <a:ea typeface="+mn-ea"/>
                <a:cs typeface="+mn-cs"/>
              </a:rPr>
              <a:t>In the early 1900s, US government started putting negative connotations to THC and linking it to criminal behavior, many think this was because the production of hemp was taking off and competing with lumbar/paper industries </a:t>
            </a:r>
          </a:p>
          <a:p>
            <a:pPr marL="228600" indent="-228600">
              <a:buFont typeface="+mj-lt"/>
              <a:buAutoNum type="arabicPeriod"/>
            </a:pPr>
            <a:r>
              <a:rPr lang="en-US" sz="1200" b="0" i="0" kern="1200" baseline="0" dirty="0" smtClean="0">
                <a:solidFill>
                  <a:schemeClr val="tx1"/>
                </a:solidFill>
                <a:effectLst/>
                <a:latin typeface="+mn-lt"/>
                <a:ea typeface="+mn-ea"/>
                <a:cs typeface="+mn-cs"/>
              </a:rPr>
              <a:t>Cult classic, intended to be a cautionary tale </a:t>
            </a:r>
            <a:endParaRPr lang="en-US" baseline="0" dirty="0" smtClean="0"/>
          </a:p>
          <a:p>
            <a:pPr marL="228600" indent="-228600">
              <a:buFont typeface="+mj-lt"/>
              <a:buAutoNum type="arabicPeriod"/>
            </a:pPr>
            <a:r>
              <a:rPr lang="en-US" baseline="0" dirty="0" smtClean="0"/>
              <a:t>1937:Negative propaganda from US around THC labeling it as a drug of abuse. Some think this was due to growing hemp industry. Marijuana Act was against the AMA’s position. Added high taxes  and penalties </a:t>
            </a:r>
          </a:p>
          <a:p>
            <a:pPr marL="228600" indent="-228600">
              <a:buFont typeface="+mj-lt"/>
              <a:buAutoNum type="arabicPeriod"/>
            </a:pPr>
            <a:r>
              <a:rPr lang="en-US" baseline="0" dirty="0" smtClean="0"/>
              <a:t>Same as LSD and heroine, more so because of lack of scientific evidence of benefits and risks, government concerned of growing marijuana economy </a:t>
            </a:r>
          </a:p>
          <a:p>
            <a:pPr marL="0" indent="0">
              <a:buFont typeface="+mj-lt"/>
              <a:buNone/>
            </a:pPr>
            <a:r>
              <a:rPr lang="en-US" baseline="0" dirty="0" smtClean="0"/>
              <a:t>Research on Marijuana has remained illegal because of this. NIDA does contract with University of Mississippi– research-grade cannabis </a:t>
            </a:r>
          </a:p>
          <a:p>
            <a:pPr marL="0" indent="0">
              <a:buFont typeface="+mj-lt"/>
              <a:buNone/>
            </a:pPr>
            <a:r>
              <a:rPr lang="en-US" baseline="0" dirty="0" smtClean="0"/>
              <a:t>There have been multiple attempts to have the DEA reschedule </a:t>
            </a:r>
            <a:r>
              <a:rPr lang="en-US" baseline="0" dirty="0" err="1" smtClean="0"/>
              <a:t>cannibus</a:t>
            </a:r>
            <a:r>
              <a:rPr lang="en-US" baseline="0" dirty="0" smtClean="0"/>
              <a:t>, but so far have not been successful. </a:t>
            </a:r>
          </a:p>
          <a:p>
            <a:pPr marL="0" indent="0">
              <a:buFont typeface="+mj-lt"/>
              <a:buNone/>
            </a:pPr>
            <a:endParaRPr lang="en-US" baseline="0" dirty="0" smtClean="0"/>
          </a:p>
          <a:p>
            <a:pPr marL="0" indent="0">
              <a:buFont typeface="+mj-lt"/>
              <a:buNone/>
            </a:pPr>
            <a:r>
              <a:rPr lang="en-US" dirty="0" smtClean="0"/>
              <a:t>http://medicalmarijuana.procon.org/view.timeline.php?timelineID=000026</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19</a:t>
            </a:fld>
            <a:endParaRPr lang="en-US"/>
          </a:p>
        </p:txBody>
      </p:sp>
    </p:spTree>
    <p:extLst>
      <p:ext uri="{BB962C8B-B14F-4D97-AF65-F5344CB8AC3E}">
        <p14:creationId xmlns:p14="http://schemas.microsoft.com/office/powerpoint/2010/main" val="46223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you know I had the opportunity to go to Washington DC and participate in a day of advocating for issues important in FP. This is not anything I every thought I would get into, but since starting residency I’ve been exposed to it through WAFP and Doctors day, and I do think it’s something that we all can and should be involved in. One of the goals of this presentation is to tell you why and how easy it can be. We’ll also walk through a clinical case that I think you’ll find interesting and also see how you could find yourself in a position to advocate.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2</a:t>
            </a:fld>
            <a:endParaRPr lang="en-US"/>
          </a:p>
        </p:txBody>
      </p:sp>
    </p:spTree>
    <p:extLst>
      <p:ext uri="{BB962C8B-B14F-4D97-AF65-F5344CB8AC3E}">
        <p14:creationId xmlns:p14="http://schemas.microsoft.com/office/powerpoint/2010/main" val="392821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a:t>
            </a:r>
            <a:r>
              <a:rPr lang="en-US" baseline="0" dirty="0" smtClean="0"/>
              <a:t> was first to legalize medical marijuana in 1996, since then 28 states of legalized medical marijuana . </a:t>
            </a:r>
          </a:p>
          <a:p>
            <a:r>
              <a:rPr lang="en-US" baseline="0" dirty="0" smtClean="0"/>
              <a:t>Limited Marijuana includes CBD and those low in THC</a:t>
            </a:r>
          </a:p>
          <a:p>
            <a:r>
              <a:rPr lang="en-US" baseline="0" dirty="0" smtClean="0"/>
              <a:t>In states were medical marijuana is legal, physicians don’t actually prescribe, rather they write a letter saying it is medical treatment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20</a:t>
            </a:fld>
            <a:endParaRPr lang="en-US"/>
          </a:p>
        </p:txBody>
      </p:sp>
    </p:spTree>
    <p:extLst>
      <p:ext uri="{BB962C8B-B14F-4D97-AF65-F5344CB8AC3E}">
        <p14:creationId xmlns:p14="http://schemas.microsoft.com/office/powerpoint/2010/main" val="279287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a:t>
            </a:r>
            <a:r>
              <a:rPr lang="en-US" baseline="0" dirty="0" smtClean="0"/>
              <a:t> have 2 forms of synthetic marijuana. Which his interesting that the FDA approves when the federal </a:t>
            </a:r>
            <a:r>
              <a:rPr lang="en-US" baseline="0" dirty="0" err="1" smtClean="0"/>
              <a:t>govenerment</a:t>
            </a:r>
            <a:r>
              <a:rPr lang="en-US" baseline="0" dirty="0" smtClean="0"/>
              <a:t> has claimed that there are no medical uses of marijuana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21</a:t>
            </a:fld>
            <a:endParaRPr lang="en-US"/>
          </a:p>
        </p:txBody>
      </p:sp>
    </p:spTree>
    <p:extLst>
      <p:ext uri="{BB962C8B-B14F-4D97-AF65-F5344CB8AC3E}">
        <p14:creationId xmlns:p14="http://schemas.microsoft.com/office/powerpoint/2010/main" val="2120331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*Clause added caveat that</a:t>
            </a:r>
            <a:r>
              <a:rPr lang="en-US" baseline="0" dirty="0" smtClean="0"/>
              <a:t> to be legal must have FDA approval </a:t>
            </a:r>
            <a:endParaRPr lang="en-US" dirty="0" smtClean="0"/>
          </a:p>
          <a:p>
            <a:r>
              <a:rPr lang="en-US" dirty="0" smtClean="0"/>
              <a:t>Walker approved</a:t>
            </a:r>
            <a:r>
              <a:rPr lang="en-US" baseline="0" dirty="0" smtClean="0"/>
              <a:t> expansion on previous cannabis law, allows patients to possess CBD with a physicians letter. However, still illegal to produce or distribute CBD products in Wisconsin so patients have to get it in other states</a:t>
            </a:r>
            <a:endParaRPr lang="en-US" dirty="0" smtClean="0"/>
          </a:p>
          <a:p>
            <a:endParaRPr lang="en-US" dirty="0" smtClean="0"/>
          </a:p>
          <a:p>
            <a:r>
              <a:rPr lang="en-US" dirty="0" smtClean="0"/>
              <a:t>http://fox6now.com/2017/01/17/wisconsin-democrats-propose-legalizing-medical-marijuana/</a:t>
            </a:r>
          </a:p>
          <a:p>
            <a:endParaRPr lang="en-US" dirty="0" smtClean="0"/>
          </a:p>
          <a:p>
            <a:r>
              <a:rPr lang="en-US" dirty="0" smtClean="0"/>
              <a:t>https://www.mpp.org/states/wisconsin/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22</a:t>
            </a:fld>
            <a:endParaRPr lang="en-US"/>
          </a:p>
        </p:txBody>
      </p:sp>
    </p:spTree>
    <p:extLst>
      <p:ext uri="{BB962C8B-B14F-4D97-AF65-F5344CB8AC3E}">
        <p14:creationId xmlns:p14="http://schemas.microsoft.com/office/powerpoint/2010/main" val="1452070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37029-1960-43FC-892F-87C9EA5CBE81}" type="slidenum">
              <a:rPr lang="en-US" smtClean="0"/>
              <a:t>23</a:t>
            </a:fld>
            <a:endParaRPr lang="en-US"/>
          </a:p>
        </p:txBody>
      </p:sp>
    </p:spTree>
    <p:extLst>
      <p:ext uri="{BB962C8B-B14F-4D97-AF65-F5344CB8AC3E}">
        <p14:creationId xmlns:p14="http://schemas.microsoft.com/office/powerpoint/2010/main" val="1483478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Earlier I mentioned some to the proposed used of CBD and </a:t>
            </a:r>
            <a:r>
              <a:rPr lang="en-US" dirty="0" err="1" smtClean="0"/>
              <a:t>cannibus</a:t>
            </a:r>
            <a:r>
              <a:rPr lang="en-US" dirty="0" smtClean="0"/>
              <a:t>. When you start looking the individual</a:t>
            </a:r>
            <a:r>
              <a:rPr lang="en-US" baseline="0" dirty="0" smtClean="0"/>
              <a:t> studies there is a mix of in vivo animal studies and also some strange cases…</a:t>
            </a:r>
            <a:endParaRPr lang="en-US" dirty="0" smtClean="0"/>
          </a:p>
          <a:p>
            <a:pPr marL="228600" indent="-228600">
              <a:buAutoNum type="arabicPeriod"/>
            </a:pPr>
            <a:endParaRPr lang="en-US" dirty="0" smtClean="0"/>
          </a:p>
          <a:p>
            <a:pPr marL="228600" indent="-228600">
              <a:buAutoNum type="arabicPeriod"/>
            </a:pPr>
            <a:r>
              <a:rPr lang="en-US" dirty="0" smtClean="0"/>
              <a:t>Mice/rat model. CBD could</a:t>
            </a:r>
            <a:r>
              <a:rPr lang="en-US" baseline="0" dirty="0" smtClean="0"/>
              <a:t> be used to potentiate pain. Interesting </a:t>
            </a:r>
          </a:p>
          <a:p>
            <a:pPr marL="228600" indent="-228600">
              <a:buAutoNum type="arabicPeriod"/>
            </a:pPr>
            <a:r>
              <a:rPr lang="en-US" baseline="0" dirty="0" smtClean="0"/>
              <a:t>Completed in Italy, tolerated but no really no effects. Started with 21 females with severe somatoform/</a:t>
            </a:r>
            <a:r>
              <a:rPr lang="en-US" baseline="0" dirty="0" err="1" smtClean="0"/>
              <a:t>dysautonomic</a:t>
            </a:r>
            <a:r>
              <a:rPr lang="en-US" baseline="0" dirty="0" smtClean="0"/>
              <a:t> syndromes after HPV vaccine. 2 dropped out due to “iatrogenic adverse events, 2 stopped due to lack of improvement.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24</a:t>
            </a:fld>
            <a:endParaRPr lang="en-US"/>
          </a:p>
        </p:txBody>
      </p:sp>
    </p:spTree>
    <p:extLst>
      <p:ext uri="{BB962C8B-B14F-4D97-AF65-F5344CB8AC3E}">
        <p14:creationId xmlns:p14="http://schemas.microsoft.com/office/powerpoint/2010/main" val="16322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smtClean="0"/>
              <a:t>Was able to find some systemic reviews, however many of the studies do lump CBD with </a:t>
            </a:r>
            <a:r>
              <a:rPr lang="en-US" baseline="0" dirty="0" err="1" smtClean="0"/>
              <a:t>cannibus</a:t>
            </a:r>
            <a:r>
              <a:rPr lang="en-US" baseline="0" dirty="0" smtClean="0"/>
              <a:t>.  </a:t>
            </a:r>
          </a:p>
          <a:p>
            <a:pPr marL="228600" indent="-228600">
              <a:buFont typeface="+mj-lt"/>
              <a:buAutoNum type="arabicPeriod"/>
            </a:pPr>
            <a:r>
              <a:rPr lang="en-US" baseline="0" dirty="0" smtClean="0"/>
              <a:t>Assess efficacy and safety. One report was an abstract, one a letter to the editor. Low quality reports </a:t>
            </a:r>
          </a:p>
          <a:p>
            <a:pPr marL="228600" indent="-228600">
              <a:buFont typeface="+mj-lt"/>
              <a:buAutoNum type="arabicPeriod"/>
            </a:pPr>
            <a:r>
              <a:rPr lang="en-US" baseline="0" dirty="0" smtClean="0"/>
              <a:t>23% of people with schizophrenia use cannabis. This review had 3 objectives </a:t>
            </a:r>
          </a:p>
          <a:p>
            <a:pPr marL="685800" lvl="1" indent="-228600">
              <a:buFont typeface="+mj-lt"/>
              <a:buAutoNum type="arabicPeriod"/>
            </a:pPr>
            <a:r>
              <a:rPr lang="en-US" baseline="0" dirty="0" smtClean="0"/>
              <a:t>assess effects of psychological </a:t>
            </a:r>
            <a:r>
              <a:rPr lang="en-US" baseline="0" dirty="0" err="1" smtClean="0"/>
              <a:t>tx</a:t>
            </a:r>
            <a:r>
              <a:rPr lang="en-US" baseline="0" dirty="0" smtClean="0"/>
              <a:t> for cannabis reduction </a:t>
            </a:r>
          </a:p>
          <a:p>
            <a:pPr marL="685800" lvl="1" indent="-228600">
              <a:buFont typeface="+mj-lt"/>
              <a:buAutoNum type="arabicPeriod"/>
            </a:pPr>
            <a:r>
              <a:rPr lang="en-US" baseline="0" dirty="0" smtClean="0"/>
              <a:t>Assess effects of </a:t>
            </a:r>
            <a:r>
              <a:rPr lang="en-US" baseline="0" dirty="0" err="1" smtClean="0"/>
              <a:t>of</a:t>
            </a:r>
            <a:r>
              <a:rPr lang="en-US" baseline="0" dirty="0" smtClean="0"/>
              <a:t> antipsychotics for cannabis reduction</a:t>
            </a:r>
          </a:p>
          <a:p>
            <a:pPr marL="685800" lvl="1" indent="-228600">
              <a:buFont typeface="+mj-lt"/>
              <a:buAutoNum type="arabicPeriod"/>
            </a:pPr>
            <a:r>
              <a:rPr lang="en-US" baseline="0" dirty="0" smtClean="0"/>
              <a:t>Assess effects of CBD for symptom reduction</a:t>
            </a:r>
          </a:p>
          <a:p>
            <a:pPr marL="228600" lvl="0" indent="-228600">
              <a:buFont typeface="+mj-lt"/>
              <a:buAutoNum type="arabicPeriod"/>
            </a:pPr>
            <a:r>
              <a:rPr lang="en-US" dirty="0" smtClean="0"/>
              <a:t>Looked</a:t>
            </a:r>
            <a:r>
              <a:rPr lang="en-US" baseline="0" dirty="0" smtClean="0"/>
              <a:t> at primary outcomes of clinical global impression of change and cognitive function. </a:t>
            </a:r>
            <a:r>
              <a:rPr lang="en-US" dirty="0" smtClean="0"/>
              <a:t>Had</a:t>
            </a:r>
            <a:r>
              <a:rPr lang="en-US" baseline="0" dirty="0" smtClean="0"/>
              <a:t> poorly presented results could not draw conclusions </a:t>
            </a:r>
          </a:p>
          <a:p>
            <a:pPr marL="228600" lvl="0" indent="-228600">
              <a:buFont typeface="+mj-lt"/>
              <a:buAutoNum type="arabicPeriod"/>
            </a:pPr>
            <a:r>
              <a:rPr lang="en-US" baseline="0" dirty="0" smtClean="0"/>
              <a:t>Studies differed in type of cannabinoid used, time frame was 1-6 weeks. Side effects were greater in studies with smoked cannabis (sedation, anxiety, confusion, dizziness, concentration issues, decreased salivation and increased thirst. Gave a number needed to treat of 2-4 for 9 studies. </a:t>
            </a:r>
            <a:endParaRPr lang="en-US" dirty="0" smtClean="0"/>
          </a:p>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25</a:t>
            </a:fld>
            <a:endParaRPr lang="en-US"/>
          </a:p>
        </p:txBody>
      </p:sp>
    </p:spTree>
    <p:extLst>
      <p:ext uri="{BB962C8B-B14F-4D97-AF65-F5344CB8AC3E}">
        <p14:creationId xmlns:p14="http://schemas.microsoft.com/office/powerpoint/2010/main" val="214086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of current research on CBD in epilepsy and neuropsychiatric medicine</a:t>
            </a:r>
          </a:p>
          <a:p>
            <a:r>
              <a:rPr lang="en-US" baseline="0" dirty="0" smtClean="0"/>
              <a:t>Overall, CBD is promising as an anticonvulsant in acute animal models, but chronic is lacking </a:t>
            </a:r>
          </a:p>
          <a:p>
            <a:r>
              <a:rPr lang="en-US" baseline="0" dirty="0" smtClean="0"/>
              <a:t>Does have </a:t>
            </a:r>
            <a:r>
              <a:rPr lang="en-US" baseline="0" dirty="0" err="1" smtClean="0"/>
              <a:t>neuroprotective</a:t>
            </a:r>
            <a:r>
              <a:rPr lang="en-US" baseline="0" dirty="0" smtClean="0"/>
              <a:t> and anti-inflammatory effects </a:t>
            </a:r>
          </a:p>
          <a:p>
            <a:r>
              <a:rPr lang="en-US" baseline="0" dirty="0" smtClean="0"/>
              <a:t>Many anecdotal reports</a:t>
            </a:r>
          </a:p>
          <a:p>
            <a:r>
              <a:rPr lang="en-US" baseline="0" dirty="0" smtClean="0"/>
              <a:t>Human Studies: multiple small studies, overall they are tolerated well however we are lacking long term studies. Also these studies have only been done in adults. Pharmacokinetics and toxicity of CBD is not know in children</a:t>
            </a:r>
          </a:p>
          <a:p>
            <a:r>
              <a:rPr lang="en-US" baseline="0" dirty="0" smtClean="0"/>
              <a:t>Drug-Drug interactions: inhibitor of P450, inducer of CYP2B</a:t>
            </a:r>
          </a:p>
          <a:p>
            <a:r>
              <a:rPr lang="en-US" baseline="0" dirty="0" smtClean="0"/>
              <a:t>More studies needed on whether CBD is treatment for DS and LGS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26</a:t>
            </a:fld>
            <a:endParaRPr lang="en-US"/>
          </a:p>
        </p:txBody>
      </p:sp>
    </p:spTree>
    <p:extLst>
      <p:ext uri="{BB962C8B-B14F-4D97-AF65-F5344CB8AC3E}">
        <p14:creationId xmlns:p14="http://schemas.microsoft.com/office/powerpoint/2010/main" val="340128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it comes to controversial and unclear topics, it is sometimes helpful to consult some of the medical group positions. Positions for FP, pediatrics and neurology were all pretty consistent in their standing </a:t>
            </a:r>
            <a:endParaRPr lang="en-US" dirty="0" smtClean="0"/>
          </a:p>
          <a:p>
            <a:endParaRPr lang="en-US" dirty="0" smtClean="0"/>
          </a:p>
          <a:p>
            <a:endParaRPr lang="en-US" dirty="0" smtClean="0"/>
          </a:p>
          <a:p>
            <a:endParaRPr lang="en-US" dirty="0" smtClean="0"/>
          </a:p>
          <a:p>
            <a:r>
              <a:rPr lang="en-US" dirty="0" smtClean="0"/>
              <a:t>https://www.aan.com/uploadedFiles/Website_Library_Assets/Documents/6.Public_Policy/1.Stay_Informed/2.Position_Statements/3.PDFs_of_all_Position_Statements/Final%20Medical%20Marijuana%20Position%20Statement.pdf</a:t>
            </a:r>
          </a:p>
          <a:p>
            <a:endParaRPr lang="en-US" dirty="0" smtClean="0"/>
          </a:p>
          <a:p>
            <a:r>
              <a:rPr lang="en-US" dirty="0" smtClean="0"/>
              <a:t>https://www.aap.org/en-us/advocacy-and-policy/state-advocacy/Documents/Medical%20Marijuana.pdf#search=marijuana</a:t>
            </a:r>
          </a:p>
          <a:p>
            <a:endParaRPr lang="en-US" dirty="0" smtClean="0"/>
          </a:p>
          <a:p>
            <a:r>
              <a:rPr lang="en-US" dirty="0" smtClean="0"/>
              <a:t>http://www.aafp.org/about/policies/all/marijuana.html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27</a:t>
            </a:fld>
            <a:endParaRPr lang="en-US"/>
          </a:p>
        </p:txBody>
      </p:sp>
    </p:spTree>
    <p:extLst>
      <p:ext uri="{BB962C8B-B14F-4D97-AF65-F5344CB8AC3E}">
        <p14:creationId xmlns:p14="http://schemas.microsoft.com/office/powerpoint/2010/main" val="2655887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37029-1960-43FC-892F-87C9EA5CBE81}" type="slidenum">
              <a:rPr lang="en-US" smtClean="0"/>
              <a:t>28</a:t>
            </a:fld>
            <a:endParaRPr lang="en-US"/>
          </a:p>
        </p:txBody>
      </p:sp>
    </p:spTree>
    <p:extLst>
      <p:ext uri="{BB962C8B-B14F-4D97-AF65-F5344CB8AC3E}">
        <p14:creationId xmlns:p14="http://schemas.microsoft.com/office/powerpoint/2010/main" val="4135968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29</a:t>
            </a:fld>
            <a:endParaRPr lang="en-US"/>
          </a:p>
        </p:txBody>
      </p:sp>
    </p:spTree>
    <p:extLst>
      <p:ext uri="{BB962C8B-B14F-4D97-AF65-F5344CB8AC3E}">
        <p14:creationId xmlns:p14="http://schemas.microsoft.com/office/powerpoint/2010/main" val="353100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day event</a:t>
            </a:r>
            <a:r>
              <a:rPr lang="en-US" baseline="0" dirty="0" smtClean="0"/>
              <a:t> </a:t>
            </a:r>
            <a:r>
              <a:rPr lang="en-US" baseline="0" dirty="0" err="1" smtClean="0"/>
              <a:t>event</a:t>
            </a:r>
            <a:r>
              <a:rPr lang="en-US" baseline="0" dirty="0" smtClean="0"/>
              <a:t> held in D.C. FPs from around the US meet with the goal of having a positive influence on Congress. The first day we met to learn about the issues that affect family medicine at the federal level and focus on a few key issues, learn about the legislative process, and how we can influence decisions. The next day we put what we learn into practice. This years topics centered on AHCA, funding for residency teaching centers, and we also asked for participation in the </a:t>
            </a:r>
            <a:r>
              <a:rPr lang="en-US" dirty="0" smtClean="0"/>
              <a:t>Primary Care Caucus.</a:t>
            </a:r>
          </a:p>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3</a:t>
            </a:fld>
            <a:endParaRPr lang="en-US"/>
          </a:p>
        </p:txBody>
      </p:sp>
    </p:spTree>
    <p:extLst>
      <p:ext uri="{BB962C8B-B14F-4D97-AF65-F5344CB8AC3E}">
        <p14:creationId xmlns:p14="http://schemas.microsoft.com/office/powerpoint/2010/main" val="573826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a:t>
            </a:r>
            <a:r>
              <a:rPr lang="en-US" baseline="0" dirty="0" smtClean="0"/>
              <a:t> when there is a topic which is unclear and effects our patients we need to take a stand. </a:t>
            </a:r>
            <a:r>
              <a:rPr lang="en-US" dirty="0" smtClean="0"/>
              <a:t>If going</a:t>
            </a:r>
            <a:r>
              <a:rPr lang="en-US" baseline="0" dirty="0" smtClean="0"/>
              <a:t> to D.C. sounds like too much work, there are many options and you can choose which you are more comfortable: email, letters, phone. In your community or state offices.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30</a:t>
            </a:fld>
            <a:endParaRPr lang="en-US"/>
          </a:p>
        </p:txBody>
      </p:sp>
    </p:spTree>
    <p:extLst>
      <p:ext uri="{BB962C8B-B14F-4D97-AF65-F5344CB8AC3E}">
        <p14:creationId xmlns:p14="http://schemas.microsoft.com/office/powerpoint/2010/main" val="282343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you go and talk to law makers, you do need to be prepared. </a:t>
            </a:r>
            <a:endParaRPr lang="en-US" dirty="0" smtClean="0"/>
          </a:p>
          <a:p>
            <a:r>
              <a:rPr lang="en-US" dirty="0" smtClean="0"/>
              <a:t>Be aware if there are any current bills in cycle, </a:t>
            </a:r>
          </a:p>
          <a:p>
            <a:r>
              <a:rPr lang="en-US" dirty="0" smtClean="0"/>
              <a:t>Be aware that you may not meet with the law</a:t>
            </a:r>
            <a:r>
              <a:rPr lang="en-US" baseline="0" dirty="0" smtClean="0"/>
              <a:t> maker, you may meet with a staff member. Do some background, know what committees they are on, do you have any similarities? </a:t>
            </a:r>
          </a:p>
          <a:p>
            <a:r>
              <a:rPr lang="en-US" baseline="0" dirty="0" smtClean="0"/>
              <a:t>One of the most important things you can do is come with a personal story of how the topic effects patients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31</a:t>
            </a:fld>
            <a:endParaRPr lang="en-US"/>
          </a:p>
        </p:txBody>
      </p:sp>
    </p:spTree>
    <p:extLst>
      <p:ext uri="{BB962C8B-B14F-4D97-AF65-F5344CB8AC3E}">
        <p14:creationId xmlns:p14="http://schemas.microsoft.com/office/powerpoint/2010/main" val="2489804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 relevant</a:t>
            </a:r>
            <a:r>
              <a:rPr lang="en-US" baseline="0" dirty="0" smtClean="0"/>
              <a:t> bills and your legislators, you just need to do a simple search</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32</a:t>
            </a:fld>
            <a:endParaRPr lang="en-US"/>
          </a:p>
        </p:txBody>
      </p:sp>
    </p:spTree>
    <p:extLst>
      <p:ext uri="{BB962C8B-B14F-4D97-AF65-F5344CB8AC3E}">
        <p14:creationId xmlns:p14="http://schemas.microsoft.com/office/powerpoint/2010/main" val="590652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Govtrack.com</a:t>
            </a:r>
            <a:r>
              <a:rPr lang="en-US" baseline="0" dirty="0" smtClean="0"/>
              <a:t> is another treat website that helps you track bills and know where they are in the </a:t>
            </a:r>
            <a:r>
              <a:rPr lang="en-US" baseline="0" dirty="0" err="1" smtClean="0"/>
              <a:t>prodess</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33</a:t>
            </a:fld>
            <a:endParaRPr lang="en-US"/>
          </a:p>
        </p:txBody>
      </p:sp>
    </p:spTree>
    <p:extLst>
      <p:ext uri="{BB962C8B-B14F-4D97-AF65-F5344CB8AC3E}">
        <p14:creationId xmlns:p14="http://schemas.microsoft.com/office/powerpoint/2010/main" val="4134984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S104: addresses problem with Act 4, </a:t>
            </a:r>
          </a:p>
          <a:p>
            <a:r>
              <a:rPr lang="en-US" dirty="0" smtClean="0"/>
              <a:t>SJR:</a:t>
            </a:r>
            <a:r>
              <a:rPr lang="en-US" baseline="0" dirty="0" smtClean="0"/>
              <a:t> want to answer the question of whether WI should legalize </a:t>
            </a:r>
          </a:p>
          <a:p>
            <a:r>
              <a:rPr lang="en-US" baseline="0" dirty="0" smtClean="0"/>
              <a:t>S38: protects people with documented medical reason to have marijuana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34</a:t>
            </a:fld>
            <a:endParaRPr lang="en-US"/>
          </a:p>
        </p:txBody>
      </p:sp>
    </p:spTree>
    <p:extLst>
      <p:ext uri="{BB962C8B-B14F-4D97-AF65-F5344CB8AC3E}">
        <p14:creationId xmlns:p14="http://schemas.microsoft.com/office/powerpoint/2010/main" val="2446764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always want to come</a:t>
            </a:r>
            <a:r>
              <a:rPr lang="en-US" baseline="0" dirty="0" smtClean="0"/>
              <a:t> prepared with an “ask.” This is the specific request that you have, and you should ask whether or not they would be in support.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35</a:t>
            </a:fld>
            <a:endParaRPr lang="en-US"/>
          </a:p>
        </p:txBody>
      </p:sp>
    </p:spTree>
    <p:extLst>
      <p:ext uri="{BB962C8B-B14F-4D97-AF65-F5344CB8AC3E}">
        <p14:creationId xmlns:p14="http://schemas.microsoft.com/office/powerpoint/2010/main" val="318270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36</a:t>
            </a:fld>
            <a:endParaRPr lang="en-US"/>
          </a:p>
        </p:txBody>
      </p:sp>
    </p:spTree>
    <p:extLst>
      <p:ext uri="{BB962C8B-B14F-4D97-AF65-F5344CB8AC3E}">
        <p14:creationId xmlns:p14="http://schemas.microsoft.com/office/powerpoint/2010/main" val="1438691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37029-1960-43FC-892F-87C9EA5CBE81}" type="slidenum">
              <a:rPr lang="en-US" smtClean="0"/>
              <a:t>37</a:t>
            </a:fld>
            <a:endParaRPr lang="en-US"/>
          </a:p>
        </p:txBody>
      </p:sp>
    </p:spTree>
    <p:extLst>
      <p:ext uri="{BB962C8B-B14F-4D97-AF65-F5344CB8AC3E}">
        <p14:creationId xmlns:p14="http://schemas.microsoft.com/office/powerpoint/2010/main" val="4246000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38</a:t>
            </a:fld>
            <a:endParaRPr lang="en-US"/>
          </a:p>
        </p:txBody>
      </p:sp>
    </p:spTree>
    <p:extLst>
      <p:ext uri="{BB962C8B-B14F-4D97-AF65-F5344CB8AC3E}">
        <p14:creationId xmlns:p14="http://schemas.microsoft.com/office/powerpoint/2010/main" val="2785244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37029-1960-43FC-892F-87C9EA5CBE81}" type="slidenum">
              <a:rPr lang="en-US" smtClean="0"/>
              <a:t>39</a:t>
            </a:fld>
            <a:endParaRPr lang="en-US"/>
          </a:p>
        </p:txBody>
      </p:sp>
    </p:spTree>
    <p:extLst>
      <p:ext uri="{BB962C8B-B14F-4D97-AF65-F5344CB8AC3E}">
        <p14:creationId xmlns:p14="http://schemas.microsoft.com/office/powerpoint/2010/main" val="339958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the time you do meet with staff rather then the reps,</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4</a:t>
            </a:fld>
            <a:endParaRPr lang="en-US"/>
          </a:p>
        </p:txBody>
      </p:sp>
    </p:spTree>
    <p:extLst>
      <p:ext uri="{BB962C8B-B14F-4D97-AF65-F5344CB8AC3E}">
        <p14:creationId xmlns:p14="http://schemas.microsoft.com/office/powerpoint/2010/main" val="1586952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37029-1960-43FC-892F-87C9EA5CBE81}" type="slidenum">
              <a:rPr lang="en-US" smtClean="0"/>
              <a:t>40</a:t>
            </a:fld>
            <a:endParaRPr lang="en-US"/>
          </a:p>
        </p:txBody>
      </p:sp>
    </p:spTree>
    <p:extLst>
      <p:ext uri="{BB962C8B-B14F-4D97-AF65-F5344CB8AC3E}">
        <p14:creationId xmlns:p14="http://schemas.microsoft.com/office/powerpoint/2010/main" val="2729530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37029-1960-43FC-892F-87C9EA5CBE81}" type="slidenum">
              <a:rPr lang="en-US" smtClean="0"/>
              <a:t>41</a:t>
            </a:fld>
            <a:endParaRPr lang="en-US"/>
          </a:p>
        </p:txBody>
      </p:sp>
    </p:spTree>
    <p:extLst>
      <p:ext uri="{BB962C8B-B14F-4D97-AF65-F5344CB8AC3E}">
        <p14:creationId xmlns:p14="http://schemas.microsoft.com/office/powerpoint/2010/main" val="338683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with a definition. </a:t>
            </a:r>
            <a:r>
              <a:rPr lang="en-US" dirty="0" smtClean="0"/>
              <a:t>One</a:t>
            </a:r>
            <a:r>
              <a:rPr lang="en-US" baseline="0" dirty="0" smtClean="0"/>
              <a:t> thing that </a:t>
            </a:r>
            <a:r>
              <a:rPr lang="en-US" dirty="0" smtClean="0"/>
              <a:t>sets an advocate </a:t>
            </a:r>
            <a:r>
              <a:rPr lang="en-US" baseline="0" dirty="0" smtClean="0"/>
              <a:t>apart is the word “publicly”. And this can be the part that is intimating to people and may defer them from trying.</a:t>
            </a:r>
          </a:p>
          <a:p>
            <a:r>
              <a:rPr lang="en-US" baseline="0" dirty="0" smtClean="0"/>
              <a:t>But we as family physicians advocate for our patient’s everyday! Think through a typical clinic day. With specialists, insurance companies, work, disability. Advocating with law makers is just another area we can do this in. Let’s be clear, this is NOT a US government class and I am not going to be reviewing the legislative process.  My objective in this, is to help you see that being an advocate can be easy, and rewarding, and hopefully inspire you to be advocates in new ways.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5</a:t>
            </a:fld>
            <a:endParaRPr lang="en-US"/>
          </a:p>
        </p:txBody>
      </p:sp>
    </p:spTree>
    <p:extLst>
      <p:ext uri="{BB962C8B-B14F-4D97-AF65-F5344CB8AC3E}">
        <p14:creationId xmlns:p14="http://schemas.microsoft.com/office/powerpoint/2010/main" val="89265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things that has really struck me with being involved in advocacy with other FPs, is how unique our position is when it comes to advocating that sets us apart from other specialties. </a:t>
            </a:r>
          </a:p>
          <a:p>
            <a:r>
              <a:rPr lang="en-US" baseline="0" dirty="0" smtClean="0"/>
              <a:t>-Because of the continuity we have with patients, we are better able to explain how laws effect them and give strong stories</a:t>
            </a:r>
          </a:p>
          <a:p>
            <a:r>
              <a:rPr lang="en-US" baseline="0" dirty="0" smtClean="0"/>
              <a:t>-We see a diverse population for multiple complaints, any healthcare laws will effect our patients. </a:t>
            </a:r>
          </a:p>
          <a:p>
            <a:r>
              <a:rPr lang="en-US" baseline="0" dirty="0" smtClean="0"/>
              <a:t>-They should listen to us and support our recommendations because we are cost effective!</a:t>
            </a:r>
          </a:p>
          <a:p>
            <a:r>
              <a:rPr lang="en-US" baseline="0" dirty="0" smtClean="0"/>
              <a:t>-</a:t>
            </a:r>
            <a:r>
              <a:rPr lang="en-US" baseline="0" dirty="0" err="1" smtClean="0"/>
              <a:t>Starfield’s</a:t>
            </a:r>
            <a:r>
              <a:rPr lang="en-US" baseline="0" dirty="0" smtClean="0"/>
              <a:t> research in 2005 showed that county’s with higher proportion of FPs had better outcomes and lower mortality. This fact was mentioned often when talking to legislators and they seem to respond to this notion. </a:t>
            </a:r>
            <a:r>
              <a:rPr lang="en-US" baseline="0" dirty="0" err="1" smtClean="0"/>
              <a:t>Starfield</a:t>
            </a:r>
            <a:r>
              <a:rPr lang="en-US" baseline="0" dirty="0" smtClean="0"/>
              <a:t> was a very </a:t>
            </a:r>
            <a:r>
              <a:rPr lang="en-US" baseline="0" dirty="0" err="1" smtClean="0"/>
              <a:t>influenential</a:t>
            </a:r>
            <a:r>
              <a:rPr lang="en-US" baseline="0" dirty="0" smtClean="0"/>
              <a:t> researcher in the realm of advancing primary care.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all legislators are experts in medicine and do need and often appreciate our insight and guidance into topics. </a:t>
            </a:r>
          </a:p>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6</a:t>
            </a:fld>
            <a:endParaRPr lang="en-US"/>
          </a:p>
        </p:txBody>
      </p:sp>
    </p:spTree>
    <p:extLst>
      <p:ext uri="{BB962C8B-B14F-4D97-AF65-F5344CB8AC3E}">
        <p14:creationId xmlns:p14="http://schemas.microsoft.com/office/powerpoint/2010/main" val="378152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try and put this into</a:t>
            </a:r>
            <a:r>
              <a:rPr lang="en-US" baseline="0" dirty="0" smtClean="0"/>
              <a:t> clinical perspective, </a:t>
            </a:r>
            <a:r>
              <a:rPr lang="en-US" dirty="0" smtClean="0"/>
              <a:t>we are going to walk through a case</a:t>
            </a:r>
            <a:r>
              <a:rPr lang="en-US" baseline="0" dirty="0" smtClean="0"/>
              <a:t> scenario. (this is a true patient case)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7</a:t>
            </a:fld>
            <a:endParaRPr lang="en-US"/>
          </a:p>
        </p:txBody>
      </p:sp>
    </p:spTree>
    <p:extLst>
      <p:ext uri="{BB962C8B-B14F-4D97-AF65-F5344CB8AC3E}">
        <p14:creationId xmlns:p14="http://schemas.microsoft.com/office/powerpoint/2010/main" val="335590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8</a:t>
            </a:fld>
            <a:endParaRPr lang="en-US"/>
          </a:p>
        </p:txBody>
      </p:sp>
    </p:spTree>
    <p:extLst>
      <p:ext uri="{BB962C8B-B14F-4D97-AF65-F5344CB8AC3E}">
        <p14:creationId xmlns:p14="http://schemas.microsoft.com/office/powerpoint/2010/main" val="75554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have any knee jerk reactions? What would you say?</a:t>
            </a:r>
          </a:p>
          <a:p>
            <a:r>
              <a:rPr lang="en-US" baseline="0" dirty="0" smtClean="0"/>
              <a:t>-This is actually a patient I saw, and to be honest I was pretty unfamiliar with CBD oil other then the controversy in the news, and use in pediatric seizures</a:t>
            </a:r>
          </a:p>
          <a:p>
            <a:r>
              <a:rPr lang="en-US" baseline="0" dirty="0" smtClean="0"/>
              <a:t>-blow him off? Tell him it’s not safe? </a:t>
            </a:r>
            <a:endParaRPr lang="en-US" dirty="0"/>
          </a:p>
        </p:txBody>
      </p:sp>
      <p:sp>
        <p:nvSpPr>
          <p:cNvPr id="4" name="Slide Number Placeholder 3"/>
          <p:cNvSpPr>
            <a:spLocks noGrp="1"/>
          </p:cNvSpPr>
          <p:nvPr>
            <p:ph type="sldNum" sz="quarter" idx="10"/>
          </p:nvPr>
        </p:nvSpPr>
        <p:spPr/>
        <p:txBody>
          <a:bodyPr/>
          <a:lstStyle/>
          <a:p>
            <a:fld id="{DC037029-1960-43FC-892F-87C9EA5CBE81}" type="slidenum">
              <a:rPr lang="en-US" smtClean="0"/>
              <a:t>9</a:t>
            </a:fld>
            <a:endParaRPr lang="en-US"/>
          </a:p>
        </p:txBody>
      </p:sp>
    </p:spTree>
    <p:extLst>
      <p:ext uri="{BB962C8B-B14F-4D97-AF65-F5344CB8AC3E}">
        <p14:creationId xmlns:p14="http://schemas.microsoft.com/office/powerpoint/2010/main" val="33523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BF77E9D-3453-4DC6-BBBC-58FFBEDBB3F4}" type="datetimeFigureOut">
              <a:rPr lang="en-US" smtClean="0"/>
              <a:t>6/13/2017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72B023C-F33C-48CE-8B9E-3BE668C9300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77E9D-3453-4DC6-BBBC-58FFBEDBB3F4}"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B023C-F33C-48CE-8B9E-3BE668C930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77E9D-3453-4DC6-BBBC-58FFBEDBB3F4}"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B023C-F33C-48CE-8B9E-3BE668C930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77E9D-3453-4DC6-BBBC-58FFBEDBB3F4}"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B023C-F33C-48CE-8B9E-3BE668C930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F77E9D-3453-4DC6-BBBC-58FFBEDBB3F4}"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72B023C-F33C-48CE-8B9E-3BE668C9300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F77E9D-3453-4DC6-BBBC-58FFBEDBB3F4}"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B023C-F33C-48CE-8B9E-3BE668C930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BF77E9D-3453-4DC6-BBBC-58FFBEDBB3F4}"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B023C-F33C-48CE-8B9E-3BE668C930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F77E9D-3453-4DC6-BBBC-58FFBEDBB3F4}" type="datetimeFigureOut">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B023C-F33C-48CE-8B9E-3BE668C930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77E9D-3453-4DC6-BBBC-58FFBEDBB3F4}" type="datetimeFigureOut">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B023C-F33C-48CE-8B9E-3BE668C930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F77E9D-3453-4DC6-BBBC-58FFBEDBB3F4}"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B023C-F33C-48CE-8B9E-3BE668C930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F77E9D-3453-4DC6-BBBC-58FFBEDBB3F4}"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B023C-F33C-48CE-8B9E-3BE668C930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BF77E9D-3453-4DC6-BBBC-58FFBEDBB3F4}" type="datetimeFigureOut">
              <a:rPr lang="en-US" smtClean="0"/>
              <a:t>6/13/2017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72B023C-F33C-48CE-8B9E-3BE668C9300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egis.wisconsin.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doi.org/10.1111/epi.12631"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medicalmarijuana.procon.org/view.timeline.php?timelineID=00002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Advocacy in Family Medicine</a:t>
            </a:r>
            <a:endParaRPr lang="en-US" dirty="0"/>
          </a:p>
        </p:txBody>
      </p:sp>
      <p:sp>
        <p:nvSpPr>
          <p:cNvPr id="3" name="Subtitle 2"/>
          <p:cNvSpPr>
            <a:spLocks noGrp="1"/>
          </p:cNvSpPr>
          <p:nvPr>
            <p:ph type="subTitle" idx="1"/>
          </p:nvPr>
        </p:nvSpPr>
        <p:spPr/>
        <p:txBody>
          <a:bodyPr/>
          <a:lstStyle/>
          <a:p>
            <a:r>
              <a:rPr lang="en-US" dirty="0" smtClean="0"/>
              <a:t>Kirsten </a:t>
            </a:r>
            <a:r>
              <a:rPr lang="en-US" dirty="0" err="1" smtClean="0"/>
              <a:t>Gierach</a:t>
            </a:r>
            <a:r>
              <a:rPr lang="en-US" dirty="0" smtClean="0"/>
              <a:t>, DO</a:t>
            </a:r>
          </a:p>
          <a:p>
            <a:r>
              <a:rPr lang="en-US" dirty="0" smtClean="0"/>
              <a:t>June 13, 2016</a:t>
            </a:r>
            <a:endParaRPr lang="en-US" dirty="0"/>
          </a:p>
        </p:txBody>
      </p:sp>
    </p:spTree>
    <p:extLst>
      <p:ext uri="{BB962C8B-B14F-4D97-AF65-F5344CB8AC3E}">
        <p14:creationId xmlns:p14="http://schemas.microsoft.com/office/powerpoint/2010/main" val="337277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to know?</a:t>
            </a:r>
            <a:endParaRPr lang="en-US" dirty="0"/>
          </a:p>
        </p:txBody>
      </p:sp>
      <p:sp>
        <p:nvSpPr>
          <p:cNvPr id="3" name="Content Placeholder 2"/>
          <p:cNvSpPr>
            <a:spLocks noGrp="1"/>
          </p:cNvSpPr>
          <p:nvPr>
            <p:ph idx="1"/>
          </p:nvPr>
        </p:nvSpPr>
        <p:spPr/>
        <p:txBody>
          <a:bodyPr>
            <a:normAutofit/>
          </a:bodyPr>
          <a:lstStyle/>
          <a:p>
            <a:r>
              <a:rPr lang="en-US" dirty="0" smtClean="0"/>
              <a:t>What is CBD oil? How is it different then marijuana </a:t>
            </a:r>
          </a:p>
          <a:p>
            <a:r>
              <a:rPr lang="en-US" dirty="0" smtClean="0"/>
              <a:t>Why the political controversy? </a:t>
            </a:r>
          </a:p>
          <a:p>
            <a:r>
              <a:rPr lang="en-US" dirty="0" smtClean="0"/>
              <a:t>How is it used?</a:t>
            </a:r>
          </a:p>
          <a:p>
            <a:r>
              <a:rPr lang="en-US" dirty="0"/>
              <a:t>Is it legal in Wisconsin?  </a:t>
            </a:r>
            <a:endParaRPr lang="en-US" dirty="0" smtClean="0"/>
          </a:p>
          <a:p>
            <a:r>
              <a:rPr lang="en-US" dirty="0" smtClean="0"/>
              <a:t>What are the known risks/benefits?</a:t>
            </a:r>
          </a:p>
          <a:p>
            <a:r>
              <a:rPr lang="en-US" dirty="0" smtClean="0"/>
              <a:t>Research??</a:t>
            </a:r>
          </a:p>
          <a:p>
            <a:r>
              <a:rPr lang="en-US" dirty="0" smtClean="0"/>
              <a:t>Would my patient benefit from it?</a:t>
            </a:r>
            <a:endParaRPr lang="en-US" dirty="0"/>
          </a:p>
        </p:txBody>
      </p:sp>
    </p:spTree>
    <p:extLst>
      <p:ext uri="{BB962C8B-B14F-4D97-AF65-F5344CB8AC3E}">
        <p14:creationId xmlns:p14="http://schemas.microsoft.com/office/powerpoint/2010/main" val="136165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CBD </a:t>
            </a:r>
            <a:endParaRPr lang="en-US" dirty="0"/>
          </a:p>
        </p:txBody>
      </p:sp>
      <p:sp>
        <p:nvSpPr>
          <p:cNvPr id="3" name="Content Placeholder 2"/>
          <p:cNvSpPr>
            <a:spLocks noGrp="1"/>
          </p:cNvSpPr>
          <p:nvPr>
            <p:ph idx="1"/>
          </p:nvPr>
        </p:nvSpPr>
        <p:spPr/>
        <p:txBody>
          <a:bodyPr/>
          <a:lstStyle/>
          <a:p>
            <a:r>
              <a:rPr lang="en-US" dirty="0" err="1" smtClean="0"/>
              <a:t>Cannabidiol</a:t>
            </a:r>
            <a:endParaRPr lang="en-US" dirty="0" smtClean="0"/>
          </a:p>
          <a:p>
            <a:pPr lvl="1"/>
            <a:r>
              <a:rPr lang="en-US" dirty="0" smtClean="0"/>
              <a:t>One of the active ingredients in cannabis, different then THC </a:t>
            </a:r>
          </a:p>
          <a:p>
            <a:pPr lvl="1"/>
            <a:r>
              <a:rPr lang="en-US" dirty="0" smtClean="0"/>
              <a:t>No </a:t>
            </a:r>
            <a:r>
              <a:rPr lang="en-US" dirty="0"/>
              <a:t>psychoactive effects </a:t>
            </a:r>
            <a:endParaRPr lang="en-US" dirty="0" smtClean="0"/>
          </a:p>
          <a:p>
            <a:pPr lvl="1"/>
            <a:r>
              <a:rPr lang="en-US" dirty="0" smtClean="0"/>
              <a:t>Low affinity to the CB1 and CB2 receptors</a:t>
            </a:r>
          </a:p>
          <a:p>
            <a:pPr lvl="1"/>
            <a:r>
              <a:rPr lang="en-US" dirty="0" smtClean="0"/>
              <a:t>Enhances 5-HT, Glycine receptors, G couple receptors, effects intracellular calcium, antioxidant effects, anti-inflammatory effects, analgesic </a:t>
            </a:r>
          </a:p>
          <a:p>
            <a:pPr lvl="1"/>
            <a:r>
              <a:rPr lang="en-US" dirty="0" smtClean="0"/>
              <a:t>“Charlotte's Web”</a:t>
            </a:r>
          </a:p>
          <a:p>
            <a:pPr lvl="1"/>
            <a:r>
              <a:rPr lang="en-US" dirty="0" smtClean="0"/>
              <a:t>Orphan Drug status for treatment resistant childhood seizures</a:t>
            </a:r>
            <a:endParaRPr lang="en-US" dirty="0"/>
          </a:p>
        </p:txBody>
      </p:sp>
    </p:spTree>
    <p:extLst>
      <p:ext uri="{BB962C8B-B14F-4D97-AF65-F5344CB8AC3E}">
        <p14:creationId xmlns:p14="http://schemas.microsoft.com/office/powerpoint/2010/main" val="801353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5731" y="685800"/>
            <a:ext cx="7507683" cy="580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065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CBD Pharmacokinetics </a:t>
            </a:r>
            <a:endParaRPr lang="en-US" dirty="0"/>
          </a:p>
        </p:txBody>
      </p:sp>
      <p:sp>
        <p:nvSpPr>
          <p:cNvPr id="3" name="Content Placeholder 2"/>
          <p:cNvSpPr>
            <a:spLocks noGrp="1"/>
          </p:cNvSpPr>
          <p:nvPr>
            <p:ph idx="1"/>
          </p:nvPr>
        </p:nvSpPr>
        <p:spPr/>
        <p:txBody>
          <a:bodyPr/>
          <a:lstStyle/>
          <a:p>
            <a:r>
              <a:rPr lang="en-US" dirty="0" smtClean="0"/>
              <a:t>Overall, not well known</a:t>
            </a:r>
          </a:p>
          <a:p>
            <a:r>
              <a:rPr lang="en-US" dirty="0" smtClean="0"/>
              <a:t>First pass mechanics</a:t>
            </a:r>
          </a:p>
          <a:p>
            <a:r>
              <a:rPr lang="en-US" dirty="0" smtClean="0"/>
              <a:t>Absorption depends on route (IV, oral, inhaled)</a:t>
            </a:r>
          </a:p>
          <a:p>
            <a:r>
              <a:rPr lang="en-US" dirty="0" smtClean="0"/>
              <a:t>½ life of 9-32 hours</a:t>
            </a:r>
          </a:p>
          <a:p>
            <a:r>
              <a:rPr lang="en-US" dirty="0" smtClean="0"/>
              <a:t>Low toxicity profile in studies (short term use)</a:t>
            </a:r>
          </a:p>
          <a:p>
            <a:r>
              <a:rPr lang="en-US" sz="3600" b="1" dirty="0" smtClean="0"/>
              <a:t>Inhibitor of CYP450 (drug-drug interactions)</a:t>
            </a:r>
            <a:endParaRPr lang="en-US" sz="3600" b="1" dirty="0"/>
          </a:p>
        </p:txBody>
      </p:sp>
      <p:grpSp>
        <p:nvGrpSpPr>
          <p:cNvPr id="5" name="Group 4"/>
          <p:cNvGrpSpPr/>
          <p:nvPr/>
        </p:nvGrpSpPr>
        <p:grpSpPr>
          <a:xfrm>
            <a:off x="4800600" y="880732"/>
            <a:ext cx="3800475" cy="5172078"/>
            <a:chOff x="4800600" y="880732"/>
            <a:chExt cx="3800475" cy="5172078"/>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80732"/>
              <a:ext cx="380047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0" y="5791200"/>
              <a:ext cx="1648695" cy="261610"/>
            </a:xfrm>
            <a:prstGeom prst="rect">
              <a:avLst/>
            </a:prstGeom>
            <a:noFill/>
          </p:spPr>
          <p:txBody>
            <a:bodyPr wrap="square" rtlCol="0">
              <a:spAutoFit/>
            </a:bodyPr>
            <a:lstStyle/>
            <a:p>
              <a:r>
                <a:rPr lang="en-US" sz="1100" dirty="0" smtClean="0">
                  <a:solidFill>
                    <a:schemeClr val="bg1"/>
                  </a:solidFill>
                </a:rPr>
                <a:t>Pharmacytimes.com</a:t>
              </a:r>
              <a:endParaRPr lang="en-US" sz="1100" dirty="0">
                <a:solidFill>
                  <a:schemeClr val="bg1"/>
                </a:solidFill>
              </a:endParaRPr>
            </a:p>
          </p:txBody>
        </p:sp>
      </p:grpSp>
    </p:spTree>
    <p:extLst>
      <p:ext uri="{BB962C8B-B14F-4D97-AF65-F5344CB8AC3E}">
        <p14:creationId xmlns:p14="http://schemas.microsoft.com/office/powerpoint/2010/main" val="312003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Proposed Uses  </a:t>
            </a:r>
            <a:r>
              <a:rPr lang="en-US" sz="1800" dirty="0" smtClean="0"/>
              <a:t>(5)</a:t>
            </a:r>
            <a:endParaRPr lang="en-US" dirty="0"/>
          </a:p>
        </p:txBody>
      </p:sp>
      <p:sp>
        <p:nvSpPr>
          <p:cNvPr id="3" name="Content Placeholder 2"/>
          <p:cNvSpPr>
            <a:spLocks noGrp="1"/>
          </p:cNvSpPr>
          <p:nvPr>
            <p:ph idx="1"/>
          </p:nvPr>
        </p:nvSpPr>
        <p:spPr/>
        <p:txBody>
          <a:bodyPr>
            <a:normAutofit/>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92" y="967966"/>
            <a:ext cx="8788400" cy="532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692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Adverse Effects </a:t>
            </a:r>
            <a:r>
              <a:rPr lang="en-US" sz="2800" dirty="0" smtClean="0"/>
              <a:t>(2)</a:t>
            </a:r>
            <a:endParaRPr lang="en-US" dirty="0"/>
          </a:p>
        </p:txBody>
      </p:sp>
      <p:sp>
        <p:nvSpPr>
          <p:cNvPr id="5" name="Content Placeholder 4"/>
          <p:cNvSpPr>
            <a:spLocks noGrp="1"/>
          </p:cNvSpPr>
          <p:nvPr>
            <p:ph idx="1"/>
          </p:nvPr>
        </p:nvSpPr>
        <p:spPr/>
        <p:txBody>
          <a:bodyPr numCol="2">
            <a:normAutofit/>
          </a:bodyPr>
          <a:lstStyle/>
          <a:p>
            <a:r>
              <a:rPr lang="en-US" dirty="0" smtClean="0"/>
              <a:t>Sedative</a:t>
            </a:r>
          </a:p>
          <a:p>
            <a:r>
              <a:rPr lang="en-US" dirty="0" smtClean="0"/>
              <a:t>Psychological </a:t>
            </a:r>
          </a:p>
          <a:p>
            <a:r>
              <a:rPr lang="en-US" dirty="0" smtClean="0"/>
              <a:t>Perception </a:t>
            </a:r>
          </a:p>
          <a:p>
            <a:r>
              <a:rPr lang="en-US" dirty="0" smtClean="0"/>
              <a:t>Motor function</a:t>
            </a:r>
          </a:p>
          <a:p>
            <a:r>
              <a:rPr lang="en-US" dirty="0" smtClean="0"/>
              <a:t>Dependence (9%)</a:t>
            </a:r>
          </a:p>
          <a:p>
            <a:r>
              <a:rPr lang="en-US" dirty="0" smtClean="0"/>
              <a:t>Withdrawals</a:t>
            </a:r>
          </a:p>
          <a:p>
            <a:r>
              <a:rPr lang="en-US" dirty="0" smtClean="0"/>
              <a:t>Stroke</a:t>
            </a:r>
          </a:p>
          <a:p>
            <a:endParaRPr lang="en-US" dirty="0"/>
          </a:p>
          <a:p>
            <a:pPr marL="137160" indent="0">
              <a:buNone/>
            </a:pPr>
            <a:endParaRPr lang="en-US" dirty="0" smtClean="0"/>
          </a:p>
          <a:p>
            <a:r>
              <a:rPr lang="en-US" dirty="0" smtClean="0"/>
              <a:t>Cerebral blood flow changes</a:t>
            </a:r>
          </a:p>
          <a:p>
            <a:r>
              <a:rPr lang="en-US" dirty="0" smtClean="0"/>
              <a:t>Tachycardia, arrhythmia, MI</a:t>
            </a:r>
          </a:p>
          <a:p>
            <a:r>
              <a:rPr lang="en-US" dirty="0" smtClean="0"/>
              <a:t>Carcinogens </a:t>
            </a:r>
          </a:p>
          <a:p>
            <a:r>
              <a:rPr lang="en-US" dirty="0" smtClean="0"/>
              <a:t>Slowing of GI system</a:t>
            </a:r>
          </a:p>
          <a:p>
            <a:r>
              <a:rPr lang="en-US" dirty="0" smtClean="0"/>
              <a:t>Reproduction </a:t>
            </a:r>
          </a:p>
          <a:p>
            <a:pPr marL="0" indent="0">
              <a:buNone/>
            </a:pPr>
            <a:endParaRPr lang="en-US" dirty="0"/>
          </a:p>
        </p:txBody>
      </p:sp>
    </p:spTree>
    <p:extLst>
      <p:ext uri="{BB962C8B-B14F-4D97-AF65-F5344CB8AC3E}">
        <p14:creationId xmlns:p14="http://schemas.microsoft.com/office/powerpoint/2010/main" val="2252535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people get CBD? </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6838208" cy="524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871" y="2514600"/>
            <a:ext cx="24657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569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574" t="-543" r="22574" b="543"/>
          <a:stretch/>
        </p:blipFill>
        <p:spPr bwMode="auto">
          <a:xfrm>
            <a:off x="2743200" y="76200"/>
            <a:ext cx="3636334" cy="696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3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So Why all the Controversy?</a:t>
            </a:r>
            <a:endParaRPr lang="en-US" dirty="0"/>
          </a:p>
        </p:txBody>
      </p:sp>
    </p:spTree>
    <p:extLst>
      <p:ext uri="{BB962C8B-B14F-4D97-AF65-F5344CB8AC3E}">
        <p14:creationId xmlns:p14="http://schemas.microsoft.com/office/powerpoint/2010/main" val="2851793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Context: </a:t>
            </a:r>
            <a:r>
              <a:rPr lang="en-US" dirty="0" err="1" smtClean="0"/>
              <a:t>Cannibinol</a:t>
            </a:r>
            <a:r>
              <a:rPr lang="en-US" dirty="0" smtClean="0"/>
              <a:t>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Medical use dates as far back as 1400-2000 BC</a:t>
            </a:r>
          </a:p>
          <a:p>
            <a:r>
              <a:rPr lang="en-US" dirty="0" smtClean="0"/>
              <a:t>1611: brought to Jamestown by settlers</a:t>
            </a:r>
          </a:p>
          <a:p>
            <a:r>
              <a:rPr lang="en-US" dirty="0" smtClean="0"/>
              <a:t>1850: listed in US Pharmacopeia </a:t>
            </a:r>
          </a:p>
          <a:p>
            <a:r>
              <a:rPr lang="en-US" dirty="0" smtClean="0"/>
              <a:t>1913: US </a:t>
            </a:r>
            <a:r>
              <a:rPr lang="en-US" dirty="0" err="1" smtClean="0"/>
              <a:t>Dept</a:t>
            </a:r>
            <a:r>
              <a:rPr lang="en-US" dirty="0" smtClean="0"/>
              <a:t> of Ag grows domestic cannabis</a:t>
            </a:r>
          </a:p>
          <a:p>
            <a:r>
              <a:rPr lang="en-US" dirty="0" smtClean="0"/>
              <a:t>1915 Sir William Osler, advocated for cannabis use in migraine </a:t>
            </a:r>
          </a:p>
          <a:p>
            <a:r>
              <a:rPr lang="en-US" dirty="0" smtClean="0"/>
              <a:t>1930s: William Randolph Hearst plays role in denouncing marijuana </a:t>
            </a:r>
          </a:p>
          <a:p>
            <a:r>
              <a:rPr lang="en-US" dirty="0" smtClean="0"/>
              <a:t>1936: “Reefer Madness”</a:t>
            </a:r>
          </a:p>
          <a:p>
            <a:r>
              <a:rPr lang="en-US" dirty="0" smtClean="0"/>
              <a:t>Marijuana Tax Act of 1937</a:t>
            </a:r>
          </a:p>
          <a:p>
            <a:r>
              <a:rPr lang="en-US" dirty="0" smtClean="0"/>
              <a:t>1960s: THC identified and synthesized, U of Mississippi becomes official grower under the Feds</a:t>
            </a:r>
          </a:p>
          <a:p>
            <a:r>
              <a:rPr lang="en-US" dirty="0" smtClean="0"/>
              <a:t>1970: Made a Schedule I substance, “No accepted Medical Use” </a:t>
            </a:r>
          </a:p>
          <a:p>
            <a:r>
              <a:rPr lang="en-US" dirty="0" smtClean="0"/>
              <a:t>1976: Federal Court Rules Robert Randall’s Use of THC “Medical Necessity”</a:t>
            </a:r>
          </a:p>
          <a:p>
            <a:r>
              <a:rPr lang="en-US" dirty="0" smtClean="0"/>
              <a:t>1978:-1991 Compassionate Use Program supplies patients with THC</a:t>
            </a:r>
          </a:p>
          <a:p>
            <a:r>
              <a:rPr lang="en-US" dirty="0" smtClean="0"/>
              <a:t>1996: California becomes first state to legalize medical THC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580167"/>
            <a:ext cx="223837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0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Advocacy 101 in Clinical Context </a:t>
            </a:r>
          </a:p>
          <a:p>
            <a:pPr lvl="1"/>
            <a:r>
              <a:rPr lang="en-US" dirty="0" smtClean="0"/>
              <a:t>FMAS overview</a:t>
            </a:r>
          </a:p>
          <a:p>
            <a:pPr lvl="1"/>
            <a:r>
              <a:rPr lang="en-US" dirty="0" smtClean="0"/>
              <a:t>What is advocacy </a:t>
            </a:r>
          </a:p>
          <a:p>
            <a:pPr lvl="1"/>
            <a:r>
              <a:rPr lang="en-US" dirty="0" smtClean="0"/>
              <a:t>Why should family medicine docs advocate?</a:t>
            </a:r>
          </a:p>
          <a:p>
            <a:pPr lvl="1"/>
            <a:r>
              <a:rPr lang="en-US" dirty="0" smtClean="0"/>
              <a:t>How might you find yourself in a position of advocating? </a:t>
            </a:r>
          </a:p>
          <a:p>
            <a:pPr lvl="2"/>
            <a:r>
              <a:rPr lang="en-US" dirty="0" smtClean="0"/>
              <a:t>Overview of a controversial topic </a:t>
            </a:r>
            <a:endParaRPr lang="en-US" dirty="0"/>
          </a:p>
          <a:p>
            <a:pPr lvl="1"/>
            <a:r>
              <a:rPr lang="en-US" dirty="0" smtClean="0"/>
              <a:t>Basic Steps of advocating </a:t>
            </a:r>
          </a:p>
          <a:p>
            <a:pPr lvl="1"/>
            <a:r>
              <a:rPr lang="en-US" dirty="0" smtClean="0"/>
              <a:t>Other ways to advocate </a:t>
            </a:r>
          </a:p>
        </p:txBody>
      </p:sp>
    </p:spTree>
    <p:extLst>
      <p:ext uri="{BB962C8B-B14F-4D97-AF65-F5344CB8AC3E}">
        <p14:creationId xmlns:p14="http://schemas.microsoft.com/office/powerpoint/2010/main" val="1417718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0"/>
            <a:ext cx="5105400" cy="6756887"/>
          </a:xfrm>
        </p:spPr>
      </p:pic>
    </p:spTree>
    <p:extLst>
      <p:ext uri="{BB962C8B-B14F-4D97-AF65-F5344CB8AC3E}">
        <p14:creationId xmlns:p14="http://schemas.microsoft.com/office/powerpoint/2010/main" val="2310532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4795" y="1640248"/>
            <a:ext cx="8229600" cy="4709160"/>
          </a:xfrm>
        </p:spPr>
        <p:txBody>
          <a:bodyPr/>
          <a:lstStyle/>
          <a:p>
            <a:r>
              <a:rPr lang="en-US" dirty="0" smtClean="0"/>
              <a:t>Currently 2 forms of synthetic THC is FDA approved in the US</a:t>
            </a:r>
          </a:p>
          <a:p>
            <a:pPr lvl="1"/>
            <a:r>
              <a:rPr lang="en-US" dirty="0" err="1" smtClean="0"/>
              <a:t>Dronabilon</a:t>
            </a:r>
            <a:r>
              <a:rPr lang="en-US" dirty="0" smtClean="0"/>
              <a:t> (</a:t>
            </a:r>
            <a:r>
              <a:rPr lang="en-US" dirty="0" err="1" smtClean="0"/>
              <a:t>Marinol</a:t>
            </a:r>
            <a:r>
              <a:rPr lang="en-US" dirty="0" smtClean="0"/>
              <a:t>): cancer related nausea and vomiting, anorexia/weight loss in AIDS 	</a:t>
            </a:r>
            <a:r>
              <a:rPr lang="en-US" dirty="0" err="1" smtClean="0"/>
              <a:t>pts</a:t>
            </a:r>
            <a:r>
              <a:rPr lang="en-US" dirty="0" smtClean="0"/>
              <a:t> </a:t>
            </a:r>
          </a:p>
          <a:p>
            <a:pPr lvl="2"/>
            <a:r>
              <a:rPr lang="en-US" dirty="0" smtClean="0"/>
              <a:t>C-III, </a:t>
            </a:r>
            <a:r>
              <a:rPr lang="en-US" dirty="0"/>
              <a:t>10 mg (60</a:t>
            </a:r>
            <a:r>
              <a:rPr lang="en-US" dirty="0" smtClean="0"/>
              <a:t>) </a:t>
            </a:r>
            <a:r>
              <a:rPr lang="en-US" dirty="0"/>
              <a:t>$1351.30</a:t>
            </a:r>
          </a:p>
          <a:p>
            <a:pPr lvl="1"/>
            <a:endParaRPr lang="en-US" dirty="0" smtClean="0"/>
          </a:p>
          <a:p>
            <a:pPr lvl="1"/>
            <a:r>
              <a:rPr lang="en-US" dirty="0" err="1" smtClean="0"/>
              <a:t>Nabilone</a:t>
            </a:r>
            <a:r>
              <a:rPr lang="en-US" dirty="0" smtClean="0"/>
              <a:t> (</a:t>
            </a:r>
            <a:r>
              <a:rPr lang="en-US" dirty="0" err="1" smtClean="0"/>
              <a:t>Cesamet</a:t>
            </a:r>
            <a:r>
              <a:rPr lang="en-US" dirty="0" smtClean="0"/>
              <a:t>): </a:t>
            </a:r>
            <a:r>
              <a:rPr lang="en-US" dirty="0"/>
              <a:t>cancer related nausea and </a:t>
            </a:r>
            <a:r>
              <a:rPr lang="en-US" dirty="0" smtClean="0"/>
              <a:t>vomiting </a:t>
            </a:r>
          </a:p>
          <a:p>
            <a:pPr lvl="2"/>
            <a:r>
              <a:rPr lang="en-US" dirty="0" smtClean="0"/>
              <a:t>C-II, 1mg (50) $2252.05</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971800"/>
            <a:ext cx="190804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876800"/>
            <a:ext cx="1490558" cy="132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802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on in WI?</a:t>
            </a:r>
            <a:endParaRPr lang="en-US" dirty="0"/>
          </a:p>
        </p:txBody>
      </p:sp>
      <p:sp>
        <p:nvSpPr>
          <p:cNvPr id="3" name="Content Placeholder 2"/>
          <p:cNvSpPr>
            <a:spLocks noGrp="1"/>
          </p:cNvSpPr>
          <p:nvPr>
            <p:ph idx="1"/>
          </p:nvPr>
        </p:nvSpPr>
        <p:spPr/>
        <p:txBody>
          <a:bodyPr>
            <a:normAutofit/>
          </a:bodyPr>
          <a:lstStyle/>
          <a:p>
            <a:r>
              <a:rPr lang="en-US" dirty="0" smtClean="0"/>
              <a:t>2014  Lydia’s Law: CBD legalized*</a:t>
            </a:r>
          </a:p>
          <a:p>
            <a:r>
              <a:rPr lang="en-US" dirty="0" smtClean="0"/>
              <a:t>4/17/17: Walker signed Act 4 which expands use of medical cannabis law (</a:t>
            </a:r>
            <a:r>
              <a:rPr lang="en-US" dirty="0"/>
              <a:t>L</a:t>
            </a:r>
            <a:r>
              <a:rPr lang="en-US" dirty="0" smtClean="0"/>
              <a:t>ydia’s Law)</a:t>
            </a:r>
          </a:p>
        </p:txBody>
      </p:sp>
    </p:spTree>
    <p:extLst>
      <p:ext uri="{BB962C8B-B14F-4D97-AF65-F5344CB8AC3E}">
        <p14:creationId xmlns:p14="http://schemas.microsoft.com/office/powerpoint/2010/main" val="3554514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a:t>
            </a:r>
            <a:endParaRPr lang="en-US" dirty="0"/>
          </a:p>
        </p:txBody>
      </p:sp>
      <p:sp>
        <p:nvSpPr>
          <p:cNvPr id="3" name="Content Placeholder 2"/>
          <p:cNvSpPr>
            <a:spLocks noGrp="1"/>
          </p:cNvSpPr>
          <p:nvPr>
            <p:ph idx="1"/>
          </p:nvPr>
        </p:nvSpPr>
        <p:spPr/>
        <p:txBody>
          <a:bodyPr/>
          <a:lstStyle/>
          <a:p>
            <a:r>
              <a:rPr lang="en-US" dirty="0" smtClean="0"/>
              <a:t>Barriers to research on THC due to Category I </a:t>
            </a:r>
          </a:p>
          <a:p>
            <a:r>
              <a:rPr lang="en-US" dirty="0" smtClean="0"/>
              <a:t>Lack of high quality studies</a:t>
            </a:r>
          </a:p>
          <a:p>
            <a:r>
              <a:rPr lang="en-US" dirty="0" smtClean="0"/>
              <a:t>Lack of long term follow-up</a:t>
            </a:r>
          </a:p>
          <a:p>
            <a:r>
              <a:rPr lang="en-US" dirty="0" smtClean="0"/>
              <a:t>Anecdotal stories </a:t>
            </a:r>
          </a:p>
        </p:txBody>
      </p:sp>
    </p:spTree>
    <p:extLst>
      <p:ext uri="{BB962C8B-B14F-4D97-AF65-F5344CB8AC3E}">
        <p14:creationId xmlns:p14="http://schemas.microsoft.com/office/powerpoint/2010/main" val="2205803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 of Experimental and </a:t>
            </a:r>
            <a:r>
              <a:rPr lang="en-US" smtClean="0"/>
              <a:t>Clinical research</a:t>
            </a:r>
            <a:endParaRPr lang="en-US" dirty="0"/>
          </a:p>
        </p:txBody>
      </p:sp>
      <p:sp>
        <p:nvSpPr>
          <p:cNvPr id="3" name="Content Placeholder 2"/>
          <p:cNvSpPr>
            <a:spLocks noGrp="1"/>
          </p:cNvSpPr>
          <p:nvPr>
            <p:ph idx="1"/>
          </p:nvPr>
        </p:nvSpPr>
        <p:spPr/>
        <p:txBody>
          <a:bodyPr/>
          <a:lstStyle/>
          <a:p>
            <a:r>
              <a:rPr lang="en-US" dirty="0" smtClean="0"/>
              <a:t>Cannabinoids suppress inflammatory and neuropathic pain by targeting </a:t>
            </a:r>
            <a:r>
              <a:rPr lang="el-GR" dirty="0" smtClean="0"/>
              <a:t>α</a:t>
            </a:r>
            <a:r>
              <a:rPr lang="en-US" dirty="0" smtClean="0"/>
              <a:t>3glycine receptors.  Journal of Experimental Medicine </a:t>
            </a:r>
            <a:r>
              <a:rPr lang="en-US" sz="2000" dirty="0" smtClean="0"/>
              <a:t>(13)</a:t>
            </a:r>
          </a:p>
          <a:p>
            <a:r>
              <a:rPr lang="en-US" dirty="0" smtClean="0"/>
              <a:t>Short-Term Efficacy of CBD-Enriched Hemp Oil in Girls with </a:t>
            </a:r>
            <a:r>
              <a:rPr lang="en-US" dirty="0" err="1" smtClean="0"/>
              <a:t>Dysautonomic</a:t>
            </a:r>
            <a:r>
              <a:rPr lang="en-US" dirty="0" smtClean="0"/>
              <a:t> Syndrome after HPV  </a:t>
            </a:r>
            <a:r>
              <a:rPr lang="en-US" sz="2000" dirty="0" smtClean="0"/>
              <a:t>(9)</a:t>
            </a:r>
            <a:endParaRPr lang="en-US" sz="2000" dirty="0"/>
          </a:p>
        </p:txBody>
      </p:sp>
    </p:spTree>
    <p:extLst>
      <p:ext uri="{BB962C8B-B14F-4D97-AF65-F5344CB8AC3E}">
        <p14:creationId xmlns:p14="http://schemas.microsoft.com/office/powerpoint/2010/main" val="555890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Cochrane Searches on CBD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4313750"/>
              </p:ext>
            </p:extLst>
          </p:nvPr>
        </p:nvGraphicFramePr>
        <p:xfrm>
          <a:off x="304800" y="762000"/>
          <a:ext cx="8779193" cy="5822568"/>
        </p:xfrm>
        <a:graphic>
          <a:graphicData uri="http://schemas.openxmlformats.org/drawingml/2006/table">
            <a:tbl>
              <a:tblPr firstRow="1" bandRow="1">
                <a:tableStyleId>{5C22544A-7EE6-4342-B048-85BDC9FD1C3A}</a:tableStyleId>
              </a:tblPr>
              <a:tblGrid>
                <a:gridCol w="2280310"/>
                <a:gridCol w="2280310"/>
                <a:gridCol w="4218573"/>
              </a:tblGrid>
              <a:tr h="646590">
                <a:tc>
                  <a:txBody>
                    <a:bodyPr/>
                    <a:lstStyle/>
                    <a:p>
                      <a:r>
                        <a:rPr lang="en-US" dirty="0" smtClean="0"/>
                        <a:t>Study</a:t>
                      </a:r>
                      <a:endParaRPr lang="en-US" dirty="0"/>
                    </a:p>
                  </a:txBody>
                  <a:tcPr/>
                </a:tc>
                <a:tc>
                  <a:txBody>
                    <a:bodyPr/>
                    <a:lstStyle/>
                    <a:p>
                      <a:r>
                        <a:rPr lang="en-US" dirty="0" smtClean="0"/>
                        <a:t>Type</a:t>
                      </a:r>
                      <a:endParaRPr lang="en-US" dirty="0"/>
                    </a:p>
                  </a:txBody>
                  <a:tcPr/>
                </a:tc>
                <a:tc>
                  <a:txBody>
                    <a:bodyPr/>
                    <a:lstStyle/>
                    <a:p>
                      <a:r>
                        <a:rPr lang="en-US" dirty="0" smtClean="0"/>
                        <a:t>Conclusions</a:t>
                      </a:r>
                      <a:endParaRPr lang="en-US" dirty="0"/>
                    </a:p>
                  </a:txBody>
                  <a:tcPr/>
                </a:tc>
              </a:tr>
              <a:tr h="1349406">
                <a:tc>
                  <a:txBody>
                    <a:bodyPr/>
                    <a:lstStyle/>
                    <a:p>
                      <a:r>
                        <a:rPr lang="en-US" dirty="0" smtClean="0"/>
                        <a:t>Cannabinoids for Epilepsy</a:t>
                      </a:r>
                    </a:p>
                    <a:p>
                      <a:r>
                        <a:rPr lang="en-US" dirty="0" smtClean="0"/>
                        <a:t>2014 </a:t>
                      </a:r>
                      <a:r>
                        <a:rPr lang="en-US" sz="1200" dirty="0" smtClean="0"/>
                        <a:t>(6)</a:t>
                      </a:r>
                      <a:endParaRPr lang="en-US" sz="1200" dirty="0"/>
                    </a:p>
                  </a:txBody>
                  <a:tcPr/>
                </a:tc>
                <a:tc>
                  <a:txBody>
                    <a:bodyPr/>
                    <a:lstStyle/>
                    <a:p>
                      <a:r>
                        <a:rPr lang="en-US" dirty="0" smtClean="0"/>
                        <a:t>Meta-analysis </a:t>
                      </a:r>
                    </a:p>
                    <a:p>
                      <a:r>
                        <a:rPr lang="en-US" dirty="0" smtClean="0"/>
                        <a:t>-4 RCTs</a:t>
                      </a:r>
                      <a:endParaRPr lang="en-US" dirty="0"/>
                    </a:p>
                  </a:txBody>
                  <a:tcPr/>
                </a:tc>
                <a:tc>
                  <a:txBody>
                    <a:bodyPr/>
                    <a:lstStyle/>
                    <a:p>
                      <a:r>
                        <a:rPr lang="en-US" dirty="0" smtClean="0"/>
                        <a:t>No reliable conclusions regarding efficacy, </a:t>
                      </a:r>
                    </a:p>
                    <a:p>
                      <a:r>
                        <a:rPr lang="en-US" dirty="0" smtClean="0"/>
                        <a:t>but no</a:t>
                      </a:r>
                      <a:r>
                        <a:rPr lang="en-US" baseline="0" dirty="0" smtClean="0"/>
                        <a:t> adverse effects reported for </a:t>
                      </a:r>
                      <a:r>
                        <a:rPr lang="en-US" dirty="0" smtClean="0"/>
                        <a:t>CBD in</a:t>
                      </a:r>
                      <a:r>
                        <a:rPr lang="en-US" baseline="0" dirty="0" smtClean="0"/>
                        <a:t> the short period</a:t>
                      </a:r>
                      <a:endParaRPr lang="en-US" dirty="0"/>
                    </a:p>
                  </a:txBody>
                  <a:tcPr/>
                </a:tc>
              </a:tr>
              <a:tr h="1349406">
                <a:tc>
                  <a:txBody>
                    <a:bodyPr/>
                    <a:lstStyle/>
                    <a:p>
                      <a:r>
                        <a:rPr lang="en-US" dirty="0" smtClean="0"/>
                        <a:t>Cannabis</a:t>
                      </a:r>
                      <a:r>
                        <a:rPr lang="en-US" baseline="0" dirty="0" smtClean="0"/>
                        <a:t> and </a:t>
                      </a:r>
                      <a:r>
                        <a:rPr lang="en-US" dirty="0" smtClean="0"/>
                        <a:t>schizophrenia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2014 </a:t>
                      </a:r>
                      <a:r>
                        <a:rPr lang="en-US" sz="1400" dirty="0" smtClean="0"/>
                        <a:t>(9)</a:t>
                      </a:r>
                    </a:p>
                    <a:p>
                      <a:endParaRPr lang="en-US" dirty="0"/>
                    </a:p>
                  </a:txBody>
                  <a:tcPr/>
                </a:tc>
                <a:tc>
                  <a:txBody>
                    <a:bodyPr/>
                    <a:lstStyle/>
                    <a:p>
                      <a:r>
                        <a:rPr lang="en-US" dirty="0" smtClean="0"/>
                        <a:t>Meta-analysis</a:t>
                      </a:r>
                    </a:p>
                    <a:p>
                      <a:r>
                        <a:rPr lang="en-US" dirty="0" smtClean="0"/>
                        <a:t>-8 RCTs</a:t>
                      </a:r>
                      <a:endParaRPr lang="en-US" dirty="0"/>
                    </a:p>
                  </a:txBody>
                  <a:tcPr/>
                </a:tc>
                <a:tc>
                  <a:txBody>
                    <a:bodyPr/>
                    <a:lstStyle/>
                    <a:p>
                      <a:r>
                        <a:rPr lang="en-US" dirty="0" smtClean="0"/>
                        <a:t>Results limited and inconclusive. Insufficient to show that CBD has anti-psychotic</a:t>
                      </a:r>
                      <a:r>
                        <a:rPr lang="en-US" baseline="0" dirty="0" smtClean="0"/>
                        <a:t> effect </a:t>
                      </a:r>
                      <a:endParaRPr lang="en-US" dirty="0"/>
                    </a:p>
                  </a:txBody>
                  <a:tcPr/>
                </a:tc>
              </a:tr>
              <a:tr h="1349406">
                <a:tc>
                  <a:txBody>
                    <a:bodyPr/>
                    <a:lstStyle/>
                    <a:p>
                      <a:r>
                        <a:rPr lang="en-US" dirty="0" smtClean="0"/>
                        <a:t>Cannabinoids for the treatment of dementia</a:t>
                      </a:r>
                    </a:p>
                    <a:p>
                      <a:r>
                        <a:rPr lang="en-US" dirty="0" smtClean="0"/>
                        <a:t>2009  </a:t>
                      </a:r>
                      <a:r>
                        <a:rPr lang="en-US" sz="1400" dirty="0" smtClean="0"/>
                        <a:t>(7)</a:t>
                      </a:r>
                      <a:endParaRPr lang="en-US" sz="1400" dirty="0"/>
                    </a:p>
                  </a:txBody>
                  <a:tcPr/>
                </a:tc>
                <a:tc>
                  <a:txBody>
                    <a:bodyPr/>
                    <a:lstStyle/>
                    <a:p>
                      <a:r>
                        <a:rPr lang="en-US" dirty="0" smtClean="0"/>
                        <a:t>Meta-analysis</a:t>
                      </a:r>
                    </a:p>
                    <a:p>
                      <a:r>
                        <a:rPr lang="en-US" dirty="0" smtClean="0"/>
                        <a:t>- 1 RCTs met</a:t>
                      </a:r>
                      <a:r>
                        <a:rPr lang="en-US" baseline="0" dirty="0" smtClean="0"/>
                        <a:t> inclusion criteria </a:t>
                      </a:r>
                      <a:endParaRPr lang="en-US" dirty="0"/>
                    </a:p>
                  </a:txBody>
                  <a:tcPr/>
                </a:tc>
                <a:tc>
                  <a:txBody>
                    <a:bodyPr/>
                    <a:lstStyle/>
                    <a:p>
                      <a:r>
                        <a:rPr lang="en-US" dirty="0" smtClean="0"/>
                        <a:t>No evidence that CBD is effective </a:t>
                      </a:r>
                    </a:p>
                    <a:p>
                      <a:r>
                        <a:rPr lang="en-US" dirty="0" smtClean="0"/>
                        <a:t>More research needed </a:t>
                      </a:r>
                      <a:endParaRPr lang="en-US" dirty="0"/>
                    </a:p>
                  </a:txBody>
                  <a:tcPr/>
                </a:tc>
              </a:tr>
              <a:tr h="1096392">
                <a:tc>
                  <a:txBody>
                    <a:bodyPr/>
                    <a:lstStyle/>
                    <a:p>
                      <a:r>
                        <a:rPr lang="en-US" dirty="0" smtClean="0"/>
                        <a:t>Effectiveness</a:t>
                      </a:r>
                      <a:r>
                        <a:rPr lang="en-US" baseline="0" dirty="0" smtClean="0"/>
                        <a:t> of cannabinoids in non cancer chronic pain </a:t>
                      </a:r>
                      <a:r>
                        <a:rPr lang="en-US" sz="1400" baseline="0" dirty="0" smtClean="0"/>
                        <a:t>(2)</a:t>
                      </a:r>
                      <a:endParaRPr lang="en-US" sz="1400" dirty="0"/>
                    </a:p>
                  </a:txBody>
                  <a:tcPr/>
                </a:tc>
                <a:tc>
                  <a:txBody>
                    <a:bodyPr/>
                    <a:lstStyle/>
                    <a:p>
                      <a:r>
                        <a:rPr lang="en-US" dirty="0" smtClean="0"/>
                        <a:t>Meta-analysis</a:t>
                      </a:r>
                    </a:p>
                    <a:p>
                      <a:r>
                        <a:rPr lang="en-US" dirty="0" smtClean="0"/>
                        <a:t>-13 RTCs</a:t>
                      </a:r>
                      <a:endParaRPr lang="en-US" dirty="0"/>
                    </a:p>
                  </a:txBody>
                  <a:tcPr/>
                </a:tc>
                <a:tc>
                  <a:txBody>
                    <a:bodyPr/>
                    <a:lstStyle/>
                    <a:p>
                      <a:r>
                        <a:rPr lang="en-US" dirty="0" smtClean="0"/>
                        <a:t>May provide analgesia</a:t>
                      </a:r>
                      <a:r>
                        <a:rPr lang="en-US" baseline="0" dirty="0" smtClean="0"/>
                        <a:t> in chronic neuropathic pain conditions refractory to other </a:t>
                      </a:r>
                      <a:r>
                        <a:rPr lang="en-US" baseline="0" dirty="0" err="1" smtClean="0"/>
                        <a:t>tx</a:t>
                      </a:r>
                      <a:endParaRPr lang="en-US" dirty="0"/>
                    </a:p>
                  </a:txBody>
                  <a:tcPr/>
                </a:tc>
              </a:tr>
            </a:tbl>
          </a:graphicData>
        </a:graphic>
      </p:graphicFrame>
    </p:spTree>
    <p:extLst>
      <p:ext uri="{BB962C8B-B14F-4D97-AF65-F5344CB8AC3E}">
        <p14:creationId xmlns:p14="http://schemas.microsoft.com/office/powerpoint/2010/main" val="1400532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81000"/>
            <a:ext cx="9179934"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150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Specialty Positions</a:t>
            </a:r>
            <a:endParaRPr lang="en-US" dirty="0"/>
          </a:p>
        </p:txBody>
      </p:sp>
      <p:sp>
        <p:nvSpPr>
          <p:cNvPr id="3" name="Content Placeholder 2"/>
          <p:cNvSpPr>
            <a:spLocks noGrp="1"/>
          </p:cNvSpPr>
          <p:nvPr>
            <p:ph idx="1"/>
          </p:nvPr>
        </p:nvSpPr>
        <p:spPr/>
        <p:txBody>
          <a:bodyPr>
            <a:normAutofit fontScale="92500"/>
          </a:bodyPr>
          <a:lstStyle/>
          <a:p>
            <a:r>
              <a:rPr lang="en-US" dirty="0" smtClean="0"/>
              <a:t>AAFP: “Advocates that usage be based on high quality, patient-centered, evidence-based research. Advocates that the FDA change marijuana’s classification for the purpose of research.  Opposes recreational use, supports decriminalization of possession and use“</a:t>
            </a:r>
          </a:p>
          <a:p>
            <a:r>
              <a:rPr lang="en-US" dirty="0" smtClean="0"/>
              <a:t>AAP: opposes medical marijuana use in adolescents, supports changing to class II designation for research to be facilitated </a:t>
            </a:r>
          </a:p>
          <a:p>
            <a:r>
              <a:rPr lang="en-US" dirty="0" smtClean="0"/>
              <a:t>AAN: supports efforts to conduct research, does not support legalization as further research needed </a:t>
            </a:r>
            <a:endParaRPr lang="en-US" dirty="0"/>
          </a:p>
        </p:txBody>
      </p:sp>
    </p:spTree>
    <p:extLst>
      <p:ext uri="{BB962C8B-B14F-4D97-AF65-F5344CB8AC3E}">
        <p14:creationId xmlns:p14="http://schemas.microsoft.com/office/powerpoint/2010/main" val="15787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patient…</a:t>
            </a:r>
            <a:endParaRPr lang="en-US" dirty="0"/>
          </a:p>
        </p:txBody>
      </p:sp>
      <p:sp>
        <p:nvSpPr>
          <p:cNvPr id="3" name="Content Placeholder 2"/>
          <p:cNvSpPr>
            <a:spLocks noGrp="1"/>
          </p:cNvSpPr>
          <p:nvPr>
            <p:ph idx="1"/>
          </p:nvPr>
        </p:nvSpPr>
        <p:spPr/>
        <p:txBody>
          <a:bodyPr/>
          <a:lstStyle/>
          <a:p>
            <a:r>
              <a:rPr lang="en-US" dirty="0" smtClean="0"/>
              <a:t>Based on what we found, what are your thoughts? </a:t>
            </a:r>
          </a:p>
          <a:p>
            <a:r>
              <a:rPr lang="en-US" dirty="0" smtClean="0"/>
              <a:t>Can you?</a:t>
            </a:r>
          </a:p>
          <a:p>
            <a:r>
              <a:rPr lang="en-US" dirty="0" smtClean="0"/>
              <a:t>Barriers?</a:t>
            </a:r>
          </a:p>
          <a:p>
            <a:r>
              <a:rPr lang="en-US" dirty="0" smtClean="0"/>
              <a:t>How could you advocate for your patient? </a:t>
            </a:r>
            <a:endParaRPr lang="en-US" dirty="0"/>
          </a:p>
        </p:txBody>
      </p:sp>
    </p:spTree>
    <p:extLst>
      <p:ext uri="{BB962C8B-B14F-4D97-AF65-F5344CB8AC3E}">
        <p14:creationId xmlns:p14="http://schemas.microsoft.com/office/powerpoint/2010/main" val="2446167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We need more research!</a:t>
            </a:r>
          </a:p>
        </p:txBody>
      </p:sp>
    </p:spTree>
    <p:extLst>
      <p:ext uri="{BB962C8B-B14F-4D97-AF65-F5344CB8AC3E}">
        <p14:creationId xmlns:p14="http://schemas.microsoft.com/office/powerpoint/2010/main" val="236596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589073" y="1159646"/>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381000"/>
            <a:ext cx="3962400" cy="6771084"/>
          </a:xfrm>
          <a:prstGeom prst="rect">
            <a:avLst/>
          </a:prstGeom>
          <a:noFill/>
        </p:spPr>
        <p:txBody>
          <a:bodyPr wrap="square" rtlCol="0">
            <a:spAutoFit/>
          </a:bodyPr>
          <a:lstStyle/>
          <a:p>
            <a:r>
              <a:rPr lang="en-US" sz="3200" dirty="0" smtClean="0"/>
              <a:t>Family Medicine Advocacy Summit</a:t>
            </a:r>
          </a:p>
          <a:p>
            <a:endParaRPr lang="en-US" sz="1000" dirty="0"/>
          </a:p>
          <a:p>
            <a:pPr marL="457200" indent="-457200">
              <a:buFont typeface="Arial" pitchFamily="34" charset="0"/>
              <a:buChar char="•"/>
            </a:pPr>
            <a:r>
              <a:rPr lang="en-US" sz="2800" dirty="0" smtClean="0"/>
              <a:t>Annual event</a:t>
            </a:r>
          </a:p>
          <a:p>
            <a:pPr marL="457200" indent="-457200">
              <a:buFont typeface="Arial" pitchFamily="34" charset="0"/>
              <a:buChar char="•"/>
            </a:pPr>
            <a:r>
              <a:rPr lang="en-US" sz="2800" dirty="0" smtClean="0"/>
              <a:t>Washington, D.C.</a:t>
            </a:r>
          </a:p>
          <a:p>
            <a:pPr marL="457200" indent="-457200">
              <a:buFont typeface="Arial" pitchFamily="34" charset="0"/>
              <a:buChar char="•"/>
            </a:pPr>
            <a:r>
              <a:rPr lang="en-US" sz="2800" dirty="0" smtClean="0"/>
              <a:t>FPs, residents, students from around the US</a:t>
            </a:r>
          </a:p>
          <a:p>
            <a:pPr marL="457200" indent="-457200">
              <a:buFont typeface="Arial" pitchFamily="34" charset="0"/>
              <a:buChar char="•"/>
            </a:pPr>
            <a:r>
              <a:rPr lang="en-US" sz="2800" dirty="0" smtClean="0"/>
              <a:t>2 day event</a:t>
            </a:r>
          </a:p>
          <a:p>
            <a:pPr marL="914400" lvl="1" indent="-457200">
              <a:buFont typeface="Arial" pitchFamily="34" charset="0"/>
              <a:buChar char="•"/>
            </a:pPr>
            <a:r>
              <a:rPr lang="en-US" sz="2800" dirty="0" smtClean="0"/>
              <a:t>Day 1 Debriefing and </a:t>
            </a:r>
            <a:r>
              <a:rPr lang="en-US" sz="2800" dirty="0"/>
              <a:t>M</a:t>
            </a:r>
            <a:r>
              <a:rPr lang="en-US" sz="2800" dirty="0" smtClean="0"/>
              <a:t>eetings</a:t>
            </a:r>
          </a:p>
          <a:p>
            <a:pPr marL="914400" lvl="1" indent="-457200">
              <a:buFont typeface="Arial" pitchFamily="34" charset="0"/>
              <a:buChar char="•"/>
            </a:pPr>
            <a:r>
              <a:rPr lang="en-US" sz="2800" dirty="0" smtClean="0"/>
              <a:t>Day 2 Advocacy  on the Hill</a:t>
            </a:r>
          </a:p>
          <a:p>
            <a:pPr marL="457200" indent="-457200">
              <a:buFont typeface="Arial" pitchFamily="34" charset="0"/>
              <a:buChar char="•"/>
            </a:pPr>
            <a:endParaRPr lang="en-US" sz="8000" dirty="0"/>
          </a:p>
        </p:txBody>
      </p:sp>
    </p:spTree>
    <p:extLst>
      <p:ext uri="{BB962C8B-B14F-4D97-AF65-F5344CB8AC3E}">
        <p14:creationId xmlns:p14="http://schemas.microsoft.com/office/powerpoint/2010/main" val="2157813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reach out to law makers?</a:t>
            </a:r>
            <a:endParaRPr lang="en-US" dirty="0"/>
          </a:p>
        </p:txBody>
      </p:sp>
      <p:sp>
        <p:nvSpPr>
          <p:cNvPr id="3" name="Content Placeholder 2"/>
          <p:cNvSpPr>
            <a:spLocks noGrp="1"/>
          </p:cNvSpPr>
          <p:nvPr>
            <p:ph idx="1"/>
          </p:nvPr>
        </p:nvSpPr>
        <p:spPr/>
        <p:txBody>
          <a:bodyPr/>
          <a:lstStyle/>
          <a:p>
            <a:r>
              <a:rPr lang="en-US" dirty="0" smtClean="0"/>
              <a:t>From Home: phone, email, form letters</a:t>
            </a:r>
            <a:endParaRPr lang="en-US" dirty="0"/>
          </a:p>
          <a:p>
            <a:r>
              <a:rPr lang="en-US" dirty="0" smtClean="0"/>
              <a:t>Visit your legislator’s office</a:t>
            </a:r>
          </a:p>
          <a:p>
            <a:r>
              <a:rPr lang="en-US" dirty="0" smtClean="0"/>
              <a:t>State capitol</a:t>
            </a:r>
          </a:p>
          <a:p>
            <a:r>
              <a:rPr lang="en-US" dirty="0" smtClean="0"/>
              <a:t>Washington D.C.</a:t>
            </a:r>
          </a:p>
        </p:txBody>
      </p:sp>
    </p:spTree>
    <p:extLst>
      <p:ext uri="{BB962C8B-B14F-4D97-AF65-F5344CB8AC3E}">
        <p14:creationId xmlns:p14="http://schemas.microsoft.com/office/powerpoint/2010/main" val="1460410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need to know before?</a:t>
            </a:r>
            <a:endParaRPr lang="en-US" dirty="0"/>
          </a:p>
        </p:txBody>
      </p:sp>
      <p:sp>
        <p:nvSpPr>
          <p:cNvPr id="3" name="Content Placeholder 2"/>
          <p:cNvSpPr>
            <a:spLocks noGrp="1"/>
          </p:cNvSpPr>
          <p:nvPr>
            <p:ph idx="1"/>
          </p:nvPr>
        </p:nvSpPr>
        <p:spPr/>
        <p:txBody>
          <a:bodyPr/>
          <a:lstStyle/>
          <a:p>
            <a:r>
              <a:rPr lang="en-US" dirty="0" smtClean="0"/>
              <a:t>Know the bill (if there is one)</a:t>
            </a:r>
          </a:p>
          <a:p>
            <a:r>
              <a:rPr lang="en-US" dirty="0" smtClean="0"/>
              <a:t>Know the background</a:t>
            </a:r>
          </a:p>
          <a:p>
            <a:r>
              <a:rPr lang="en-US" dirty="0" smtClean="0"/>
              <a:t>Know your legislator (and staff)</a:t>
            </a:r>
          </a:p>
          <a:p>
            <a:r>
              <a:rPr lang="en-US" dirty="0" smtClean="0"/>
              <a:t>Have an “ask” ready</a:t>
            </a:r>
          </a:p>
          <a:p>
            <a:pPr marL="0" indent="0" algn="ctr">
              <a:buNone/>
            </a:pPr>
            <a:r>
              <a:rPr lang="en-US" sz="6000" dirty="0" smtClean="0"/>
              <a:t>Have a story</a:t>
            </a:r>
          </a:p>
          <a:p>
            <a:endParaRPr lang="en-US" dirty="0"/>
          </a:p>
        </p:txBody>
      </p:sp>
    </p:spTree>
    <p:extLst>
      <p:ext uri="{BB962C8B-B14F-4D97-AF65-F5344CB8AC3E}">
        <p14:creationId xmlns:p14="http://schemas.microsoft.com/office/powerpoint/2010/main" val="1861373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hlinkClick r:id="rId3"/>
              </a:rPr>
              <a:t>http://legis.wisconsin.gov</a:t>
            </a:r>
            <a:r>
              <a:rPr lang="en-US" dirty="0" smtClean="0">
                <a:hlinkClick r:id="rId3"/>
              </a:rPr>
              <a:t>/</a:t>
            </a:r>
            <a:r>
              <a:rPr lang="en-US" dirty="0" smtClean="0"/>
              <a:t/>
            </a:r>
            <a:br>
              <a:rPr lang="en-US" dirty="0" smtClean="0"/>
            </a:br>
            <a:endParaRPr lang="en-US" dirty="0"/>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200" y="1533480"/>
            <a:ext cx="8979737" cy="486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530931" y="2915392"/>
            <a:ext cx="30480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5257800" y="2857994"/>
            <a:ext cx="30480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89175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257958"/>
            <a:ext cx="8926107" cy="438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235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Applicable bills in Wisconsin</a:t>
            </a:r>
            <a:endParaRPr lang="en-US" dirty="0"/>
          </a:p>
        </p:txBody>
      </p:sp>
      <p:sp>
        <p:nvSpPr>
          <p:cNvPr id="3" name="Content Placeholder 2"/>
          <p:cNvSpPr>
            <a:spLocks noGrp="1"/>
          </p:cNvSpPr>
          <p:nvPr>
            <p:ph idx="1"/>
          </p:nvPr>
        </p:nvSpPr>
        <p:spPr/>
        <p:txBody>
          <a:bodyPr/>
          <a:lstStyle/>
          <a:p>
            <a:r>
              <a:rPr lang="en-US" dirty="0"/>
              <a:t>S 104/A 158: allow licensed business to produce and dispense CBD treatments </a:t>
            </a:r>
          </a:p>
          <a:p>
            <a:r>
              <a:rPr lang="en-US" dirty="0"/>
              <a:t>SJR 10/AJ7 Democrats calling for referendum to legalize marijuana </a:t>
            </a:r>
          </a:p>
          <a:p>
            <a:r>
              <a:rPr lang="en-US" dirty="0" smtClean="0"/>
              <a:t>S 38/ A 75 Wisconsin </a:t>
            </a:r>
            <a:r>
              <a:rPr lang="en-US" dirty="0"/>
              <a:t>marijuana decriminalization bill to legalize medial marijuana </a:t>
            </a:r>
          </a:p>
          <a:p>
            <a:endParaRPr lang="en-US" dirty="0"/>
          </a:p>
        </p:txBody>
      </p:sp>
    </p:spTree>
    <p:extLst>
      <p:ext uri="{BB962C8B-B14F-4D97-AF65-F5344CB8AC3E}">
        <p14:creationId xmlns:p14="http://schemas.microsoft.com/office/powerpoint/2010/main" val="2390760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meeting…</a:t>
            </a:r>
            <a:endParaRPr lang="en-US" dirty="0"/>
          </a:p>
        </p:txBody>
      </p:sp>
      <p:sp>
        <p:nvSpPr>
          <p:cNvPr id="3" name="Content Placeholder 2"/>
          <p:cNvSpPr>
            <a:spLocks noGrp="1"/>
          </p:cNvSpPr>
          <p:nvPr>
            <p:ph idx="1"/>
          </p:nvPr>
        </p:nvSpPr>
        <p:spPr/>
        <p:txBody>
          <a:bodyPr/>
          <a:lstStyle/>
          <a:p>
            <a:r>
              <a:rPr lang="en-US" dirty="0" smtClean="0"/>
              <a:t>Introduce yourself</a:t>
            </a:r>
          </a:p>
          <a:p>
            <a:r>
              <a:rPr lang="en-US" dirty="0" smtClean="0"/>
              <a:t>Let them know you are a constituent and/or your patients are constituents</a:t>
            </a:r>
          </a:p>
          <a:p>
            <a:r>
              <a:rPr lang="en-US" dirty="0" smtClean="0"/>
              <a:t>Introduce the topic/bill</a:t>
            </a:r>
          </a:p>
          <a:p>
            <a:r>
              <a:rPr lang="en-US" dirty="0" smtClean="0"/>
              <a:t>Close with your “Ask”</a:t>
            </a:r>
          </a:p>
          <a:p>
            <a:r>
              <a:rPr lang="en-US" dirty="0" smtClean="0"/>
              <a:t>Give your information and offer to be a resource</a:t>
            </a:r>
            <a:endParaRPr lang="en-US" dirty="0"/>
          </a:p>
        </p:txBody>
      </p:sp>
    </p:spTree>
    <p:extLst>
      <p:ext uri="{BB962C8B-B14F-4D97-AF65-F5344CB8AC3E}">
        <p14:creationId xmlns:p14="http://schemas.microsoft.com/office/powerpoint/2010/main" val="390684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a:t>
            </a:r>
            <a:endParaRPr lang="en-US" dirty="0"/>
          </a:p>
        </p:txBody>
      </p:sp>
      <p:sp>
        <p:nvSpPr>
          <p:cNvPr id="3" name="Content Placeholder 2"/>
          <p:cNvSpPr>
            <a:spLocks noGrp="1"/>
          </p:cNvSpPr>
          <p:nvPr>
            <p:ph idx="1"/>
          </p:nvPr>
        </p:nvSpPr>
        <p:spPr/>
        <p:txBody>
          <a:bodyPr/>
          <a:lstStyle/>
          <a:p>
            <a:r>
              <a:rPr lang="en-US" dirty="0" smtClean="0"/>
              <a:t>Write a letter/email thanking them for their time</a:t>
            </a:r>
          </a:p>
          <a:p>
            <a:r>
              <a:rPr lang="en-US" dirty="0" smtClean="0"/>
              <a:t>Stay connected!</a:t>
            </a:r>
            <a:endParaRPr lang="en-US" dirty="0"/>
          </a:p>
        </p:txBody>
      </p:sp>
    </p:spTree>
    <p:extLst>
      <p:ext uri="{BB962C8B-B14F-4D97-AF65-F5344CB8AC3E}">
        <p14:creationId xmlns:p14="http://schemas.microsoft.com/office/powerpoint/2010/main" val="3831506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my “Ask” be?</a:t>
            </a:r>
            <a:endParaRPr lang="en-US" dirty="0"/>
          </a:p>
        </p:txBody>
      </p:sp>
      <p:sp>
        <p:nvSpPr>
          <p:cNvPr id="3" name="Content Placeholder 2"/>
          <p:cNvSpPr>
            <a:spLocks noGrp="1"/>
          </p:cNvSpPr>
          <p:nvPr>
            <p:ph idx="1"/>
          </p:nvPr>
        </p:nvSpPr>
        <p:spPr/>
        <p:txBody>
          <a:bodyPr/>
          <a:lstStyle/>
          <a:p>
            <a:r>
              <a:rPr lang="en-US" dirty="0" smtClean="0"/>
              <a:t>Would support decimalization but not legalization</a:t>
            </a:r>
          </a:p>
          <a:p>
            <a:r>
              <a:rPr lang="en-US" dirty="0" smtClean="0"/>
              <a:t>Re-Categorize to schedule II so we can research!</a:t>
            </a:r>
          </a:p>
          <a:p>
            <a:r>
              <a:rPr lang="en-US" dirty="0" smtClean="0"/>
              <a:t>Support requests to fund research</a:t>
            </a:r>
          </a:p>
          <a:p>
            <a:r>
              <a:rPr lang="en-US" dirty="0" smtClean="0"/>
              <a:t>Involve the medical field in these decisions</a:t>
            </a:r>
          </a:p>
        </p:txBody>
      </p:sp>
    </p:spTree>
    <p:extLst>
      <p:ext uri="{BB962C8B-B14F-4D97-AF65-F5344CB8AC3E}">
        <p14:creationId xmlns:p14="http://schemas.microsoft.com/office/powerpoint/2010/main" val="3989844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ways to be involved in Advocacy </a:t>
            </a:r>
            <a:endParaRPr lang="en-US" dirty="0"/>
          </a:p>
        </p:txBody>
      </p:sp>
      <p:sp>
        <p:nvSpPr>
          <p:cNvPr id="3" name="Content Placeholder 2"/>
          <p:cNvSpPr>
            <a:spLocks noGrp="1"/>
          </p:cNvSpPr>
          <p:nvPr>
            <p:ph idx="1"/>
          </p:nvPr>
        </p:nvSpPr>
        <p:spPr/>
        <p:txBody>
          <a:bodyPr/>
          <a:lstStyle/>
          <a:p>
            <a:r>
              <a:rPr lang="en-US" dirty="0" err="1" smtClean="0"/>
              <a:t>FamMed</a:t>
            </a:r>
            <a:r>
              <a:rPr lang="en-US" dirty="0" smtClean="0"/>
              <a:t> PAC</a:t>
            </a:r>
          </a:p>
          <a:p>
            <a:r>
              <a:rPr lang="en-US" dirty="0" smtClean="0"/>
              <a:t>WAFP</a:t>
            </a:r>
          </a:p>
          <a:p>
            <a:r>
              <a:rPr lang="en-US" dirty="0" smtClean="0"/>
              <a:t>Annual FMCC</a:t>
            </a:r>
          </a:p>
          <a:p>
            <a:r>
              <a:rPr lang="en-US" dirty="0" smtClean="0"/>
              <a:t>Doctor’s Day in Madison</a:t>
            </a:r>
          </a:p>
          <a:p>
            <a:r>
              <a:rPr lang="en-US" dirty="0" smtClean="0"/>
              <a:t>Sign up for legislative alerts</a:t>
            </a:r>
          </a:p>
          <a:p>
            <a:pPr marL="585216" lvl="1" indent="0">
              <a:buNone/>
            </a:pPr>
            <a:r>
              <a:rPr lang="en-US" dirty="0" smtClean="0"/>
              <a:t> </a:t>
            </a:r>
          </a:p>
          <a:p>
            <a:endParaRPr lang="en-US" dirty="0"/>
          </a:p>
        </p:txBody>
      </p:sp>
    </p:spTree>
    <p:extLst>
      <p:ext uri="{BB962C8B-B14F-4D97-AF65-F5344CB8AC3E}">
        <p14:creationId xmlns:p14="http://schemas.microsoft.com/office/powerpoint/2010/main" val="3977901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STFM: Advocacy Course (free for members)</a:t>
            </a:r>
          </a:p>
          <a:p>
            <a:r>
              <a:rPr lang="en-US" dirty="0" smtClean="0"/>
              <a:t>WAFP</a:t>
            </a:r>
          </a:p>
          <a:p>
            <a:r>
              <a:rPr lang="en-US" dirty="0" smtClean="0"/>
              <a:t>WMS</a:t>
            </a:r>
            <a:endParaRPr lang="en-US" dirty="0"/>
          </a:p>
        </p:txBody>
      </p:sp>
    </p:spTree>
    <p:extLst>
      <p:ext uri="{BB962C8B-B14F-4D97-AF65-F5344CB8AC3E}">
        <p14:creationId xmlns:p14="http://schemas.microsoft.com/office/powerpoint/2010/main" val="3186122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11 delegates from Wisconsin </a:t>
            </a:r>
          </a:p>
          <a:p>
            <a:r>
              <a:rPr lang="en-US" dirty="0" smtClean="0"/>
              <a:t>Met with 2 senators and 4 representatives </a:t>
            </a:r>
          </a:p>
          <a:p>
            <a:pPr lvl="1"/>
            <a:r>
              <a:rPr lang="en-US" dirty="0" smtClean="0"/>
              <a:t>Senators Tammy Baldwin and Ron Johnson </a:t>
            </a:r>
          </a:p>
          <a:p>
            <a:pPr lvl="1"/>
            <a:r>
              <a:rPr lang="en-US" dirty="0" smtClean="0"/>
              <a:t>Reps: Mike Gallagher, Glen </a:t>
            </a:r>
            <a:r>
              <a:rPr lang="en-US" dirty="0" err="1" smtClean="0"/>
              <a:t>Grothman</a:t>
            </a:r>
            <a:r>
              <a:rPr lang="en-US" dirty="0" smtClean="0"/>
              <a:t>, Paul Ryan, Mark </a:t>
            </a:r>
            <a:r>
              <a:rPr lang="en-US" dirty="0" err="1" smtClean="0"/>
              <a:t>Pocan</a:t>
            </a:r>
            <a:endParaRPr lang="en-US" dirty="0" smtClean="0"/>
          </a:p>
          <a:p>
            <a:endParaRPr lang="en-US" dirty="0"/>
          </a:p>
        </p:txBody>
      </p:sp>
    </p:spTree>
    <p:extLst>
      <p:ext uri="{BB962C8B-B14F-4D97-AF65-F5344CB8AC3E}">
        <p14:creationId xmlns:p14="http://schemas.microsoft.com/office/powerpoint/2010/main" val="2969261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Family Physicians can serve an important role as legislative advocates</a:t>
            </a:r>
          </a:p>
          <a:p>
            <a:r>
              <a:rPr lang="en-US" dirty="0" smtClean="0"/>
              <a:t>Opportunities can come at any time </a:t>
            </a:r>
          </a:p>
          <a:p>
            <a:r>
              <a:rPr lang="en-US" dirty="0" smtClean="0"/>
              <a:t>Have a Story and an Ask when you meet with your legislator</a:t>
            </a:r>
          </a:p>
          <a:p>
            <a:endParaRPr lang="en-US" dirty="0"/>
          </a:p>
        </p:txBody>
      </p:sp>
    </p:spTree>
    <p:extLst>
      <p:ext uri="{BB962C8B-B14F-4D97-AF65-F5344CB8AC3E}">
        <p14:creationId xmlns:p14="http://schemas.microsoft.com/office/powerpoint/2010/main" val="2437493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Autofit/>
          </a:bodyPr>
          <a:lstStyle/>
          <a:p>
            <a:endParaRPr lang="en-US" sz="900" dirty="0" smtClean="0"/>
          </a:p>
          <a:p>
            <a:pPr marL="651510" indent="-514350">
              <a:buFont typeface="+mj-lt"/>
              <a:buAutoNum type="arabicPeriod"/>
            </a:pPr>
            <a:r>
              <a:rPr lang="en-US" sz="900" dirty="0" err="1" smtClean="0"/>
              <a:t>Ammerman</a:t>
            </a:r>
            <a:r>
              <a:rPr lang="en-US" sz="900" dirty="0" smtClean="0"/>
              <a:t> S, Ryan S, Adelman W. The Impact of Marijuana Policy on youth: clinical, Research, and Update. American Academy of Pediatrics. 2015. Online. </a:t>
            </a:r>
          </a:p>
          <a:p>
            <a:pPr marL="651510" indent="-514350">
              <a:buFont typeface="+mj-lt"/>
              <a:buAutoNum type="arabicPeriod"/>
            </a:pPr>
            <a:r>
              <a:rPr lang="en-US" sz="900" dirty="0" smtClean="0"/>
              <a:t>Baron E. Comprehensive Review of Medicinal Marijuana, Cannabinoids, and Therapeutic Implications in Medicine and Headache: What a Long strange Trip it’s been. Headache Currents. March 7, 2015. </a:t>
            </a:r>
          </a:p>
          <a:p>
            <a:pPr marL="651510" indent="-514350">
              <a:buFont typeface="+mj-lt"/>
              <a:buAutoNum type="arabicPeriod"/>
            </a:pPr>
            <a:r>
              <a:rPr lang="en-US" sz="900" dirty="0" err="1" smtClean="0"/>
              <a:t>Boychuk</a:t>
            </a:r>
            <a:r>
              <a:rPr lang="en-US" sz="900" dirty="0" smtClean="0"/>
              <a:t> D, </a:t>
            </a:r>
            <a:r>
              <a:rPr lang="en-US" sz="900" dirty="0" err="1" smtClean="0"/>
              <a:t>Goodard</a:t>
            </a:r>
            <a:r>
              <a:rPr lang="en-US" sz="900" dirty="0" smtClean="0"/>
              <a:t> G, Mauro G, Orellana M. The effectiveness of cannabinoids in the management of chronic nonmalignant neuropathic pain: A systematic Review. Journal of Oral Facial Pain and Headache. 2015; 29: 7-14. </a:t>
            </a:r>
          </a:p>
          <a:p>
            <a:pPr marL="651510" indent="-514350">
              <a:buFont typeface="+mj-lt"/>
              <a:buAutoNum type="arabicPeriod"/>
            </a:pPr>
            <a:r>
              <a:rPr lang="en-US" sz="900" dirty="0" err="1" smtClean="0"/>
              <a:t>Consroe</a:t>
            </a:r>
            <a:r>
              <a:rPr lang="en-US" sz="900" dirty="0" smtClean="0"/>
              <a:t> P, </a:t>
            </a:r>
            <a:r>
              <a:rPr lang="en-US" sz="900" dirty="0"/>
              <a:t>Laguna </a:t>
            </a:r>
            <a:r>
              <a:rPr lang="en-US" sz="900" dirty="0" smtClean="0"/>
              <a:t>J, </a:t>
            </a:r>
            <a:r>
              <a:rPr lang="en-US" sz="900" dirty="0" err="1"/>
              <a:t>Allender</a:t>
            </a:r>
            <a:r>
              <a:rPr lang="en-US" sz="900" dirty="0"/>
              <a:t> </a:t>
            </a:r>
            <a:r>
              <a:rPr lang="en-US" sz="900" dirty="0" smtClean="0"/>
              <a:t>J, </a:t>
            </a:r>
            <a:r>
              <a:rPr lang="en-US" sz="900" dirty="0"/>
              <a:t>Snider </a:t>
            </a:r>
            <a:r>
              <a:rPr lang="en-US" sz="900" dirty="0" smtClean="0"/>
              <a:t>S, </a:t>
            </a:r>
            <a:r>
              <a:rPr lang="en-US" sz="900" dirty="0"/>
              <a:t>Stern </a:t>
            </a:r>
            <a:r>
              <a:rPr lang="en-US" sz="900" dirty="0" smtClean="0"/>
              <a:t>L, </a:t>
            </a:r>
            <a:r>
              <a:rPr lang="en-US" sz="900" dirty="0" err="1"/>
              <a:t>Sandyk</a:t>
            </a:r>
            <a:r>
              <a:rPr lang="en-US" sz="900" dirty="0"/>
              <a:t> </a:t>
            </a:r>
            <a:r>
              <a:rPr lang="en-US" sz="900" dirty="0" smtClean="0"/>
              <a:t>U, Kennedy U, </a:t>
            </a:r>
            <a:r>
              <a:rPr lang="en-US" sz="900" dirty="0" err="1"/>
              <a:t>Schram</a:t>
            </a:r>
            <a:r>
              <a:rPr lang="en-US" sz="900" dirty="0"/>
              <a:t> </a:t>
            </a:r>
            <a:r>
              <a:rPr lang="en-US" sz="900" dirty="0" smtClean="0"/>
              <a:t>K. Controlled </a:t>
            </a:r>
            <a:r>
              <a:rPr lang="en-US" sz="900" dirty="0"/>
              <a:t>clinical trial of </a:t>
            </a:r>
            <a:r>
              <a:rPr lang="en-US" sz="900" dirty="0" err="1"/>
              <a:t>cannabidiol</a:t>
            </a:r>
            <a:r>
              <a:rPr lang="en-US" sz="900" dirty="0"/>
              <a:t> in Huntington's </a:t>
            </a:r>
            <a:r>
              <a:rPr lang="en-US" sz="900" dirty="0" smtClean="0"/>
              <a:t>disease. Pharmacology</a:t>
            </a:r>
            <a:r>
              <a:rPr lang="en-US" sz="900" dirty="0"/>
              <a:t>, biochemistry, and </a:t>
            </a:r>
            <a:r>
              <a:rPr lang="en-US" sz="900" dirty="0" smtClean="0"/>
              <a:t>behavior. </a:t>
            </a:r>
            <a:r>
              <a:rPr lang="en-US" sz="900" dirty="0"/>
              <a:t>1991VL: 40NO: 3PG: 701-708PM: PUBMED 1839644PT:2/14651858.CD009270.pub3</a:t>
            </a:r>
            <a:r>
              <a:rPr lang="en-US" sz="900" dirty="0" smtClean="0"/>
              <a:t>.</a:t>
            </a:r>
          </a:p>
          <a:p>
            <a:pPr marL="651510" indent="-514350">
              <a:buFont typeface="+mj-lt"/>
              <a:buAutoNum type="arabicPeriod"/>
            </a:pPr>
            <a:r>
              <a:rPr lang="en-US" sz="900" dirty="0" err="1" smtClean="0"/>
              <a:t>Devinsky</a:t>
            </a:r>
            <a:r>
              <a:rPr lang="en-US" sz="900" dirty="0" smtClean="0"/>
              <a:t> O, </a:t>
            </a:r>
            <a:r>
              <a:rPr lang="en-US" sz="900" dirty="0" err="1" smtClean="0"/>
              <a:t>Cilio</a:t>
            </a:r>
            <a:r>
              <a:rPr lang="en-US" sz="900" dirty="0" smtClean="0"/>
              <a:t> </a:t>
            </a:r>
            <a:r>
              <a:rPr lang="en-US" sz="900" dirty="0"/>
              <a:t>M. R., </a:t>
            </a:r>
            <a:r>
              <a:rPr lang="en-US" sz="900" dirty="0" smtClean="0"/>
              <a:t>Cross </a:t>
            </a:r>
            <a:r>
              <a:rPr lang="en-US" sz="900" dirty="0"/>
              <a:t>H., </a:t>
            </a:r>
            <a:r>
              <a:rPr lang="en-US" sz="900" dirty="0" smtClean="0"/>
              <a:t>Fernandez-Ruiz J</a:t>
            </a:r>
            <a:r>
              <a:rPr lang="en-US" sz="900" dirty="0"/>
              <a:t>., </a:t>
            </a:r>
            <a:r>
              <a:rPr lang="en-US" sz="900" dirty="0" smtClean="0"/>
              <a:t>French </a:t>
            </a:r>
            <a:r>
              <a:rPr lang="en-US" sz="900" dirty="0"/>
              <a:t>J., </a:t>
            </a:r>
            <a:r>
              <a:rPr lang="en-US" sz="900" dirty="0" smtClean="0"/>
              <a:t>Hill C</a:t>
            </a:r>
            <a:r>
              <a:rPr lang="en-US" sz="900" dirty="0"/>
              <a:t>., … Friedman, D. (2014). </a:t>
            </a:r>
            <a:r>
              <a:rPr lang="en-US" sz="900" dirty="0" err="1"/>
              <a:t>Cannabidiol</a:t>
            </a:r>
            <a:r>
              <a:rPr lang="en-US" sz="900" dirty="0"/>
              <a:t>: Pharmacology and potential therapeutic role in epilepsy and other neuropsychiatric disorders. </a:t>
            </a:r>
            <a:r>
              <a:rPr lang="en-US" sz="900" i="1" dirty="0" err="1"/>
              <a:t>Epilepsia</a:t>
            </a:r>
            <a:r>
              <a:rPr lang="en-US" sz="900" dirty="0"/>
              <a:t>, </a:t>
            </a:r>
            <a:r>
              <a:rPr lang="en-US" sz="900" i="1" dirty="0"/>
              <a:t>55</a:t>
            </a:r>
            <a:r>
              <a:rPr lang="en-US" sz="900" dirty="0"/>
              <a:t>(6), 791–802. </a:t>
            </a:r>
            <a:r>
              <a:rPr lang="en-US" sz="900" dirty="0">
                <a:hlinkClick r:id="rId3"/>
              </a:rPr>
              <a:t>http://doi.org/10.1111/epi.12631</a:t>
            </a:r>
            <a:endParaRPr lang="en-US" sz="900" dirty="0"/>
          </a:p>
          <a:p>
            <a:pPr marL="651510" indent="-514350">
              <a:buFont typeface="+mj-lt"/>
              <a:buAutoNum type="arabicPeriod"/>
            </a:pPr>
            <a:r>
              <a:rPr lang="en-US" sz="900" dirty="0" smtClean="0"/>
              <a:t>Gloss </a:t>
            </a:r>
            <a:r>
              <a:rPr lang="en-US" sz="900" dirty="0"/>
              <a:t>D, </a:t>
            </a:r>
            <a:r>
              <a:rPr lang="en-US" sz="900" dirty="0" err="1"/>
              <a:t>Vickrey</a:t>
            </a:r>
            <a:r>
              <a:rPr lang="en-US" sz="900" dirty="0"/>
              <a:t> B. Cannabinoids for epilepsy. </a:t>
            </a:r>
            <a:r>
              <a:rPr lang="en-US" sz="900" i="1" dirty="0"/>
              <a:t>Cochrane Database of Systematic Reviews </a:t>
            </a:r>
            <a:r>
              <a:rPr lang="en-US" sz="900" dirty="0"/>
              <a:t>2014, Issue 3. </a:t>
            </a:r>
            <a:r>
              <a:rPr lang="en-US" sz="900" dirty="0" err="1"/>
              <a:t>Art.No</a:t>
            </a:r>
            <a:r>
              <a:rPr lang="en-US" sz="900" dirty="0"/>
              <a:t>.: CD009270. DOI: 10.100</a:t>
            </a:r>
          </a:p>
          <a:p>
            <a:pPr marL="651510" indent="-514350">
              <a:buFont typeface="+mj-lt"/>
              <a:buAutoNum type="arabicPeriod"/>
            </a:pPr>
            <a:r>
              <a:rPr lang="en-US" sz="900" dirty="0" smtClean="0"/>
              <a:t>Krishnan </a:t>
            </a:r>
            <a:r>
              <a:rPr lang="en-US" sz="900" dirty="0"/>
              <a:t>S Cairns R, Howard R. Cannabinoids for the treatment of dementia. 2009. Cochran Dementia and Cognitive Improvement Group. </a:t>
            </a:r>
          </a:p>
          <a:p>
            <a:pPr marL="651510" indent="-514350">
              <a:buFont typeface="+mj-lt"/>
              <a:buAutoNum type="arabicPeriod"/>
            </a:pPr>
            <a:r>
              <a:rPr lang="en-US" sz="900" dirty="0" err="1"/>
              <a:t>McCloughlin</a:t>
            </a:r>
            <a:r>
              <a:rPr lang="en-US" sz="900" dirty="0"/>
              <a:t> B., </a:t>
            </a:r>
            <a:r>
              <a:rPr lang="en-US" sz="900" dirty="0" err="1"/>
              <a:t>Pushpa</a:t>
            </a:r>
            <a:r>
              <a:rPr lang="en-US" sz="900" dirty="0"/>
              <a:t>-Rajah J, </a:t>
            </a:r>
            <a:r>
              <a:rPr lang="en-US" sz="900" dirty="0" err="1"/>
              <a:t>Gillies</a:t>
            </a:r>
            <a:r>
              <a:rPr lang="en-US" sz="900" dirty="0"/>
              <a:t> D, Rathbone J, </a:t>
            </a:r>
            <a:r>
              <a:rPr lang="en-US" sz="900" dirty="0" err="1"/>
              <a:t>Variend</a:t>
            </a:r>
            <a:r>
              <a:rPr lang="en-US" sz="900" dirty="0"/>
              <a:t> H, </a:t>
            </a:r>
            <a:r>
              <a:rPr lang="en-US" sz="900" dirty="0" err="1"/>
              <a:t>Kalakouti</a:t>
            </a:r>
            <a:r>
              <a:rPr lang="en-US" sz="900" dirty="0"/>
              <a:t> E, </a:t>
            </a:r>
            <a:r>
              <a:rPr lang="en-US" sz="900" dirty="0" err="1"/>
              <a:t>Kyprianou</a:t>
            </a:r>
            <a:r>
              <a:rPr lang="en-US" sz="900" dirty="0"/>
              <a:t> K. Cannabis and </a:t>
            </a:r>
            <a:r>
              <a:rPr lang="en-US" sz="900" dirty="0" smtClean="0"/>
              <a:t>schizophrenia. </a:t>
            </a:r>
            <a:r>
              <a:rPr lang="en-US" sz="900" dirty="0"/>
              <a:t>2014. Cochran Schizophrenia Group.</a:t>
            </a:r>
          </a:p>
          <a:p>
            <a:pPr marL="651510" indent="-514350">
              <a:buFont typeface="+mj-lt"/>
              <a:buAutoNum type="arabicPeriod"/>
            </a:pPr>
            <a:r>
              <a:rPr lang="en-US" sz="900" dirty="0" smtClean="0"/>
              <a:t>Naftali T, </a:t>
            </a:r>
            <a:r>
              <a:rPr lang="en-US" sz="900" dirty="0" err="1" smtClean="0"/>
              <a:t>Mechoulam</a:t>
            </a:r>
            <a:r>
              <a:rPr lang="en-US" sz="900" dirty="0" smtClean="0"/>
              <a:t> R, </a:t>
            </a:r>
            <a:r>
              <a:rPr lang="en-US" sz="900" dirty="0" err="1" smtClean="0"/>
              <a:t>Gabay</a:t>
            </a:r>
            <a:r>
              <a:rPr lang="en-US" sz="900" dirty="0" smtClean="0"/>
              <a:t> G, Stein A, </a:t>
            </a:r>
            <a:r>
              <a:rPr lang="en-US" sz="900" dirty="0" err="1"/>
              <a:t>Bronshtein</a:t>
            </a:r>
            <a:r>
              <a:rPr lang="en-US" sz="900" dirty="0"/>
              <a:t> </a:t>
            </a:r>
            <a:r>
              <a:rPr lang="en-US" sz="900" dirty="0" smtClean="0"/>
              <a:t>M, Mari A, </a:t>
            </a:r>
            <a:r>
              <a:rPr lang="en-US" sz="900" dirty="0" err="1"/>
              <a:t>Konikoff</a:t>
            </a:r>
            <a:r>
              <a:rPr lang="en-US" sz="900" dirty="0"/>
              <a:t> </a:t>
            </a:r>
            <a:r>
              <a:rPr lang="en-US" sz="900" dirty="0" smtClean="0"/>
              <a:t>FM. </a:t>
            </a:r>
            <a:r>
              <a:rPr lang="en-US" sz="900" dirty="0" err="1" smtClean="0"/>
              <a:t>Cannabidiol</a:t>
            </a:r>
            <a:r>
              <a:rPr lang="en-US" sz="900" dirty="0" smtClean="0"/>
              <a:t> </a:t>
            </a:r>
            <a:r>
              <a:rPr lang="en-US" sz="900" dirty="0"/>
              <a:t>treatment does not effect active </a:t>
            </a:r>
            <a:r>
              <a:rPr lang="en-US" sz="900" dirty="0" err="1"/>
              <a:t>crohn's</a:t>
            </a:r>
            <a:r>
              <a:rPr lang="en-US" sz="900" dirty="0"/>
              <a:t> </a:t>
            </a:r>
            <a:r>
              <a:rPr lang="en-US" sz="900" dirty="0" smtClean="0"/>
              <a:t>disease. Gastroenterology. 2013. v144.</a:t>
            </a:r>
          </a:p>
          <a:p>
            <a:pPr marL="651510" indent="-514350">
              <a:buFont typeface="+mj-lt"/>
              <a:buAutoNum type="arabicPeriod"/>
            </a:pPr>
            <a:r>
              <a:rPr lang="it-IT" sz="900" dirty="0" smtClean="0"/>
              <a:t>Palmieri B, Laurino C, Vadala M. Short-term efficacy of CBD-Enriched Hemp oil in girls with dysautonomic syndrome after HPV. IMAJ, 2017, vol 19: 79-84.</a:t>
            </a:r>
          </a:p>
          <a:p>
            <a:pPr marL="651510" indent="-514350">
              <a:buFont typeface="+mj-lt"/>
              <a:buAutoNum type="arabicPeriod"/>
            </a:pPr>
            <a:r>
              <a:rPr lang="it-IT" sz="900" dirty="0" smtClean="0"/>
              <a:t>Pisanti </a:t>
            </a:r>
            <a:r>
              <a:rPr lang="it-IT" sz="900" dirty="0"/>
              <a:t>S, Malfitano AM, Ciaglia E, Lamberti A, Ranieri R, Cuomo G, Abate M, Faggiana G, Proto MC, Fiore D, Laezza C, Bifulco M</a:t>
            </a:r>
            <a:r>
              <a:rPr lang="it-IT" sz="900" dirty="0" smtClean="0"/>
              <a:t>. Cannabidiol: State of the art and new challenges for therpauetic applications. Pharmcologcial Therapy. 2017. </a:t>
            </a:r>
          </a:p>
          <a:p>
            <a:pPr marL="651510" indent="-514350">
              <a:buFont typeface="+mj-lt"/>
              <a:buAutoNum type="arabicPeriod"/>
            </a:pPr>
            <a:r>
              <a:rPr lang="it-IT" sz="900" dirty="0"/>
              <a:t>ProCon.org (2017, January 30). Historial Timeline. Retreived from </a:t>
            </a:r>
            <a:r>
              <a:rPr lang="it-IT" sz="900" dirty="0">
                <a:hlinkClick r:id="rId4"/>
              </a:rPr>
              <a:t>http://</a:t>
            </a:r>
            <a:r>
              <a:rPr lang="it-IT" sz="900" dirty="0" smtClean="0">
                <a:hlinkClick r:id="rId4"/>
              </a:rPr>
              <a:t>medicalmarijuana.procon.org/view.timeline.php?timelineID=000026</a:t>
            </a:r>
            <a:endParaRPr lang="it-IT" sz="900" dirty="0" smtClean="0"/>
          </a:p>
          <a:p>
            <a:pPr marL="651510" indent="-514350">
              <a:buFont typeface="+mj-lt"/>
              <a:buAutoNum type="arabicPeriod"/>
            </a:pPr>
            <a:r>
              <a:rPr lang="it-IT" sz="900" dirty="0" smtClean="0"/>
              <a:t>Wlety T, Luebke A, Gidal B. Cannabdiol: Promis and Pitfalls. Epielpsy Currents. 2014. Vol. 14, No. 5.</a:t>
            </a:r>
            <a:endParaRPr lang="it-IT" sz="900" dirty="0"/>
          </a:p>
          <a:p>
            <a:pPr marL="651510" indent="-514350">
              <a:buFont typeface="+mj-lt"/>
              <a:buAutoNum type="arabicPeriod"/>
            </a:pPr>
            <a:r>
              <a:rPr lang="en-US" sz="900" dirty="0" err="1" smtClean="0"/>
              <a:t>Xiong</a:t>
            </a:r>
            <a:r>
              <a:rPr lang="en-US" sz="900" dirty="0"/>
              <a:t>, W., Cui, T., Cheng, K., Yang, F., Chen, S.-R., </a:t>
            </a:r>
            <a:r>
              <a:rPr lang="en-US" sz="900" dirty="0" err="1"/>
              <a:t>Willenbring</a:t>
            </a:r>
            <a:r>
              <a:rPr lang="en-US" sz="900" dirty="0"/>
              <a:t>, D., … Zhang, L. (2012). Cannabinoids suppress inflammatory and neuropathic pain by targeting </a:t>
            </a:r>
            <a:r>
              <a:rPr lang="el-GR" sz="900" dirty="0"/>
              <a:t>α3 </a:t>
            </a:r>
            <a:r>
              <a:rPr lang="en-US" sz="900" dirty="0"/>
              <a:t>glycine receptors. </a:t>
            </a:r>
            <a:r>
              <a:rPr lang="en-US" sz="900" i="1" dirty="0"/>
              <a:t>The Journal of Experimental Medicine</a:t>
            </a:r>
            <a:r>
              <a:rPr lang="en-US" sz="900" dirty="0"/>
              <a:t>, </a:t>
            </a:r>
            <a:r>
              <a:rPr lang="en-US" sz="900" i="1" dirty="0"/>
              <a:t>209</a:t>
            </a:r>
            <a:r>
              <a:rPr lang="en-US" sz="900" dirty="0"/>
              <a:t>(6), 1121–1134. </a:t>
            </a:r>
          </a:p>
          <a:p>
            <a:pPr marL="137160" indent="0">
              <a:buNone/>
            </a:pPr>
            <a:endParaRPr lang="en-US" sz="900" dirty="0"/>
          </a:p>
        </p:txBody>
      </p:sp>
    </p:spTree>
    <p:extLst>
      <p:ext uri="{BB962C8B-B14F-4D97-AF65-F5344CB8AC3E}">
        <p14:creationId xmlns:p14="http://schemas.microsoft.com/office/powerpoint/2010/main" val="1191048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t>
            </a:r>
            <a:endParaRPr lang="en-US" dirty="0"/>
          </a:p>
        </p:txBody>
      </p:sp>
      <p:sp>
        <p:nvSpPr>
          <p:cNvPr id="3" name="Content Placeholder 2"/>
          <p:cNvSpPr>
            <a:spLocks noGrp="1"/>
          </p:cNvSpPr>
          <p:nvPr>
            <p:ph idx="1"/>
          </p:nvPr>
        </p:nvSpPr>
        <p:spPr/>
        <p:txBody>
          <a:bodyPr/>
          <a:lstStyle/>
          <a:p>
            <a:pPr marL="0" indent="0" algn="ctr">
              <a:buNone/>
            </a:pPr>
            <a:r>
              <a:rPr lang="en-US" dirty="0" smtClean="0"/>
              <a:t>“a person who </a:t>
            </a:r>
            <a:r>
              <a:rPr lang="en-US" b="1" dirty="0" smtClean="0"/>
              <a:t>publicly</a:t>
            </a:r>
            <a:r>
              <a:rPr lang="en-US" dirty="0" smtClean="0"/>
              <a:t> supports or recommends a particular cause or policy”</a:t>
            </a:r>
            <a:endParaRPr lang="en-US" dirty="0"/>
          </a:p>
        </p:txBody>
      </p:sp>
    </p:spTree>
    <p:extLst>
      <p:ext uri="{BB962C8B-B14F-4D97-AF65-F5344CB8AC3E}">
        <p14:creationId xmlns:p14="http://schemas.microsoft.com/office/powerpoint/2010/main" val="107436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r>
              <a:rPr lang="en-US" dirty="0" smtClean="0"/>
              <a:t>Family medicine physicians are in a position to be health advocates!</a:t>
            </a:r>
          </a:p>
          <a:p>
            <a:pPr lvl="1"/>
            <a:r>
              <a:rPr lang="en-US" dirty="0" smtClean="0"/>
              <a:t>We follow closely with patients (we know what issues effect them)</a:t>
            </a:r>
          </a:p>
          <a:p>
            <a:pPr lvl="1"/>
            <a:r>
              <a:rPr lang="en-US" dirty="0" smtClean="0"/>
              <a:t>We are cost effective so they should listen to us! Continuity of care translates into lower costs and better outcomes (</a:t>
            </a:r>
            <a:r>
              <a:rPr lang="en-US" dirty="0" err="1" smtClean="0"/>
              <a:t>Starfield</a:t>
            </a:r>
            <a:r>
              <a:rPr lang="en-US" dirty="0" smtClean="0"/>
              <a:t> research)</a:t>
            </a:r>
          </a:p>
          <a:p>
            <a:pPr lvl="1"/>
            <a:r>
              <a:rPr lang="en-US" dirty="0" smtClean="0"/>
              <a:t>Legislators need our help and expertise (not all are health experts)</a:t>
            </a:r>
            <a:endParaRPr lang="en-US" dirty="0"/>
          </a:p>
        </p:txBody>
      </p:sp>
    </p:spTree>
    <p:extLst>
      <p:ext uri="{BB962C8B-B14F-4D97-AF65-F5344CB8AC3E}">
        <p14:creationId xmlns:p14="http://schemas.microsoft.com/office/powerpoint/2010/main" val="200169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a:t>
            </a:r>
            <a:endParaRPr lang="en-US" dirty="0"/>
          </a:p>
        </p:txBody>
      </p:sp>
      <p:sp>
        <p:nvSpPr>
          <p:cNvPr id="5" name="Subtitle 4"/>
          <p:cNvSpPr>
            <a:spLocks noGrp="1"/>
          </p:cNvSpPr>
          <p:nvPr>
            <p:ph type="subTitle" idx="1"/>
          </p:nvPr>
        </p:nvSpPr>
        <p:spPr>
          <a:xfrm>
            <a:off x="1219200" y="3733800"/>
            <a:ext cx="6553200" cy="1905000"/>
          </a:xfrm>
        </p:spPr>
        <p:txBody>
          <a:bodyPr/>
          <a:lstStyle/>
          <a:p>
            <a:r>
              <a:rPr lang="en-US" dirty="0">
                <a:solidFill>
                  <a:schemeClr val="tx1"/>
                </a:solidFill>
              </a:rPr>
              <a:t>How might this come up in a normal clinic day?? </a:t>
            </a:r>
          </a:p>
          <a:p>
            <a:endParaRPr lang="en-US" dirty="0"/>
          </a:p>
        </p:txBody>
      </p:sp>
    </p:spTree>
    <p:extLst>
      <p:ext uri="{BB962C8B-B14F-4D97-AF65-F5344CB8AC3E}">
        <p14:creationId xmlns:p14="http://schemas.microsoft.com/office/powerpoint/2010/main" val="182745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27 year old male</a:t>
            </a:r>
          </a:p>
          <a:p>
            <a:pPr lvl="1"/>
            <a:r>
              <a:rPr lang="en-US" dirty="0" smtClean="0"/>
              <a:t>New patient to Mosaic</a:t>
            </a:r>
          </a:p>
          <a:p>
            <a:pPr lvl="1"/>
            <a:r>
              <a:rPr lang="en-US" dirty="0" smtClean="0"/>
              <a:t>CC: Migraine headaches </a:t>
            </a:r>
          </a:p>
          <a:p>
            <a:pPr lvl="1"/>
            <a:r>
              <a:rPr lang="en-US" dirty="0" smtClean="0"/>
              <a:t>History: ongoing since he was 7, almost daily at times. Has tried multiple abortive therapies and prophylactic agents but seems to build a tolerance. </a:t>
            </a:r>
          </a:p>
          <a:p>
            <a:pPr lvl="1"/>
            <a:r>
              <a:rPr lang="en-US" dirty="0" smtClean="0"/>
              <a:t>Has had FMLA previously for this</a:t>
            </a:r>
          </a:p>
          <a:p>
            <a:pPr lvl="1"/>
            <a:r>
              <a:rPr lang="en-US" dirty="0" smtClean="0"/>
              <a:t>Only thing that has worked in the past is smoking marijuana but he stopped this</a:t>
            </a:r>
          </a:p>
          <a:p>
            <a:pPr lvl="1"/>
            <a:r>
              <a:rPr lang="en-US" dirty="0" smtClean="0"/>
              <a:t>He asks….”What about CBD oil? Didn’t Walker just legalize it? Do you think you could prescribe this for me?”</a:t>
            </a:r>
          </a:p>
        </p:txBody>
      </p:sp>
    </p:spTree>
    <p:extLst>
      <p:ext uri="{BB962C8B-B14F-4D97-AF65-F5344CB8AC3E}">
        <p14:creationId xmlns:p14="http://schemas.microsoft.com/office/powerpoint/2010/main" val="379568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6600" dirty="0" smtClean="0"/>
              <a:t>What are your reactions to this question??</a:t>
            </a:r>
            <a:endParaRPr lang="en-US" sz="6600" dirty="0"/>
          </a:p>
        </p:txBody>
      </p:sp>
    </p:spTree>
    <p:extLst>
      <p:ext uri="{BB962C8B-B14F-4D97-AF65-F5344CB8AC3E}">
        <p14:creationId xmlns:p14="http://schemas.microsoft.com/office/powerpoint/2010/main" val="262799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2224</TotalTime>
  <Words>3316</Words>
  <Application>Microsoft Office PowerPoint</Application>
  <PresentationFormat>On-screen Show (4:3)</PresentationFormat>
  <Paragraphs>350</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Apex</vt:lpstr>
      <vt:lpstr>Advocacy in Family Medicine</vt:lpstr>
      <vt:lpstr>Outline</vt:lpstr>
      <vt:lpstr>PowerPoint Presentation</vt:lpstr>
      <vt:lpstr>PowerPoint Presentation</vt:lpstr>
      <vt:lpstr>Advocacy </vt:lpstr>
      <vt:lpstr>Why?</vt:lpstr>
      <vt:lpstr>Case</vt:lpstr>
      <vt:lpstr>PowerPoint Presentation</vt:lpstr>
      <vt:lpstr>PowerPoint Presentation</vt:lpstr>
      <vt:lpstr>What do you need to know?</vt:lpstr>
      <vt:lpstr>CBD </vt:lpstr>
      <vt:lpstr>PowerPoint Presentation</vt:lpstr>
      <vt:lpstr>CBD Pharmacokinetics </vt:lpstr>
      <vt:lpstr>Proposed Uses  (5)</vt:lpstr>
      <vt:lpstr>Possible Adverse Effects (2)</vt:lpstr>
      <vt:lpstr>Where do people get CBD? </vt:lpstr>
      <vt:lpstr>PowerPoint Presentation</vt:lpstr>
      <vt:lpstr>PowerPoint Presentation</vt:lpstr>
      <vt:lpstr>Historical Context: Cannibinol </vt:lpstr>
      <vt:lpstr>PowerPoint Presentation</vt:lpstr>
      <vt:lpstr>PowerPoint Presentation</vt:lpstr>
      <vt:lpstr>What’s going on in WI?</vt:lpstr>
      <vt:lpstr>Current Research</vt:lpstr>
      <vt:lpstr>Mix of Experimental and Clinical research</vt:lpstr>
      <vt:lpstr>Cochrane Searches on CBD</vt:lpstr>
      <vt:lpstr>PowerPoint Presentation</vt:lpstr>
      <vt:lpstr>Medical Specialty Positions</vt:lpstr>
      <vt:lpstr>Back to our patient…</vt:lpstr>
      <vt:lpstr>Bottom line…</vt:lpstr>
      <vt:lpstr>How can you reach out to law makers?</vt:lpstr>
      <vt:lpstr>What do you need to know before?</vt:lpstr>
      <vt:lpstr>http://legis.wisconsin.gov/ </vt:lpstr>
      <vt:lpstr>PowerPoint Presentation</vt:lpstr>
      <vt:lpstr>Applicable bills in Wisconsin</vt:lpstr>
      <vt:lpstr>At the meeting…</vt:lpstr>
      <vt:lpstr>Follow-up:</vt:lpstr>
      <vt:lpstr>What would my “Ask” be?</vt:lpstr>
      <vt:lpstr>Other ways to be involved in Advocacy </vt:lpstr>
      <vt:lpstr>Resources</vt:lpstr>
      <vt:lpstr>Conclusions</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Gierach</dc:creator>
  <cp:lastModifiedBy>Kirsten Gierach</cp:lastModifiedBy>
  <cp:revision>140</cp:revision>
  <cp:lastPrinted>2017-06-13T16:11:31Z</cp:lastPrinted>
  <dcterms:created xsi:type="dcterms:W3CDTF">2017-06-06T23:34:28Z</dcterms:created>
  <dcterms:modified xsi:type="dcterms:W3CDTF">2017-06-13T17:02:16Z</dcterms:modified>
</cp:coreProperties>
</file>