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80" r:id="rId11"/>
    <p:sldId id="278" r:id="rId12"/>
    <p:sldId id="279" r:id="rId13"/>
    <p:sldId id="266" r:id="rId14"/>
    <p:sldId id="267" r:id="rId15"/>
    <p:sldId id="268" r:id="rId16"/>
    <p:sldId id="269" r:id="rId17"/>
    <p:sldId id="270" r:id="rId18"/>
    <p:sldId id="281" r:id="rId19"/>
    <p:sldId id="271" r:id="rId20"/>
    <p:sldId id="272" r:id="rId21"/>
    <p:sldId id="282" r:id="rId22"/>
    <p:sldId id="273" r:id="rId23"/>
    <p:sldId id="274" r:id="rId24"/>
    <p:sldId id="283" r:id="rId25"/>
    <p:sldId id="275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5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1E4AE-D432-4E03-A448-FC1DF4E80376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FF67D-6AED-4B79-904E-F69826A1D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11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7F93B-2AF9-9345-8220-AF8EC6D8A1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8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3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1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4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1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0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2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0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8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1019C-CB35-41A8-8E12-586B2FEC718D}" type="datetimeFigureOut">
              <a:rPr lang="en-US" smtClean="0"/>
              <a:t>4/3/2017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0C56-9026-462A-BDB5-DC9263920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3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1448" y="0"/>
            <a:ext cx="9144000" cy="2387600"/>
          </a:xfrm>
        </p:spPr>
        <p:txBody>
          <a:bodyPr/>
          <a:lstStyle/>
          <a:p>
            <a:r>
              <a:rPr lang="en-US" dirty="0"/>
              <a:t>EPAs as Curriculum Tools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387" y="2435389"/>
            <a:ext cx="9144000" cy="1655762"/>
          </a:xfrm>
        </p:spPr>
        <p:txBody>
          <a:bodyPr/>
          <a:lstStyle/>
          <a:p>
            <a:r>
              <a:rPr lang="en-US" dirty="0" smtClean="0"/>
              <a:t>AFMRD EPA TASK FORCE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40" y="2987565"/>
            <a:ext cx="3322320" cy="254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0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for using EPAs in Curriculum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evaluation</a:t>
            </a:r>
          </a:p>
          <a:p>
            <a:r>
              <a:rPr lang="en-US" b="1" dirty="0" smtClean="0"/>
              <a:t>EPAs </a:t>
            </a:r>
            <a:r>
              <a:rPr lang="en-US" b="1" dirty="0"/>
              <a:t>as goal statements for curriculum</a:t>
            </a:r>
          </a:p>
          <a:p>
            <a:r>
              <a:rPr lang="en-US" dirty="0"/>
              <a:t>Streamlining or augmenting curriculum</a:t>
            </a:r>
          </a:p>
          <a:p>
            <a:r>
              <a:rPr lang="en-US" dirty="0"/>
              <a:t>Reverse mapping from milestones to EPAs</a:t>
            </a:r>
          </a:p>
          <a:p>
            <a:r>
              <a:rPr lang="en-US" dirty="0"/>
              <a:t>Defining program priorities.</a:t>
            </a:r>
          </a:p>
        </p:txBody>
      </p:sp>
    </p:spTree>
    <p:extLst>
      <p:ext uri="{BB962C8B-B14F-4D97-AF65-F5344CB8AC3E}">
        <p14:creationId xmlns:p14="http://schemas.microsoft.com/office/powerpoint/2010/main" val="2195065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EPAs as Curriculum Goal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EPAs are statements of broad areas of physician skill which function well as goal statements for residency curriculum.  </a:t>
            </a:r>
          </a:p>
          <a:p>
            <a:r>
              <a:rPr lang="en-US" dirty="0"/>
              <a:t>The sub-competencies and milestones mapped to that EPA can then be used as the objectives for that area of curriculum. </a:t>
            </a:r>
          </a:p>
          <a:p>
            <a:r>
              <a:rPr lang="en-US" dirty="0"/>
              <a:t> Many residencies currently use milestone language in curricular goals and objectives documents but the connection can seem arbitrary.</a:t>
            </a:r>
          </a:p>
          <a:p>
            <a:r>
              <a:rPr lang="en-US" dirty="0"/>
              <a:t>Using the EPA to sub-competency mapping will add more clarity to that process.</a:t>
            </a:r>
          </a:p>
        </p:txBody>
      </p:sp>
    </p:spTree>
    <p:extLst>
      <p:ext uri="{BB962C8B-B14F-4D97-AF65-F5344CB8AC3E}">
        <p14:creationId xmlns:p14="http://schemas.microsoft.com/office/powerpoint/2010/main" val="925851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Example for Curriculum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EPA title and brief description</a:t>
            </a:r>
          </a:p>
          <a:p>
            <a:r>
              <a:rPr lang="en-US" dirty="0"/>
              <a:t>Subcompetencies – from the complete EPA Document </a:t>
            </a:r>
            <a:endParaRPr lang="en-US" dirty="0" smtClean="0"/>
          </a:p>
          <a:p>
            <a:r>
              <a:rPr lang="en-US" dirty="0" smtClean="0"/>
              <a:t>Example of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4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EPA </a:t>
            </a:r>
            <a:r>
              <a:rPr lang="en-US" dirty="0"/>
              <a:t>#4 - Provide preventive care that improves wellness, modifies risk factors for illness and injury, and detects illness in early, treatable stages.</a:t>
            </a:r>
          </a:p>
          <a:p>
            <a:r>
              <a:rPr lang="en-US" dirty="0"/>
              <a:t>Interpretation - Graduates of </a:t>
            </a:r>
            <a:r>
              <a:rPr lang="en-US" dirty="0" smtClean="0"/>
              <a:t>family medicine </a:t>
            </a:r>
            <a:r>
              <a:rPr lang="en-US" dirty="0"/>
              <a:t>residencies will address the goals of this EPA using an </a:t>
            </a:r>
            <a:r>
              <a:rPr lang="en-US" dirty="0" smtClean="0"/>
              <a:t>evidence-based </a:t>
            </a:r>
            <a:r>
              <a:rPr lang="en-US" dirty="0"/>
              <a:t>and patient-centered approach.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59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4113"/>
          </a:xfrm>
        </p:spPr>
        <p:txBody>
          <a:bodyPr/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833409"/>
              </p:ext>
            </p:extLst>
          </p:nvPr>
        </p:nvGraphicFramePr>
        <p:xfrm>
          <a:off x="508960" y="1690688"/>
          <a:ext cx="11190671" cy="4921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7021">
                  <a:extLst>
                    <a:ext uri="{9D8B030D-6E8A-4147-A177-3AD203B41FA5}">
                      <a16:colId xmlns:a16="http://schemas.microsoft.com/office/drawing/2014/main" xmlns="" val="1736124631"/>
                    </a:ext>
                  </a:extLst>
                </a:gridCol>
                <a:gridCol w="4175023">
                  <a:extLst>
                    <a:ext uri="{9D8B030D-6E8A-4147-A177-3AD203B41FA5}">
                      <a16:colId xmlns:a16="http://schemas.microsoft.com/office/drawing/2014/main" xmlns="" val="2884932205"/>
                    </a:ext>
                  </a:extLst>
                </a:gridCol>
                <a:gridCol w="5318627">
                  <a:extLst>
                    <a:ext uri="{9D8B030D-6E8A-4147-A177-3AD203B41FA5}">
                      <a16:colId xmlns:a16="http://schemas.microsoft.com/office/drawing/2014/main" xmlns="" val="1904447"/>
                    </a:ext>
                  </a:extLst>
                </a:gridCol>
              </a:tblGrid>
              <a:tr h="8114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Competency Domain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Subcompetency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Milestone Level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4076858"/>
                  </a:ext>
                </a:extLst>
              </a:tr>
              <a:tr h="16475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Patient Care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PC–3: Partners with the patient, family and community to improve health through disease prevention and health promotion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Level 4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(Integrates disease prevention and health promotion seamlessly in the ongoing care of patients.)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19141444"/>
                  </a:ext>
                </a:extLst>
              </a:tr>
              <a:tr h="12310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Medical Knowledge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MK–2: Applies critical thinking skills in patient care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Level 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(Recognizes and reconciles knowledge of patient and medicine to act in patient’s best interest.)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8018801"/>
                  </a:ext>
                </a:extLst>
              </a:tr>
              <a:tr h="12310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Systems-based Practice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SBP–3: Advocates for individual and community health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Level 3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(Identifies specific community characteristics that impact specific patients’ health.)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528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574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07895056"/>
              </p:ext>
            </p:extLst>
          </p:nvPr>
        </p:nvGraphicFramePr>
        <p:xfrm>
          <a:off x="508958" y="470636"/>
          <a:ext cx="11205714" cy="6258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1298655339"/>
                    </a:ext>
                  </a:extLst>
                </a:gridCol>
                <a:gridCol w="4399472">
                  <a:extLst>
                    <a:ext uri="{9D8B030D-6E8A-4147-A177-3AD203B41FA5}">
                      <a16:colId xmlns:a16="http://schemas.microsoft.com/office/drawing/2014/main" xmlns="" val="1928047868"/>
                    </a:ext>
                  </a:extLst>
                </a:gridCol>
                <a:gridCol w="4977442">
                  <a:extLst>
                    <a:ext uri="{9D8B030D-6E8A-4147-A177-3AD203B41FA5}">
                      <a16:colId xmlns:a16="http://schemas.microsoft.com/office/drawing/2014/main" xmlns="" val="278184732"/>
                    </a:ext>
                  </a:extLst>
                </a:gridCol>
              </a:tblGrid>
              <a:tr h="129172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Practice-based Learning and Improvement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PBLI-1: Locates, appraises, and assimilates evidence from scientific studies related to the patients’ health 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effectLst/>
                        </a:rPr>
                        <a:t>problems.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Level 2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(Evaluates evidence-based point-of-care resources.)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193339"/>
                  </a:ext>
                </a:extLst>
              </a:tr>
              <a:tr h="9544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PBLI-3: Improves systems in which the physician provides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care.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Level 3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Uses an organized method, such as a registry, to assess and manage population health.)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8315601"/>
                  </a:ext>
                </a:extLst>
              </a:tr>
              <a:tr h="903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Professionalism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PROF– 3: Demonstrates humanism and cultural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proficiency.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Level 3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(Incorporates patients’ beliefs, values, and cultural practices in patient care plans.)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995810"/>
                  </a:ext>
                </a:extLst>
              </a:tr>
              <a:tr h="129172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Communication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COMM-1: Develops meaningful, therapeutic relationships with patients and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families.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Level 3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(Respects patients’ autonomy in their health care decisions and clarifies patients’ goals to provide care consistent with their values.)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1454368"/>
                  </a:ext>
                </a:extLst>
              </a:tr>
              <a:tr h="1807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COMM-2: Communicates effectively with patients, families and the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</a:rPr>
                        <a:t>public.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Level 4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(Educates and counsels patients and families in disease management and health promotion skills. Maintains a focus on patient-centeredness and integrates all aspects of patient care to meet patients’ needs.)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4483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5921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</a:t>
            </a:r>
            <a:br>
              <a:rPr lang="en-US" dirty="0" smtClean="0"/>
            </a:br>
            <a:r>
              <a:rPr lang="en-US" dirty="0" smtClean="0"/>
              <a:t>Preventive </a:t>
            </a:r>
            <a:r>
              <a:rPr lang="en-US" dirty="0"/>
              <a:t>C</a:t>
            </a:r>
            <a:r>
              <a:rPr lang="en-US" dirty="0" smtClean="0"/>
              <a:t>are Curriculum </a:t>
            </a:r>
            <a:r>
              <a:rPr lang="en-US" dirty="0"/>
              <a:t>Based on EPA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As </a:t>
            </a:r>
            <a:r>
              <a:rPr lang="en-US" dirty="0"/>
              <a:t>a result of participating in this curriculum residents will provide preventive care that improves wellness, modifies risk factors for illness and injury, and detects illness in early, treatable stages</a:t>
            </a:r>
          </a:p>
          <a:p>
            <a:r>
              <a:rPr lang="en-US" dirty="0" smtClean="0"/>
              <a:t>Objectives  </a:t>
            </a:r>
            <a:endParaRPr lang="en-US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Integrate disease prevention and health promotion seamlessly in the ongoing care of patients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Recognize and reconcile knowledge of patient and medicine to act in patient’s best interest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Identify specific community characteristics that impact specific patients’ health.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94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</a:t>
            </a:r>
            <a:br>
              <a:rPr lang="en-US" dirty="0" smtClean="0"/>
            </a:br>
            <a:r>
              <a:rPr lang="en-US" dirty="0" smtClean="0"/>
              <a:t>Preventive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C</a:t>
            </a:r>
            <a:r>
              <a:rPr lang="en-US" dirty="0" smtClean="0"/>
              <a:t>urriculum </a:t>
            </a:r>
            <a:r>
              <a:rPr lang="en-US" dirty="0"/>
              <a:t>Based on EPA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Objectives, </a:t>
            </a:r>
            <a:r>
              <a:rPr lang="en-US" dirty="0"/>
              <a:t>c</a:t>
            </a:r>
            <a:r>
              <a:rPr lang="en-US" dirty="0" smtClean="0"/>
              <a:t>ontinued</a:t>
            </a:r>
            <a:endParaRPr lang="en-US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Evaluate evidence-based point-of-care resources.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Use an organized method, such as a registry, to assess and manage population health.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Incorporate patients’ beliefs, values, and cultural practices in patient care plans.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Respect patients’ autonomy in their health care decisions and clarify patients’ goals to provide care consistent with their values.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Educate and counsel patients and families in disease management and health promotion skills. Maintain a focus on patient-centeredness and integrate all aspects of patient care to meet patients’ needs.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888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for using EPAs in Curriculum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evaluation</a:t>
            </a:r>
          </a:p>
          <a:p>
            <a:r>
              <a:rPr lang="en-US" dirty="0" smtClean="0"/>
              <a:t>EPAs </a:t>
            </a:r>
            <a:r>
              <a:rPr lang="en-US" dirty="0"/>
              <a:t>as goal statements for curriculum</a:t>
            </a:r>
          </a:p>
          <a:p>
            <a:r>
              <a:rPr lang="en-US" b="1" dirty="0"/>
              <a:t>Streamlining or augmenting curriculum</a:t>
            </a:r>
          </a:p>
          <a:p>
            <a:r>
              <a:rPr lang="en-US" dirty="0"/>
              <a:t>Reverse mapping from milestones to EPAs</a:t>
            </a:r>
          </a:p>
          <a:p>
            <a:r>
              <a:rPr lang="en-US" dirty="0"/>
              <a:t>Defining program </a:t>
            </a:r>
            <a:r>
              <a:rPr lang="en-US" dirty="0" smtClean="0"/>
              <a:t>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266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EPAs to identify areas of </a:t>
            </a:r>
            <a:r>
              <a:rPr lang="en-US" dirty="0" smtClean="0"/>
              <a:t>overlap and gaps </a:t>
            </a:r>
            <a:r>
              <a:rPr lang="en-US" dirty="0"/>
              <a:t>in </a:t>
            </a:r>
            <a:r>
              <a:rPr lang="en-US" dirty="0" smtClean="0"/>
              <a:t>curriculum.</a:t>
            </a:r>
            <a:endParaRPr lang="en-US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Review </a:t>
            </a:r>
            <a:r>
              <a:rPr lang="en-US" dirty="0"/>
              <a:t>where in the curriculum each EPA is explicitly addressed. 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Ascertain areas of curriculum overlap requiring coordination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This could be true for an EPA which is a specific skill but occurs in multiple settings such as EPA </a:t>
            </a:r>
            <a:r>
              <a:rPr lang="en-US" dirty="0" smtClean="0"/>
              <a:t>19 - provide </a:t>
            </a:r>
            <a:r>
              <a:rPr lang="en-US" dirty="0"/>
              <a:t>leadership within interprofessional health care teams. </a:t>
            </a:r>
          </a:p>
        </p:txBody>
      </p:sp>
    </p:spTree>
    <p:extLst>
      <p:ext uri="{BB962C8B-B14F-4D97-AF65-F5344CB8AC3E}">
        <p14:creationId xmlns:p14="http://schemas.microsoft.com/office/powerpoint/2010/main" val="287086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Entrustable Professional Activities the </a:t>
            </a:r>
            <a:r>
              <a:rPr lang="en-US" dirty="0" smtClean="0"/>
              <a:t>Next </a:t>
            </a:r>
            <a:r>
              <a:rPr lang="en-US" dirty="0"/>
              <a:t>S</a:t>
            </a:r>
            <a:r>
              <a:rPr lang="en-US" dirty="0" smtClean="0"/>
              <a:t>tep </a:t>
            </a:r>
            <a:r>
              <a:rPr lang="en-US" dirty="0"/>
              <a:t>in Competency-Based Graduate Medical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ore </a:t>
            </a:r>
            <a:r>
              <a:rPr lang="en-US" dirty="0"/>
              <a:t>competencies, </a:t>
            </a:r>
            <a:r>
              <a:rPr lang="en-US" dirty="0" smtClean="0"/>
              <a:t>subcompetencies </a:t>
            </a:r>
            <a:r>
              <a:rPr lang="en-US" dirty="0"/>
              <a:t>and milestones are too long and theoretical for practical use in evaluation and curricular design. </a:t>
            </a:r>
          </a:p>
          <a:p>
            <a:r>
              <a:rPr lang="en-US" dirty="0"/>
              <a:t>EPAs link competencies to clinical practice and make them feasible. </a:t>
            </a:r>
          </a:p>
          <a:p>
            <a:r>
              <a:rPr lang="en-US" dirty="0"/>
              <a:t>The power of EPAs is their clarity in describing the activities of our profession and the linking or mapping to competencies.</a:t>
            </a:r>
          </a:p>
        </p:txBody>
      </p:sp>
    </p:spTree>
    <p:extLst>
      <p:ext uri="{BB962C8B-B14F-4D97-AF65-F5344CB8AC3E}">
        <p14:creationId xmlns:p14="http://schemas.microsoft.com/office/powerpoint/2010/main" val="2375341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Streamlining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Example – EPA 19 - Provide leadership within </a:t>
            </a:r>
            <a:r>
              <a:rPr lang="en-US" dirty="0" err="1"/>
              <a:t>interprofessional</a:t>
            </a:r>
            <a:r>
              <a:rPr lang="en-US" dirty="0"/>
              <a:t> health care teams. </a:t>
            </a:r>
          </a:p>
          <a:p>
            <a:r>
              <a:rPr lang="en-US" dirty="0"/>
              <a:t>Leadership occurs </a:t>
            </a:r>
            <a:r>
              <a:rPr lang="en-US" dirty="0" smtClean="0"/>
              <a:t>in all </a:t>
            </a:r>
            <a:r>
              <a:rPr lang="en-US" dirty="0"/>
              <a:t>situations where family physicians are caring for </a:t>
            </a:r>
            <a:r>
              <a:rPr lang="en-US" dirty="0" smtClean="0"/>
              <a:t>patients: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office</a:t>
            </a:r>
            <a:r>
              <a:rPr lang="en-US" dirty="0"/>
              <a:t>, nursing homes, and multiple hospital </a:t>
            </a:r>
            <a:r>
              <a:rPr lang="en-US" dirty="0" smtClean="0"/>
              <a:t>floors. </a:t>
            </a:r>
            <a:endParaRPr lang="en-US" dirty="0" smtClean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different </a:t>
            </a:r>
            <a:r>
              <a:rPr lang="en-US" dirty="0"/>
              <a:t>team members in each setting.  </a:t>
            </a:r>
          </a:p>
          <a:p>
            <a:r>
              <a:rPr lang="en-US" dirty="0" smtClean="0"/>
              <a:t>Explore </a:t>
            </a:r>
            <a:r>
              <a:rPr lang="en-US" dirty="0"/>
              <a:t>how and where in the curriculum team membership and leadership </a:t>
            </a:r>
            <a:r>
              <a:rPr lang="en-US" dirty="0" smtClean="0"/>
              <a:t>are </a:t>
            </a:r>
            <a:r>
              <a:rPr lang="en-US" dirty="0"/>
              <a:t>taught to residents. </a:t>
            </a:r>
            <a:endParaRPr lang="en-US" dirty="0" smtClean="0"/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⁻"/>
            </a:pPr>
            <a:r>
              <a:rPr lang="en-US" dirty="0"/>
              <a:t>What </a:t>
            </a:r>
            <a:r>
              <a:rPr lang="en-US" dirty="0"/>
              <a:t>didactics, workshops and clinical role modeling is used to teach this skill? </a:t>
            </a:r>
          </a:p>
          <a:p>
            <a:pPr lvl="1">
              <a:lnSpc>
                <a:spcPct val="100000"/>
              </a:lnSpc>
              <a:buFont typeface="Calibri" panose="020F0502020204030204" pitchFamily="34" charset="0"/>
              <a:buChar char="⁻"/>
            </a:pPr>
            <a:r>
              <a:rPr lang="en-US" dirty="0"/>
              <a:t>Are all of these aligned in regards to </a:t>
            </a:r>
            <a:r>
              <a:rPr lang="en-US" dirty="0"/>
              <a:t>knowledge, skills </a:t>
            </a:r>
            <a:r>
              <a:rPr lang="en-US" dirty="0"/>
              <a:t>and attitudes?</a:t>
            </a:r>
          </a:p>
          <a:p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0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for using EPAs in Curriculum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evaluation</a:t>
            </a:r>
          </a:p>
          <a:p>
            <a:r>
              <a:rPr lang="en-US" dirty="0" smtClean="0"/>
              <a:t>EPAs </a:t>
            </a:r>
            <a:r>
              <a:rPr lang="en-US" dirty="0"/>
              <a:t>as goal statements for curriculum</a:t>
            </a:r>
          </a:p>
          <a:p>
            <a:r>
              <a:rPr lang="en-US" dirty="0"/>
              <a:t>Streamlining or augmenting curriculum</a:t>
            </a:r>
          </a:p>
          <a:p>
            <a:r>
              <a:rPr lang="en-US" b="1" dirty="0"/>
              <a:t>Reverse mapping from milestones to EPAs</a:t>
            </a:r>
          </a:p>
          <a:p>
            <a:r>
              <a:rPr lang="en-US" dirty="0"/>
              <a:t>Defining program </a:t>
            </a:r>
            <a:r>
              <a:rPr lang="en-US" dirty="0" smtClean="0"/>
              <a:t>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923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Mapping of Milestones to EPAs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Reverse </a:t>
            </a:r>
            <a:r>
              <a:rPr lang="en-US" dirty="0" smtClean="0"/>
              <a:t>mapping is useful when many </a:t>
            </a:r>
            <a:r>
              <a:rPr lang="en-US" dirty="0"/>
              <a:t>graduates </a:t>
            </a:r>
            <a:r>
              <a:rPr lang="en-US" dirty="0" smtClean="0"/>
              <a:t>are not </a:t>
            </a:r>
            <a:r>
              <a:rPr lang="en-US" dirty="0"/>
              <a:t>achieving a milestone </a:t>
            </a:r>
            <a:r>
              <a:rPr lang="en-US" dirty="0" smtClean="0"/>
              <a:t>considered </a:t>
            </a:r>
            <a:r>
              <a:rPr lang="en-US" dirty="0"/>
              <a:t>critical for a particular </a:t>
            </a:r>
            <a:r>
              <a:rPr lang="en-US" dirty="0" smtClean="0"/>
              <a:t>EPA.  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the </a:t>
            </a:r>
            <a:r>
              <a:rPr lang="en-US" dirty="0" smtClean="0"/>
              <a:t>EPA </a:t>
            </a:r>
            <a:r>
              <a:rPr lang="en-US" dirty="0"/>
              <a:t>to define additional areas of curriculum </a:t>
            </a:r>
            <a:r>
              <a:rPr lang="en-US" dirty="0" smtClean="0"/>
              <a:t>applying the </a:t>
            </a:r>
            <a:r>
              <a:rPr lang="en-US" dirty="0"/>
              <a:t>technique </a:t>
            </a:r>
            <a:r>
              <a:rPr lang="en-US" dirty="0" smtClean="0"/>
              <a:t>discussed previously.</a:t>
            </a:r>
            <a:endParaRPr lang="en-US" dirty="0"/>
          </a:p>
          <a:p>
            <a:r>
              <a:rPr lang="en-US" dirty="0"/>
              <a:t>Example  SBP – 4 – coordinates team-based care - this particular milestone is key to EPA 19. </a:t>
            </a:r>
          </a:p>
          <a:p>
            <a:r>
              <a:rPr lang="en-US" dirty="0" smtClean="0"/>
              <a:t>Use the </a:t>
            </a:r>
            <a:r>
              <a:rPr lang="en-US" dirty="0"/>
              <a:t>other subcompetencies associated with EPA 19 </a:t>
            </a:r>
            <a:r>
              <a:rPr lang="en-US" dirty="0" smtClean="0"/>
              <a:t>as </a:t>
            </a:r>
            <a:r>
              <a:rPr lang="en-US" dirty="0"/>
              <a:t>objectives for a team-based care curriculum. </a:t>
            </a:r>
          </a:p>
        </p:txBody>
      </p:sp>
    </p:spTree>
    <p:extLst>
      <p:ext uri="{BB962C8B-B14F-4D97-AF65-F5344CB8AC3E}">
        <p14:creationId xmlns:p14="http://schemas.microsoft.com/office/powerpoint/2010/main" val="26493457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S</a:t>
            </a:r>
            <a:r>
              <a:rPr lang="en-US" dirty="0" smtClean="0"/>
              <a:t>ubcompetencies </a:t>
            </a:r>
            <a:r>
              <a:rPr lang="en-US" dirty="0"/>
              <a:t>W</a:t>
            </a:r>
            <a:r>
              <a:rPr lang="en-US" dirty="0" smtClean="0"/>
              <a:t>ould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Mobilizes </a:t>
            </a:r>
            <a:r>
              <a:rPr lang="en-US" dirty="0"/>
              <a:t>team members and links patients with community resources to achieve health promotion and disease prevention goals.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Fosters </a:t>
            </a:r>
            <a:r>
              <a:rPr lang="en-US" dirty="0"/>
              <a:t>adherence to patient care protocols amongst team members that enhance patient safety and prevent medical errors.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Accepts </a:t>
            </a:r>
            <a:r>
              <a:rPr lang="en-US" dirty="0"/>
              <a:t>responsibility for the coordination of care, and directs appropriate teams to optimize the health of patients.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Exhibits </a:t>
            </a:r>
            <a:r>
              <a:rPr lang="en-US" dirty="0"/>
              <a:t>self-awareness, self-management, social awareness, and relationship management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Actively </a:t>
            </a:r>
            <a:r>
              <a:rPr lang="en-US" dirty="0"/>
              <a:t>seeks feedback and provides constructive feedback to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Sustains </a:t>
            </a:r>
            <a:r>
              <a:rPr lang="en-US" dirty="0"/>
              <a:t>collaborative working relationships during complex and challenging </a:t>
            </a:r>
            <a:r>
              <a:rPr lang="en-US" dirty="0" smtClean="0"/>
              <a:t>situations</a:t>
            </a:r>
            <a:r>
              <a:rPr lang="en-US" dirty="0"/>
              <a:t>, including transitions of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Effectively </a:t>
            </a:r>
            <a:r>
              <a:rPr lang="en-US" dirty="0"/>
              <a:t>negotiates and manages conflict among members of the health care team in the best interest of the patient.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91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for using EPAs in Curriculum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evaluation</a:t>
            </a:r>
          </a:p>
          <a:p>
            <a:r>
              <a:rPr lang="en-US" dirty="0" smtClean="0"/>
              <a:t>EPAs </a:t>
            </a:r>
            <a:r>
              <a:rPr lang="en-US" dirty="0"/>
              <a:t>as goal statements for curriculum</a:t>
            </a:r>
          </a:p>
          <a:p>
            <a:r>
              <a:rPr lang="en-US" dirty="0"/>
              <a:t>Streamlining or augmenting curriculum</a:t>
            </a:r>
          </a:p>
          <a:p>
            <a:r>
              <a:rPr lang="en-US" dirty="0"/>
              <a:t>Reverse mapping from milestones to EPAs</a:t>
            </a:r>
          </a:p>
          <a:p>
            <a:r>
              <a:rPr lang="en-US" b="1" dirty="0"/>
              <a:t>Defining program </a:t>
            </a:r>
            <a:r>
              <a:rPr lang="en-US" b="1" dirty="0" smtClean="0"/>
              <a:t>priorities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03669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Program </a:t>
            </a:r>
            <a:r>
              <a:rPr lang="en-US" dirty="0"/>
              <a:t>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programs have a particular area in </a:t>
            </a:r>
            <a:r>
              <a:rPr lang="en-US" dirty="0" smtClean="0"/>
              <a:t>family medicine that </a:t>
            </a:r>
            <a:r>
              <a:rPr lang="en-US" dirty="0"/>
              <a:t>is considered a strength or focus of recruitment.  </a:t>
            </a:r>
          </a:p>
          <a:p>
            <a:r>
              <a:rPr lang="en-US" dirty="0"/>
              <a:t>Using the language of </a:t>
            </a:r>
            <a:r>
              <a:rPr lang="en-US" dirty="0" smtClean="0"/>
              <a:t>EPAs, the mission of the program can be more clearly stated to </a:t>
            </a:r>
            <a:r>
              <a:rPr lang="en-US" dirty="0"/>
              <a:t>applicants, residents, faculty and the </a:t>
            </a:r>
            <a:r>
              <a:rPr lang="en-US" dirty="0" smtClean="0"/>
              <a:t>community.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2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Program </a:t>
            </a:r>
            <a:r>
              <a:rPr lang="en-US" dirty="0" smtClean="0"/>
              <a:t>Priorities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EPA-15 - Develop </a:t>
            </a:r>
            <a:r>
              <a:rPr lang="en-US" dirty="0"/>
              <a:t>trusting relationships and sustained partnerships with patients, families and communities.  </a:t>
            </a:r>
            <a:endParaRPr lang="en-US" dirty="0" smtClean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All </a:t>
            </a:r>
            <a:r>
              <a:rPr lang="en-US" dirty="0"/>
              <a:t>physicians and residencies would strive to achieve this </a:t>
            </a:r>
            <a:r>
              <a:rPr lang="en-US" dirty="0" smtClean="0"/>
              <a:t>goal.</a:t>
            </a:r>
            <a:endParaRPr lang="en-US" dirty="0" smtClean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A </a:t>
            </a:r>
            <a:r>
              <a:rPr lang="en-US" dirty="0"/>
              <a:t>residency may wish to use this as an overall statement of core values.</a:t>
            </a:r>
          </a:p>
          <a:p>
            <a:r>
              <a:rPr lang="en-US" dirty="0"/>
              <a:t>This would then drive decisions regarding curriculum and priority </a:t>
            </a:r>
            <a:r>
              <a:rPr lang="en-US" dirty="0" smtClean="0"/>
              <a:t>setting.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0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2167" y="32385"/>
            <a:ext cx="7987666" cy="679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4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1676924"/>
            <a:ext cx="7772399" cy="5007852"/>
          </a:xfrm>
        </p:spPr>
      </p:pic>
      <p:sp>
        <p:nvSpPr>
          <p:cNvPr id="5" name="Oval 4"/>
          <p:cNvSpPr/>
          <p:nvPr/>
        </p:nvSpPr>
        <p:spPr>
          <a:xfrm>
            <a:off x="2133601" y="1486424"/>
            <a:ext cx="514350" cy="381000"/>
          </a:xfrm>
          <a:prstGeom prst="ellipse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ular Callout 6"/>
          <p:cNvSpPr/>
          <p:nvPr/>
        </p:nvSpPr>
        <p:spPr>
          <a:xfrm flipH="1">
            <a:off x="400052" y="247650"/>
            <a:ext cx="1733549" cy="1143524"/>
          </a:xfrm>
          <a:prstGeom prst="wedgeRoundRectCallout">
            <a:avLst>
              <a:gd name="adj1" fmla="val -43605"/>
              <a:gd name="adj2" fmla="val 78125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0052" y="533924"/>
            <a:ext cx="1581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</a:t>
            </a:r>
          </a:p>
          <a:p>
            <a:r>
              <a:rPr lang="en-US" dirty="0"/>
              <a:t>Competency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390776" y="1486424"/>
            <a:ext cx="5743574" cy="476249"/>
          </a:xfrm>
          <a:prstGeom prst="roundRect">
            <a:avLst/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ular Callout 9"/>
          <p:cNvSpPr/>
          <p:nvPr/>
        </p:nvSpPr>
        <p:spPr>
          <a:xfrm flipH="1">
            <a:off x="3529013" y="210757"/>
            <a:ext cx="2205036" cy="969497"/>
          </a:xfrm>
          <a:prstGeom prst="wedgeRoundRectCallout">
            <a:avLst>
              <a:gd name="adj1" fmla="val -46197"/>
              <a:gd name="adj2" fmla="val 800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67113" y="450080"/>
            <a:ext cx="216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Subcompetency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809751" y="2403595"/>
            <a:ext cx="8401050" cy="373077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 flipH="1">
            <a:off x="8803482" y="421677"/>
            <a:ext cx="2205036" cy="969497"/>
          </a:xfrm>
          <a:prstGeom prst="wedgeRoundRectCallout">
            <a:avLst>
              <a:gd name="adj1" fmla="val -1273"/>
              <a:gd name="adj2" fmla="val 146898"/>
              <a:gd name="adj3" fmla="val 16667"/>
            </a:avLst>
          </a:prstGeom>
          <a:solidFill>
            <a:srgbClr val="FF2600">
              <a:alpha val="23922"/>
            </a:srgbClr>
          </a:solidFill>
          <a:ln w="50800">
            <a:solidFill>
              <a:srgbClr val="FF2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803482" y="421677"/>
            <a:ext cx="2533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Developmental progression or set of MILESTONES</a:t>
            </a:r>
          </a:p>
        </p:txBody>
      </p:sp>
      <p:sp>
        <p:nvSpPr>
          <p:cNvPr id="15" name="Rounded Rectangular Callout 14"/>
          <p:cNvSpPr/>
          <p:nvPr/>
        </p:nvSpPr>
        <p:spPr>
          <a:xfrm flipH="1">
            <a:off x="9108283" y="3696101"/>
            <a:ext cx="2205036" cy="969497"/>
          </a:xfrm>
          <a:prstGeom prst="wedgeRoundRectCallout">
            <a:avLst>
              <a:gd name="adj1" fmla="val 73026"/>
              <a:gd name="adj2" fmla="val 103669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953251" y="2403595"/>
            <a:ext cx="1604962" cy="3730770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170196" y="3814080"/>
            <a:ext cx="2166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Milestone Level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241011" y="4268980"/>
            <a:ext cx="1604962" cy="912620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ular Callout 19"/>
          <p:cNvSpPr/>
          <p:nvPr/>
        </p:nvSpPr>
        <p:spPr>
          <a:xfrm flipH="1">
            <a:off x="1264445" y="3292580"/>
            <a:ext cx="2205036" cy="969497"/>
          </a:xfrm>
          <a:prstGeom prst="wedgeRoundRectCallout">
            <a:avLst>
              <a:gd name="adj1" fmla="val -82482"/>
              <a:gd name="adj2" fmla="val 1292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283495" y="3449744"/>
            <a:ext cx="2166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Milestone Description</a:t>
            </a:r>
          </a:p>
        </p:txBody>
      </p:sp>
    </p:spTree>
    <p:extLst>
      <p:ext uri="{BB962C8B-B14F-4D97-AF65-F5344CB8AC3E}">
        <p14:creationId xmlns:p14="http://schemas.microsoft.com/office/powerpoint/2010/main" val="826106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for using EPAs in Curriculum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evaluation</a:t>
            </a:r>
          </a:p>
          <a:p>
            <a:r>
              <a:rPr lang="en-US" dirty="0" smtClean="0"/>
              <a:t>EPAs </a:t>
            </a:r>
            <a:r>
              <a:rPr lang="en-US" dirty="0"/>
              <a:t>as goal statements for curriculum</a:t>
            </a:r>
          </a:p>
          <a:p>
            <a:r>
              <a:rPr lang="en-US" dirty="0"/>
              <a:t>Streamlining or augmenting curriculum</a:t>
            </a:r>
          </a:p>
          <a:p>
            <a:r>
              <a:rPr lang="en-US" dirty="0"/>
              <a:t>Reverse mapping from milestones to EPAs</a:t>
            </a:r>
          </a:p>
          <a:p>
            <a:r>
              <a:rPr lang="en-US" dirty="0"/>
              <a:t>Defining program priorities.</a:t>
            </a:r>
          </a:p>
        </p:txBody>
      </p:sp>
    </p:spTree>
    <p:extLst>
      <p:ext uri="{BB962C8B-B14F-4D97-AF65-F5344CB8AC3E}">
        <p14:creationId xmlns:p14="http://schemas.microsoft.com/office/powerpoint/2010/main" val="302304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Evaluation – Annual Program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EPA 6 – evaluate and manage undifferentiated symptoms and complex </a:t>
            </a:r>
            <a:r>
              <a:rPr lang="en-US" dirty="0" smtClean="0"/>
              <a:t>conditions.</a:t>
            </a:r>
            <a:endParaRPr lang="en-US" dirty="0"/>
          </a:p>
          <a:p>
            <a:r>
              <a:rPr lang="en-US" dirty="0"/>
              <a:t>If </a:t>
            </a:r>
            <a:r>
              <a:rPr lang="en-US" dirty="0" smtClean="0"/>
              <a:t>residents in their final year of training have not reached entrustment for independence it implies a deficit in competence.</a:t>
            </a:r>
            <a:endParaRPr lang="en-US" dirty="0"/>
          </a:p>
          <a:p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/>
              <a:t>subcompetencies </a:t>
            </a:r>
            <a:r>
              <a:rPr lang="en-US" dirty="0" smtClean="0"/>
              <a:t>mapped to this </a:t>
            </a:r>
            <a:r>
              <a:rPr lang="en-US" dirty="0"/>
              <a:t>EPA </a:t>
            </a:r>
            <a:endParaRPr lang="en-US" dirty="0" smtClean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PC </a:t>
            </a:r>
            <a:r>
              <a:rPr lang="en-US" dirty="0" smtClean="0"/>
              <a:t>4</a:t>
            </a:r>
            <a:endParaRPr lang="en-US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MK </a:t>
            </a:r>
            <a:r>
              <a:rPr lang="en-US" dirty="0"/>
              <a:t>1, </a:t>
            </a:r>
            <a:r>
              <a:rPr lang="en-US" dirty="0" smtClean="0"/>
              <a:t>2</a:t>
            </a:r>
            <a:endParaRPr lang="en-US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SBP </a:t>
            </a:r>
            <a:r>
              <a:rPr lang="en-US" dirty="0" smtClean="0"/>
              <a:t>1</a:t>
            </a:r>
            <a:endParaRPr lang="en-US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PBL </a:t>
            </a:r>
            <a:r>
              <a:rPr lang="en-US" dirty="0" smtClean="0"/>
              <a:t>1</a:t>
            </a:r>
            <a:endParaRPr lang="en-US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Prof </a:t>
            </a:r>
            <a:r>
              <a:rPr lang="en-US" dirty="0"/>
              <a:t>1,3,4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err="1"/>
              <a:t>Comm</a:t>
            </a:r>
            <a:r>
              <a:rPr lang="en-US" dirty="0"/>
              <a:t> </a:t>
            </a:r>
            <a:r>
              <a:rPr lang="en-US" dirty="0" smtClean="0"/>
              <a:t>1-2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90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Program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Program can </a:t>
            </a:r>
            <a:r>
              <a:rPr lang="en-US" dirty="0" smtClean="0"/>
              <a:t>choose to focus </a:t>
            </a:r>
            <a:r>
              <a:rPr lang="en-US" dirty="0"/>
              <a:t>on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PBL – 1 –Locates, appraises, and assimilates evidence from scientific studies related to the patients’ health </a:t>
            </a:r>
            <a:r>
              <a:rPr lang="en-US" dirty="0" smtClean="0"/>
              <a:t>problems.</a:t>
            </a:r>
            <a:endParaRPr lang="en-US" dirty="0"/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Prof -4 - Maintains emotional, physical, and mental health; and pursues continual personal and professional growth.  </a:t>
            </a:r>
          </a:p>
          <a:p>
            <a:r>
              <a:rPr lang="en-US" dirty="0"/>
              <a:t>The faculty can then develop curriculum to address these particular skills in the context of patients with undifferentiated </a:t>
            </a:r>
            <a:r>
              <a:rPr lang="en-US" dirty="0" smtClean="0"/>
              <a:t>symptoms.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067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Evaluation – </a:t>
            </a:r>
            <a:r>
              <a:rPr lang="en-US" dirty="0" smtClean="0"/>
              <a:t>Graduate </a:t>
            </a:r>
            <a:r>
              <a:rPr lang="en-US" dirty="0"/>
              <a:t>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 surveys currently: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Focus </a:t>
            </a:r>
            <a:r>
              <a:rPr lang="en-US" dirty="0"/>
              <a:t>on discrete components of either residency curriculum </a:t>
            </a:r>
            <a:r>
              <a:rPr lang="en-US" dirty="0" smtClean="0"/>
              <a:t>or </a:t>
            </a:r>
            <a:r>
              <a:rPr lang="en-US" dirty="0"/>
              <a:t>current practice.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/>
              <a:t>Have not addressed graduates’ competence in the more broadly defined EPA skills.  </a:t>
            </a:r>
          </a:p>
          <a:p>
            <a:r>
              <a:rPr lang="en-US" dirty="0"/>
              <a:t>EPAs could be used to develop survey questions </a:t>
            </a:r>
            <a:r>
              <a:rPr lang="en-US" dirty="0" smtClean="0"/>
              <a:t>addressing </a:t>
            </a:r>
            <a:r>
              <a:rPr lang="en-US" dirty="0"/>
              <a:t>the ways </a:t>
            </a:r>
            <a:r>
              <a:rPr lang="en-US" dirty="0" smtClean="0"/>
              <a:t>the </a:t>
            </a:r>
            <a:r>
              <a:rPr lang="en-US" dirty="0"/>
              <a:t>residency program prepared the graduate for </a:t>
            </a:r>
            <a:r>
              <a:rPr lang="en-US" dirty="0" smtClean="0"/>
              <a:t>practice.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391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</a:t>
            </a:r>
            <a:r>
              <a:rPr lang="en-US" dirty="0"/>
              <a:t>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Example - EPA # 2 – Cares for patients and families in multiple </a:t>
            </a:r>
            <a:r>
              <a:rPr lang="en-US" dirty="0" smtClean="0"/>
              <a:t>settings</a:t>
            </a:r>
            <a:endParaRPr lang="en-US" dirty="0"/>
          </a:p>
          <a:p>
            <a:r>
              <a:rPr lang="en-US" dirty="0"/>
              <a:t>B</a:t>
            </a:r>
            <a:r>
              <a:rPr lang="en-US" dirty="0" smtClean="0"/>
              <a:t>rief </a:t>
            </a:r>
            <a:r>
              <a:rPr lang="en-US" dirty="0"/>
              <a:t>description of the EPAs would show that care across a continuum of settings is a major part of this EPA. </a:t>
            </a:r>
          </a:p>
          <a:p>
            <a:r>
              <a:rPr lang="en-US" dirty="0"/>
              <a:t>To assess </a:t>
            </a:r>
            <a:r>
              <a:rPr lang="en-US" dirty="0" smtClean="0"/>
              <a:t>graduates, </a:t>
            </a:r>
            <a:r>
              <a:rPr lang="en-US" dirty="0"/>
              <a:t>the faculty member might create one of the following questions: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a result of your residency training, how comfortable are you caring for patients in more than one setting (office, hospital, nursing home, ER or other)?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Which </a:t>
            </a:r>
            <a:r>
              <a:rPr lang="en-US" dirty="0"/>
              <a:t>of the following settings have you provided care for YOUR patients in the last 12 </a:t>
            </a:r>
            <a:r>
              <a:rPr lang="en-US" dirty="0" smtClean="0"/>
              <a:t>months (Office</a:t>
            </a:r>
            <a:r>
              <a:rPr lang="en-US" dirty="0"/>
              <a:t>, hospital, nursing home, ER or </a:t>
            </a:r>
            <a:r>
              <a:rPr lang="en-US" dirty="0" smtClean="0"/>
              <a:t>other)?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75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1571</Words>
  <Application>Microsoft Office PowerPoint</Application>
  <PresentationFormat>Custom</PresentationFormat>
  <Paragraphs>161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EPAs as Curriculum Tools</vt:lpstr>
      <vt:lpstr>Entrustable Professional Activities the Next Step in Competency-Based Graduate Medical Education</vt:lpstr>
      <vt:lpstr>PowerPoint Presentation</vt:lpstr>
      <vt:lpstr>PowerPoint Presentation</vt:lpstr>
      <vt:lpstr>Methods for using EPAs in Curriculum Design</vt:lpstr>
      <vt:lpstr>Program Evaluation – Annual Program Review</vt:lpstr>
      <vt:lpstr>Annual Program Review</vt:lpstr>
      <vt:lpstr>Program Evaluation – Graduate Survey</vt:lpstr>
      <vt:lpstr>Graduate Survey</vt:lpstr>
      <vt:lpstr>Methods for using EPAs in Curriculum Design</vt:lpstr>
      <vt:lpstr>EPAs as Curriculum Goal Statements</vt:lpstr>
      <vt:lpstr>Process Example for Curriculum Creation</vt:lpstr>
      <vt:lpstr>Step 1</vt:lpstr>
      <vt:lpstr>Step 2</vt:lpstr>
      <vt:lpstr>PowerPoint Presentation</vt:lpstr>
      <vt:lpstr>Step 3 Preventive Care Curriculum Based on EPA 4</vt:lpstr>
      <vt:lpstr>Step 3 Preventive Care Curriculum Based on EPA 4</vt:lpstr>
      <vt:lpstr>Methods for using EPAs in Curriculum Design</vt:lpstr>
      <vt:lpstr>Streamlining Curriculum</vt:lpstr>
      <vt:lpstr>Streamlining Curriculum</vt:lpstr>
      <vt:lpstr>Methods for using EPAs in Curriculum Design</vt:lpstr>
      <vt:lpstr>Reverse Mapping of Milestones to EPAs </vt:lpstr>
      <vt:lpstr>These Subcompetencies Would Include</vt:lpstr>
      <vt:lpstr>Methods for using EPAs in Curriculum Design</vt:lpstr>
      <vt:lpstr>Defining Program Priorities</vt:lpstr>
      <vt:lpstr>Defining Program Priorities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EPAs as Curriculum Tools</dc:title>
  <dc:creator>rogers laptop</dc:creator>
  <cp:lastModifiedBy>Vickie Greenwood</cp:lastModifiedBy>
  <cp:revision>27</cp:revision>
  <dcterms:created xsi:type="dcterms:W3CDTF">2017-02-17T02:26:03Z</dcterms:created>
  <dcterms:modified xsi:type="dcterms:W3CDTF">2017-04-03T17:11:06Z</dcterms:modified>
</cp:coreProperties>
</file>